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9EE87E-EED4-49AB-8873-DA4F18A3E191}" type="doc">
      <dgm:prSet loTypeId="urn:microsoft.com/office/officeart/2005/8/layout/radial5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A54DD829-7233-467E-8961-E4A7E64B0F07}">
      <dgm:prSet phldrT="[Текст]"/>
      <dgm:spPr/>
      <dgm:t>
        <a:bodyPr/>
        <a:lstStyle/>
        <a:p>
          <a:r>
            <a:rPr lang="ru-RU" dirty="0" smtClean="0"/>
            <a:t>Синтез искусств</a:t>
          </a:r>
          <a:endParaRPr lang="ru-RU" dirty="0"/>
        </a:p>
      </dgm:t>
    </dgm:pt>
    <dgm:pt modelId="{6BC0754D-3267-4DF0-A2F1-5956B431C578}" type="parTrans" cxnId="{684724B0-AC31-46B9-95EF-D48C6293090B}">
      <dgm:prSet/>
      <dgm:spPr/>
      <dgm:t>
        <a:bodyPr/>
        <a:lstStyle/>
        <a:p>
          <a:endParaRPr lang="ru-RU"/>
        </a:p>
      </dgm:t>
    </dgm:pt>
    <dgm:pt modelId="{44438514-7AAA-411E-9203-614F10009097}" type="sibTrans" cxnId="{684724B0-AC31-46B9-95EF-D48C6293090B}">
      <dgm:prSet/>
      <dgm:spPr/>
      <dgm:t>
        <a:bodyPr/>
        <a:lstStyle/>
        <a:p>
          <a:endParaRPr lang="ru-RU"/>
        </a:p>
      </dgm:t>
    </dgm:pt>
    <dgm:pt modelId="{DD370F19-7364-422F-9662-5A663D5D0666}">
      <dgm:prSet phldrT="[Текст]" custT="1"/>
      <dgm:spPr/>
      <dgm:t>
        <a:bodyPr/>
        <a:lstStyle/>
        <a:p>
          <a:r>
            <a:rPr lang="ru-RU" sz="1800" dirty="0" smtClean="0"/>
            <a:t>Театр</a:t>
          </a:r>
          <a:endParaRPr lang="ru-RU" sz="1800" dirty="0"/>
        </a:p>
      </dgm:t>
    </dgm:pt>
    <dgm:pt modelId="{93DF170B-7F0F-4E67-88CB-87A8EE8C7AFF}" type="parTrans" cxnId="{EE8E5B43-BBEA-44BC-BA44-38C335032696}">
      <dgm:prSet/>
      <dgm:spPr/>
      <dgm:t>
        <a:bodyPr/>
        <a:lstStyle/>
        <a:p>
          <a:endParaRPr lang="ru-RU"/>
        </a:p>
      </dgm:t>
    </dgm:pt>
    <dgm:pt modelId="{9F487FA5-8615-412E-BF4F-74C2CB9885FE}" type="sibTrans" cxnId="{EE8E5B43-BBEA-44BC-BA44-38C335032696}">
      <dgm:prSet/>
      <dgm:spPr/>
      <dgm:t>
        <a:bodyPr/>
        <a:lstStyle/>
        <a:p>
          <a:endParaRPr lang="ru-RU"/>
        </a:p>
      </dgm:t>
    </dgm:pt>
    <dgm:pt modelId="{7D85A566-16B5-45BD-BB89-416CEFC212CE}">
      <dgm:prSet phldrT="[Текст]" custT="1"/>
      <dgm:spPr/>
      <dgm:t>
        <a:bodyPr/>
        <a:lstStyle/>
        <a:p>
          <a:r>
            <a:rPr lang="ru-RU" sz="1600" dirty="0" smtClean="0"/>
            <a:t>Изобразительное искусство</a:t>
          </a:r>
          <a:endParaRPr lang="ru-RU" sz="1600" dirty="0"/>
        </a:p>
      </dgm:t>
    </dgm:pt>
    <dgm:pt modelId="{CA1D3CBC-2E63-4B96-B0AF-89B41F53469D}" type="parTrans" cxnId="{2CBCC8CC-B61E-433C-AAB0-8B59030E44A4}">
      <dgm:prSet/>
      <dgm:spPr/>
      <dgm:t>
        <a:bodyPr/>
        <a:lstStyle/>
        <a:p>
          <a:endParaRPr lang="ru-RU"/>
        </a:p>
      </dgm:t>
    </dgm:pt>
    <dgm:pt modelId="{89DD7CF8-1374-4667-9825-D896E897E469}" type="sibTrans" cxnId="{2CBCC8CC-B61E-433C-AAB0-8B59030E44A4}">
      <dgm:prSet/>
      <dgm:spPr/>
      <dgm:t>
        <a:bodyPr/>
        <a:lstStyle/>
        <a:p>
          <a:endParaRPr lang="ru-RU"/>
        </a:p>
      </dgm:t>
    </dgm:pt>
    <dgm:pt modelId="{84950AD9-EABA-4469-B637-38D28C40D3F2}">
      <dgm:prSet phldrT="[Текст]" custT="1"/>
      <dgm:spPr/>
      <dgm:t>
        <a:bodyPr/>
        <a:lstStyle/>
        <a:p>
          <a:r>
            <a:rPr lang="ru-RU" sz="2000" dirty="0" smtClean="0"/>
            <a:t>Литература</a:t>
          </a:r>
          <a:endParaRPr lang="ru-RU" sz="2000" dirty="0"/>
        </a:p>
      </dgm:t>
    </dgm:pt>
    <dgm:pt modelId="{FD8B3290-7096-4A37-9B2D-9307E11AD7A3}" type="parTrans" cxnId="{81CA9A69-AAC7-407E-B76E-D0870F1AA22E}">
      <dgm:prSet/>
      <dgm:spPr/>
      <dgm:t>
        <a:bodyPr/>
        <a:lstStyle/>
        <a:p>
          <a:endParaRPr lang="ru-RU"/>
        </a:p>
      </dgm:t>
    </dgm:pt>
    <dgm:pt modelId="{B0F8FFFC-C7B9-473A-85F0-5E73D2F27716}" type="sibTrans" cxnId="{81CA9A69-AAC7-407E-B76E-D0870F1AA22E}">
      <dgm:prSet/>
      <dgm:spPr/>
      <dgm:t>
        <a:bodyPr/>
        <a:lstStyle/>
        <a:p>
          <a:endParaRPr lang="ru-RU"/>
        </a:p>
      </dgm:t>
    </dgm:pt>
    <dgm:pt modelId="{18704C7B-0D28-44E0-93F0-29AEB81AE40B}">
      <dgm:prSet phldrT="[Текст]" custT="1"/>
      <dgm:spPr/>
      <dgm:t>
        <a:bodyPr/>
        <a:lstStyle/>
        <a:p>
          <a:r>
            <a:rPr lang="ru-RU" sz="1800" dirty="0" smtClean="0"/>
            <a:t>Музыка</a:t>
          </a:r>
          <a:endParaRPr lang="ru-RU" sz="1800" dirty="0"/>
        </a:p>
      </dgm:t>
    </dgm:pt>
    <dgm:pt modelId="{B48E6B3C-5478-4D8B-AE8A-5AECC8891CC8}" type="parTrans" cxnId="{AD8DE2FA-07B3-4F38-BFE4-E640DE02628F}">
      <dgm:prSet/>
      <dgm:spPr/>
      <dgm:t>
        <a:bodyPr/>
        <a:lstStyle/>
        <a:p>
          <a:endParaRPr lang="ru-RU"/>
        </a:p>
      </dgm:t>
    </dgm:pt>
    <dgm:pt modelId="{C37F1A44-94C5-4788-B5FA-772651C89108}" type="sibTrans" cxnId="{AD8DE2FA-07B3-4F38-BFE4-E640DE02628F}">
      <dgm:prSet/>
      <dgm:spPr/>
      <dgm:t>
        <a:bodyPr/>
        <a:lstStyle/>
        <a:p>
          <a:endParaRPr lang="ru-RU"/>
        </a:p>
      </dgm:t>
    </dgm:pt>
    <dgm:pt modelId="{1125F0C8-9B5A-451C-8E07-B7BE102CE435}" type="pres">
      <dgm:prSet presAssocID="{A19EE87E-EED4-49AB-8873-DA4F18A3E19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833A3B-1B40-4452-A615-142FFB88144C}" type="pres">
      <dgm:prSet presAssocID="{A54DD829-7233-467E-8961-E4A7E64B0F07}" presName="centerShape" presStyleLbl="node0" presStyleIdx="0" presStyleCnt="1" custScaleX="210440" custScaleY="170356"/>
      <dgm:spPr/>
      <dgm:t>
        <a:bodyPr/>
        <a:lstStyle/>
        <a:p>
          <a:endParaRPr lang="ru-RU"/>
        </a:p>
      </dgm:t>
    </dgm:pt>
    <dgm:pt modelId="{9CD3E23A-FC25-4B65-A2EF-BD7A7B1729EA}" type="pres">
      <dgm:prSet presAssocID="{93DF170B-7F0F-4E67-88CB-87A8EE8C7AFF}" presName="parTrans" presStyleLbl="sibTrans2D1" presStyleIdx="0" presStyleCnt="4"/>
      <dgm:spPr/>
      <dgm:t>
        <a:bodyPr/>
        <a:lstStyle/>
        <a:p>
          <a:endParaRPr lang="ru-RU"/>
        </a:p>
      </dgm:t>
    </dgm:pt>
    <dgm:pt modelId="{D2AB1382-3995-4437-A271-B96F870AD8F7}" type="pres">
      <dgm:prSet presAssocID="{93DF170B-7F0F-4E67-88CB-87A8EE8C7AFF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8169C89-7359-48AD-8E08-E295117B345A}" type="pres">
      <dgm:prSet presAssocID="{DD370F19-7364-422F-9662-5A663D5D0666}" presName="node" presStyleLbl="node1" presStyleIdx="0" presStyleCnt="4" custRadScaleRad="141043" custRadScaleInc="-2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553BE-E602-4932-BD78-BA9BDFC1A692}" type="pres">
      <dgm:prSet presAssocID="{CA1D3CBC-2E63-4B96-B0AF-89B41F53469D}" presName="parTrans" presStyleLbl="sibTrans2D1" presStyleIdx="1" presStyleCnt="4"/>
      <dgm:spPr/>
      <dgm:t>
        <a:bodyPr/>
        <a:lstStyle/>
        <a:p>
          <a:endParaRPr lang="ru-RU"/>
        </a:p>
      </dgm:t>
    </dgm:pt>
    <dgm:pt modelId="{ABD3581C-4B37-4A59-B7F3-189141D8425E}" type="pres">
      <dgm:prSet presAssocID="{CA1D3CBC-2E63-4B96-B0AF-89B41F53469D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AC531C9-9237-4BDB-A3BB-3F62B78C855B}" type="pres">
      <dgm:prSet presAssocID="{7D85A566-16B5-45BD-BB89-416CEFC212CE}" presName="node" presStyleLbl="node1" presStyleIdx="1" presStyleCnt="4" custRadScaleRad="164722" custRadScaleInc="1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E16ED-E932-424E-8E43-EE099B94DAF4}" type="pres">
      <dgm:prSet presAssocID="{FD8B3290-7096-4A37-9B2D-9307E11AD7A3}" presName="parTrans" presStyleLbl="sibTrans2D1" presStyleIdx="2" presStyleCnt="4"/>
      <dgm:spPr/>
      <dgm:t>
        <a:bodyPr/>
        <a:lstStyle/>
        <a:p>
          <a:endParaRPr lang="ru-RU"/>
        </a:p>
      </dgm:t>
    </dgm:pt>
    <dgm:pt modelId="{6D242156-82E1-457B-8518-8EA43B3F4BF7}" type="pres">
      <dgm:prSet presAssocID="{FD8B3290-7096-4A37-9B2D-9307E11AD7A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4A1BA36-1AD4-48A4-A789-9540E989A885}" type="pres">
      <dgm:prSet presAssocID="{84950AD9-EABA-4469-B637-38D28C40D3F2}" presName="node" presStyleLbl="node1" presStyleIdx="2" presStyleCnt="4" custRadScaleRad="100399" custRadScaleInc="-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22FDEF-C439-4884-957B-79562223A726}" type="pres">
      <dgm:prSet presAssocID="{B48E6B3C-5478-4D8B-AE8A-5AECC8891CC8}" presName="parTrans" presStyleLbl="sibTrans2D1" presStyleIdx="3" presStyleCnt="4"/>
      <dgm:spPr/>
      <dgm:t>
        <a:bodyPr/>
        <a:lstStyle/>
        <a:p>
          <a:endParaRPr lang="ru-RU"/>
        </a:p>
      </dgm:t>
    </dgm:pt>
    <dgm:pt modelId="{C2058696-D7D0-47DD-91DB-333DCD181514}" type="pres">
      <dgm:prSet presAssocID="{B48E6B3C-5478-4D8B-AE8A-5AECC8891CC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401D07F8-6EAA-4A1B-9369-F12EB7F67E77}" type="pres">
      <dgm:prSet presAssocID="{18704C7B-0D28-44E0-93F0-29AEB81AE40B}" presName="node" presStyleLbl="node1" presStyleIdx="3" presStyleCnt="4" custRadScaleRad="115213" custRadScaleInc="80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3CB29B-17AA-4CBC-B3DB-B45A6FAC7AEA}" type="presOf" srcId="{18704C7B-0D28-44E0-93F0-29AEB81AE40B}" destId="{401D07F8-6EAA-4A1B-9369-F12EB7F67E77}" srcOrd="0" destOrd="0" presId="urn:microsoft.com/office/officeart/2005/8/layout/radial5"/>
    <dgm:cxn modelId="{EE8E5B43-BBEA-44BC-BA44-38C335032696}" srcId="{A54DD829-7233-467E-8961-E4A7E64B0F07}" destId="{DD370F19-7364-422F-9662-5A663D5D0666}" srcOrd="0" destOrd="0" parTransId="{93DF170B-7F0F-4E67-88CB-87A8EE8C7AFF}" sibTransId="{9F487FA5-8615-412E-BF4F-74C2CB9885FE}"/>
    <dgm:cxn modelId="{F0F67B8C-CD7C-48F9-90EE-E32902662DBD}" type="presOf" srcId="{CA1D3CBC-2E63-4B96-B0AF-89B41F53469D}" destId="{D64553BE-E602-4932-BD78-BA9BDFC1A692}" srcOrd="0" destOrd="0" presId="urn:microsoft.com/office/officeart/2005/8/layout/radial5"/>
    <dgm:cxn modelId="{81CA9A69-AAC7-407E-B76E-D0870F1AA22E}" srcId="{A54DD829-7233-467E-8961-E4A7E64B0F07}" destId="{84950AD9-EABA-4469-B637-38D28C40D3F2}" srcOrd="2" destOrd="0" parTransId="{FD8B3290-7096-4A37-9B2D-9307E11AD7A3}" sibTransId="{B0F8FFFC-C7B9-473A-85F0-5E73D2F27716}"/>
    <dgm:cxn modelId="{46DCEED6-A5E4-4BDB-A52E-9FE59CEFC6AB}" type="presOf" srcId="{FD8B3290-7096-4A37-9B2D-9307E11AD7A3}" destId="{DC2E16ED-E932-424E-8E43-EE099B94DAF4}" srcOrd="0" destOrd="0" presId="urn:microsoft.com/office/officeart/2005/8/layout/radial5"/>
    <dgm:cxn modelId="{5F9700F0-76C7-4EFA-BC54-8087A96A27AF}" type="presOf" srcId="{93DF170B-7F0F-4E67-88CB-87A8EE8C7AFF}" destId="{D2AB1382-3995-4437-A271-B96F870AD8F7}" srcOrd="1" destOrd="0" presId="urn:microsoft.com/office/officeart/2005/8/layout/radial5"/>
    <dgm:cxn modelId="{43635E98-87F3-4C06-8654-D1BD018750E6}" type="presOf" srcId="{A54DD829-7233-467E-8961-E4A7E64B0F07}" destId="{83833A3B-1B40-4452-A615-142FFB88144C}" srcOrd="0" destOrd="0" presId="urn:microsoft.com/office/officeart/2005/8/layout/radial5"/>
    <dgm:cxn modelId="{22E14232-6A84-4AD3-989F-6D24224F89EB}" type="presOf" srcId="{84950AD9-EABA-4469-B637-38D28C40D3F2}" destId="{E4A1BA36-1AD4-48A4-A789-9540E989A885}" srcOrd="0" destOrd="0" presId="urn:microsoft.com/office/officeart/2005/8/layout/radial5"/>
    <dgm:cxn modelId="{2CBCC8CC-B61E-433C-AAB0-8B59030E44A4}" srcId="{A54DD829-7233-467E-8961-E4A7E64B0F07}" destId="{7D85A566-16B5-45BD-BB89-416CEFC212CE}" srcOrd="1" destOrd="0" parTransId="{CA1D3CBC-2E63-4B96-B0AF-89B41F53469D}" sibTransId="{89DD7CF8-1374-4667-9825-D896E897E469}"/>
    <dgm:cxn modelId="{0E027C25-4E38-4C59-A00C-E7AA0D08B3C6}" type="presOf" srcId="{CA1D3CBC-2E63-4B96-B0AF-89B41F53469D}" destId="{ABD3581C-4B37-4A59-B7F3-189141D8425E}" srcOrd="1" destOrd="0" presId="urn:microsoft.com/office/officeart/2005/8/layout/radial5"/>
    <dgm:cxn modelId="{AD8DE2FA-07B3-4F38-BFE4-E640DE02628F}" srcId="{A54DD829-7233-467E-8961-E4A7E64B0F07}" destId="{18704C7B-0D28-44E0-93F0-29AEB81AE40B}" srcOrd="3" destOrd="0" parTransId="{B48E6B3C-5478-4D8B-AE8A-5AECC8891CC8}" sibTransId="{C37F1A44-94C5-4788-B5FA-772651C89108}"/>
    <dgm:cxn modelId="{8F0A1187-A05D-4B74-8DAD-394E37E41792}" type="presOf" srcId="{FD8B3290-7096-4A37-9B2D-9307E11AD7A3}" destId="{6D242156-82E1-457B-8518-8EA43B3F4BF7}" srcOrd="1" destOrd="0" presId="urn:microsoft.com/office/officeart/2005/8/layout/radial5"/>
    <dgm:cxn modelId="{F8427C98-3DBE-48AA-B4A6-2F1A099D7BF6}" type="presOf" srcId="{B48E6B3C-5478-4D8B-AE8A-5AECC8891CC8}" destId="{C2058696-D7D0-47DD-91DB-333DCD181514}" srcOrd="1" destOrd="0" presId="urn:microsoft.com/office/officeart/2005/8/layout/radial5"/>
    <dgm:cxn modelId="{57643082-3AA7-4836-87D5-9D85E8FD78E3}" type="presOf" srcId="{A19EE87E-EED4-49AB-8873-DA4F18A3E191}" destId="{1125F0C8-9B5A-451C-8E07-B7BE102CE435}" srcOrd="0" destOrd="0" presId="urn:microsoft.com/office/officeart/2005/8/layout/radial5"/>
    <dgm:cxn modelId="{05112441-6AF6-4F6A-AD32-5E6B428AD392}" type="presOf" srcId="{93DF170B-7F0F-4E67-88CB-87A8EE8C7AFF}" destId="{9CD3E23A-FC25-4B65-A2EF-BD7A7B1729EA}" srcOrd="0" destOrd="0" presId="urn:microsoft.com/office/officeart/2005/8/layout/radial5"/>
    <dgm:cxn modelId="{684724B0-AC31-46B9-95EF-D48C6293090B}" srcId="{A19EE87E-EED4-49AB-8873-DA4F18A3E191}" destId="{A54DD829-7233-467E-8961-E4A7E64B0F07}" srcOrd="0" destOrd="0" parTransId="{6BC0754D-3267-4DF0-A2F1-5956B431C578}" sibTransId="{44438514-7AAA-411E-9203-614F10009097}"/>
    <dgm:cxn modelId="{7954F5A3-150A-4570-A461-B3AE37445F07}" type="presOf" srcId="{7D85A566-16B5-45BD-BB89-416CEFC212CE}" destId="{7AC531C9-9237-4BDB-A3BB-3F62B78C855B}" srcOrd="0" destOrd="0" presId="urn:microsoft.com/office/officeart/2005/8/layout/radial5"/>
    <dgm:cxn modelId="{26622501-E4C7-4B52-B2EC-6E14F33A12EF}" type="presOf" srcId="{DD370F19-7364-422F-9662-5A663D5D0666}" destId="{48169C89-7359-48AD-8E08-E295117B345A}" srcOrd="0" destOrd="0" presId="urn:microsoft.com/office/officeart/2005/8/layout/radial5"/>
    <dgm:cxn modelId="{54AFD58A-C7D6-41FF-8E81-5B0BC2D8DA95}" type="presOf" srcId="{B48E6B3C-5478-4D8B-AE8A-5AECC8891CC8}" destId="{B222FDEF-C439-4884-957B-79562223A726}" srcOrd="0" destOrd="0" presId="urn:microsoft.com/office/officeart/2005/8/layout/radial5"/>
    <dgm:cxn modelId="{468DFDE1-DB11-4C58-964A-DCDCCD9126B9}" type="presParOf" srcId="{1125F0C8-9B5A-451C-8E07-B7BE102CE435}" destId="{83833A3B-1B40-4452-A615-142FFB88144C}" srcOrd="0" destOrd="0" presId="urn:microsoft.com/office/officeart/2005/8/layout/radial5"/>
    <dgm:cxn modelId="{AE1DB125-5BC9-46C2-B508-C58B33C4E083}" type="presParOf" srcId="{1125F0C8-9B5A-451C-8E07-B7BE102CE435}" destId="{9CD3E23A-FC25-4B65-A2EF-BD7A7B1729EA}" srcOrd="1" destOrd="0" presId="urn:microsoft.com/office/officeart/2005/8/layout/radial5"/>
    <dgm:cxn modelId="{69D738C0-9B6E-4463-A911-B4F9DEE1CCE7}" type="presParOf" srcId="{9CD3E23A-FC25-4B65-A2EF-BD7A7B1729EA}" destId="{D2AB1382-3995-4437-A271-B96F870AD8F7}" srcOrd="0" destOrd="0" presId="urn:microsoft.com/office/officeart/2005/8/layout/radial5"/>
    <dgm:cxn modelId="{CECE1CA2-7707-403F-9D00-085F4A8FD6C1}" type="presParOf" srcId="{1125F0C8-9B5A-451C-8E07-B7BE102CE435}" destId="{48169C89-7359-48AD-8E08-E295117B345A}" srcOrd="2" destOrd="0" presId="urn:microsoft.com/office/officeart/2005/8/layout/radial5"/>
    <dgm:cxn modelId="{D65F8B86-E68E-47A5-AA98-8051C29FECD3}" type="presParOf" srcId="{1125F0C8-9B5A-451C-8E07-B7BE102CE435}" destId="{D64553BE-E602-4932-BD78-BA9BDFC1A692}" srcOrd="3" destOrd="0" presId="urn:microsoft.com/office/officeart/2005/8/layout/radial5"/>
    <dgm:cxn modelId="{C4F049C9-C032-4F46-AA9B-37FD110833C0}" type="presParOf" srcId="{D64553BE-E602-4932-BD78-BA9BDFC1A692}" destId="{ABD3581C-4B37-4A59-B7F3-189141D8425E}" srcOrd="0" destOrd="0" presId="urn:microsoft.com/office/officeart/2005/8/layout/radial5"/>
    <dgm:cxn modelId="{069BC647-4F22-4123-8C07-DA44736CB5CE}" type="presParOf" srcId="{1125F0C8-9B5A-451C-8E07-B7BE102CE435}" destId="{7AC531C9-9237-4BDB-A3BB-3F62B78C855B}" srcOrd="4" destOrd="0" presId="urn:microsoft.com/office/officeart/2005/8/layout/radial5"/>
    <dgm:cxn modelId="{E12E40A2-2D6A-4D1F-AB17-B949BF8F0D61}" type="presParOf" srcId="{1125F0C8-9B5A-451C-8E07-B7BE102CE435}" destId="{DC2E16ED-E932-424E-8E43-EE099B94DAF4}" srcOrd="5" destOrd="0" presId="urn:microsoft.com/office/officeart/2005/8/layout/radial5"/>
    <dgm:cxn modelId="{C6FE0EB7-B40C-4E87-A030-0DE15FBD5215}" type="presParOf" srcId="{DC2E16ED-E932-424E-8E43-EE099B94DAF4}" destId="{6D242156-82E1-457B-8518-8EA43B3F4BF7}" srcOrd="0" destOrd="0" presId="urn:microsoft.com/office/officeart/2005/8/layout/radial5"/>
    <dgm:cxn modelId="{152FBAC5-320F-49A2-8D91-F5DC3A22C98B}" type="presParOf" srcId="{1125F0C8-9B5A-451C-8E07-B7BE102CE435}" destId="{E4A1BA36-1AD4-48A4-A789-9540E989A885}" srcOrd="6" destOrd="0" presId="urn:microsoft.com/office/officeart/2005/8/layout/radial5"/>
    <dgm:cxn modelId="{CAB80377-CA6F-4271-8B32-74D9FFA7AE83}" type="presParOf" srcId="{1125F0C8-9B5A-451C-8E07-B7BE102CE435}" destId="{B222FDEF-C439-4884-957B-79562223A726}" srcOrd="7" destOrd="0" presId="urn:microsoft.com/office/officeart/2005/8/layout/radial5"/>
    <dgm:cxn modelId="{2B0E2A4F-9073-4A61-88F1-893FA599EB3D}" type="presParOf" srcId="{B222FDEF-C439-4884-957B-79562223A726}" destId="{C2058696-D7D0-47DD-91DB-333DCD181514}" srcOrd="0" destOrd="0" presId="urn:microsoft.com/office/officeart/2005/8/layout/radial5"/>
    <dgm:cxn modelId="{43BBAC95-CB71-4237-A102-20FC7634E47F}" type="presParOf" srcId="{1125F0C8-9B5A-451C-8E07-B7BE102CE435}" destId="{401D07F8-6EAA-4A1B-9369-F12EB7F67E77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833A3B-1B40-4452-A615-142FFB88144C}">
      <dsp:nvSpPr>
        <dsp:cNvPr id="0" name=""/>
        <dsp:cNvSpPr/>
      </dsp:nvSpPr>
      <dsp:spPr>
        <a:xfrm>
          <a:off x="1547801" y="1500198"/>
          <a:ext cx="3000397" cy="2428890"/>
        </a:xfrm>
        <a:prstGeom prst="ellipse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Синтез искусств</a:t>
          </a:r>
          <a:endParaRPr lang="ru-RU" sz="3800" kern="1200" dirty="0"/>
        </a:p>
      </dsp:txBody>
      <dsp:txXfrm>
        <a:off x="1547801" y="1500198"/>
        <a:ext cx="3000397" cy="2428890"/>
      </dsp:txXfrm>
    </dsp:sp>
    <dsp:sp modelId="{9CD3E23A-FC25-4B65-A2EF-BD7A7B1729EA}">
      <dsp:nvSpPr>
        <dsp:cNvPr id="0" name=""/>
        <dsp:cNvSpPr/>
      </dsp:nvSpPr>
      <dsp:spPr>
        <a:xfrm rot="16114658">
          <a:off x="2997097" y="1221740"/>
          <a:ext cx="39704" cy="4847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6114658">
        <a:off x="2997097" y="1221740"/>
        <a:ext cx="39704" cy="484762"/>
      </dsp:txXfrm>
    </dsp:sp>
    <dsp:sp modelId="{48169C89-7359-48AD-8E08-E295117B345A}">
      <dsp:nvSpPr>
        <dsp:cNvPr id="0" name=""/>
        <dsp:cNvSpPr/>
      </dsp:nvSpPr>
      <dsp:spPr>
        <a:xfrm>
          <a:off x="2285409" y="0"/>
          <a:ext cx="1425773" cy="1425773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Театр</a:t>
          </a:r>
          <a:endParaRPr lang="ru-RU" sz="1800" kern="1200" dirty="0"/>
        </a:p>
      </dsp:txBody>
      <dsp:txXfrm>
        <a:off x="2285409" y="0"/>
        <a:ext cx="1425773" cy="1425773"/>
      </dsp:txXfrm>
    </dsp:sp>
    <dsp:sp modelId="{D64553BE-E602-4932-BD78-BA9BDFC1A692}">
      <dsp:nvSpPr>
        <dsp:cNvPr id="0" name=""/>
        <dsp:cNvSpPr/>
      </dsp:nvSpPr>
      <dsp:spPr>
        <a:xfrm rot="67302">
          <a:off x="4574726" y="2502791"/>
          <a:ext cx="64992" cy="4847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0000"/>
            <a:lumOff val="1361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67302">
        <a:off x="4574726" y="2502791"/>
        <a:ext cx="64992" cy="484762"/>
      </dsp:txXfrm>
    </dsp:sp>
    <dsp:sp modelId="{7AC531C9-9237-4BDB-A3BB-3F62B78C855B}">
      <dsp:nvSpPr>
        <dsp:cNvPr id="0" name=""/>
        <dsp:cNvSpPr/>
      </dsp:nvSpPr>
      <dsp:spPr>
        <a:xfrm>
          <a:off x="4670226" y="2047478"/>
          <a:ext cx="1425773" cy="1425773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Изобразительное искусство</a:t>
          </a:r>
          <a:endParaRPr lang="ru-RU" sz="1600" kern="1200" dirty="0"/>
        </a:p>
      </dsp:txBody>
      <dsp:txXfrm>
        <a:off x="4670226" y="2047478"/>
        <a:ext cx="1425773" cy="1425773"/>
      </dsp:txXfrm>
    </dsp:sp>
    <dsp:sp modelId="{DC2E16ED-E932-424E-8E43-EE099B94DAF4}">
      <dsp:nvSpPr>
        <dsp:cNvPr id="0" name=""/>
        <dsp:cNvSpPr/>
      </dsp:nvSpPr>
      <dsp:spPr>
        <a:xfrm rot="5395374">
          <a:off x="3029959" y="3722804"/>
          <a:ext cx="39446" cy="4847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9999"/>
            <a:lumOff val="272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5395374">
        <a:off x="3029959" y="3722804"/>
        <a:ext cx="39446" cy="484762"/>
      </dsp:txXfrm>
    </dsp:sp>
    <dsp:sp modelId="{E4A1BA36-1AD4-48A4-A789-9540E989A885}">
      <dsp:nvSpPr>
        <dsp:cNvPr id="0" name=""/>
        <dsp:cNvSpPr/>
      </dsp:nvSpPr>
      <dsp:spPr>
        <a:xfrm>
          <a:off x="2337807" y="4003514"/>
          <a:ext cx="1425773" cy="1425773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Литература</a:t>
          </a:r>
          <a:endParaRPr lang="ru-RU" sz="2000" kern="1200" dirty="0"/>
        </a:p>
      </dsp:txBody>
      <dsp:txXfrm>
        <a:off x="2337807" y="4003514"/>
        <a:ext cx="1425773" cy="1425773"/>
      </dsp:txXfrm>
    </dsp:sp>
    <dsp:sp modelId="{B222FDEF-C439-4884-957B-79562223A726}">
      <dsp:nvSpPr>
        <dsp:cNvPr id="0" name=""/>
        <dsp:cNvSpPr/>
      </dsp:nvSpPr>
      <dsp:spPr>
        <a:xfrm rot="11017728">
          <a:off x="1484765" y="2374640"/>
          <a:ext cx="47845" cy="4847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9999"/>
            <a:lumOff val="408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1017728">
        <a:off x="1484765" y="2374640"/>
        <a:ext cx="47845" cy="484762"/>
      </dsp:txXfrm>
    </dsp:sp>
    <dsp:sp modelId="{401D07F8-6EAA-4A1B-9369-F12EB7F67E77}">
      <dsp:nvSpPr>
        <dsp:cNvPr id="0" name=""/>
        <dsp:cNvSpPr/>
      </dsp:nvSpPr>
      <dsp:spPr>
        <a:xfrm>
          <a:off x="37946" y="1856072"/>
          <a:ext cx="1425773" cy="1425773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Музыка</a:t>
          </a:r>
          <a:endParaRPr lang="ru-RU" sz="1800" kern="1200" dirty="0"/>
        </a:p>
      </dsp:txBody>
      <dsp:txXfrm>
        <a:off x="37946" y="1856072"/>
        <a:ext cx="1425773" cy="1425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2D8E-A93A-4988-B323-85E4EBB89B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3013F-2979-4791-88B9-5D16AD05F8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C6E72-A934-4A4F-AF58-291DD21593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1B249-5B17-47C7-B846-9004797514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CDB5B-AE3A-4536-B47B-B8D40A6296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23165-C9A8-4226-9C2E-CD63C8CFC1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AB332-A7C9-4497-81D9-6A31639C97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B72CA-FBC5-47B4-846C-E0B3DE7298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526A-3159-4BAC-AD1F-603876F912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85CA4-69B6-4C2C-89CC-1D74B29421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4624C-8F17-4F20-97D6-FC20FB5B5B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1002D7-8DE2-49DD-9F6B-CEDBBEBF91F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3042" y="333375"/>
            <a:ext cx="7172346" cy="2809873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Использование современных образовательных технологий на музыкальных занятиях</a:t>
            </a:r>
            <a:endParaRPr lang="ru-RU" sz="4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6314" y="4000504"/>
            <a:ext cx="4357686" cy="1571636"/>
          </a:xfrm>
        </p:spPr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МДОУ №2 «Солнышко»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Г.Борзя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Музыкальный руководитель: 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Михайлова Т.В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2" name="Picture 4" descr="5661579ba1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36825"/>
            <a:ext cx="5095875" cy="432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643602"/>
          </a:xfrm>
        </p:spPr>
        <p:txBody>
          <a:bodyPr/>
          <a:lstStyle/>
          <a:p>
            <a:r>
              <a:rPr lang="ru-RU" sz="3600" b="1" dirty="0" err="1" smtClean="0">
                <a:solidFill>
                  <a:srgbClr val="7030A0"/>
                </a:solidFill>
              </a:rPr>
              <a:t>Музыкально-валеологическое</a:t>
            </a:r>
            <a:r>
              <a:rPr lang="ru-RU" sz="3600" b="1" dirty="0" smtClean="0">
                <a:solidFill>
                  <a:srgbClr val="7030A0"/>
                </a:solidFill>
              </a:rPr>
              <a:t> воспитание- </a:t>
            </a:r>
            <a:r>
              <a:rPr lang="ru-RU" sz="3600" dirty="0" smtClean="0">
                <a:solidFill>
                  <a:srgbClr val="7030A0"/>
                </a:solidFill>
              </a:rPr>
              <a:t>это организованный педагогический процесс, направленный на развитие музыкальных и творческих способностей детей, сохранение и укрепление их психофизического здоровья с целью формирования полноценной личности ребенка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000372"/>
            <a:ext cx="7772400" cy="3429024"/>
          </a:xfrm>
        </p:spPr>
        <p:txBody>
          <a:bodyPr/>
          <a:lstStyle/>
          <a:p>
            <a:r>
              <a:rPr lang="ru-RU" sz="2000" b="0" dirty="0" smtClean="0">
                <a:solidFill>
                  <a:srgbClr val="7030A0"/>
                </a:solidFill>
              </a:rPr>
              <a:t>1 В образовательном процессе ДОУ  (интегрированные </a:t>
            </a:r>
            <a:r>
              <a:rPr lang="ru-RU" sz="2000" b="0" dirty="0" err="1" smtClean="0">
                <a:solidFill>
                  <a:srgbClr val="7030A0"/>
                </a:solidFill>
              </a:rPr>
              <a:t>музыкально-валеологические</a:t>
            </a:r>
            <a:r>
              <a:rPr lang="ru-RU" sz="2000" b="0" dirty="0" smtClean="0">
                <a:solidFill>
                  <a:srgbClr val="7030A0"/>
                </a:solidFill>
              </a:rPr>
              <a:t> занятия, музыкально- физкультурные досуги и развлечения);</a:t>
            </a:r>
            <a:br>
              <a:rPr lang="ru-RU" sz="2000" b="0" dirty="0" smtClean="0">
                <a:solidFill>
                  <a:srgbClr val="7030A0"/>
                </a:solidFill>
              </a:rPr>
            </a:br>
            <a:r>
              <a:rPr lang="ru-RU" sz="2000" b="0" dirty="0" smtClean="0">
                <a:solidFill>
                  <a:srgbClr val="7030A0"/>
                </a:solidFill>
              </a:rPr>
              <a:t>2 В процессе взаимодействия </a:t>
            </a:r>
            <a:r>
              <a:rPr lang="ru-RU" sz="2000" b="0" dirty="0" err="1" smtClean="0">
                <a:solidFill>
                  <a:srgbClr val="7030A0"/>
                </a:solidFill>
              </a:rPr>
              <a:t>дОУ</a:t>
            </a:r>
            <a:r>
              <a:rPr lang="ru-RU" sz="2000" b="0" dirty="0" smtClean="0">
                <a:solidFill>
                  <a:srgbClr val="7030A0"/>
                </a:solidFill>
              </a:rPr>
              <a:t> с семьей (Совместные оздоровительные мероприятия, консультации, семинары-практикумы)</a:t>
            </a:r>
            <a:br>
              <a:rPr lang="ru-RU" sz="2000" b="0" dirty="0" smtClean="0">
                <a:solidFill>
                  <a:srgbClr val="7030A0"/>
                </a:solidFill>
              </a:rPr>
            </a:br>
            <a:r>
              <a:rPr lang="ru-RU" sz="2000" b="0" dirty="0" smtClean="0">
                <a:solidFill>
                  <a:srgbClr val="7030A0"/>
                </a:solidFill>
              </a:rPr>
              <a:t>3 В процессе взаимодействия ДОУ со школой (совместные тематические праздники и досуги).</a:t>
            </a:r>
            <a:endParaRPr lang="ru-RU" sz="2000" b="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57167"/>
            <a:ext cx="7772400" cy="264320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Направления осуществления </a:t>
            </a:r>
            <a:r>
              <a:rPr lang="ru-RU" sz="3200" b="1" dirty="0" err="1" smtClean="0">
                <a:solidFill>
                  <a:srgbClr val="7030A0"/>
                </a:solidFill>
              </a:rPr>
              <a:t>музыкально-валеологической</a:t>
            </a:r>
            <a:r>
              <a:rPr lang="ru-RU" sz="3200" b="1" dirty="0" smtClean="0">
                <a:solidFill>
                  <a:srgbClr val="7030A0"/>
                </a:solidFill>
              </a:rPr>
              <a:t> работы</a:t>
            </a:r>
            <a:r>
              <a:rPr lang="ru-RU" sz="3200" dirty="0" smtClean="0">
                <a:solidFill>
                  <a:srgbClr val="7030A0"/>
                </a:solidFill>
              </a:rPr>
              <a:t>: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492922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Цель </a:t>
            </a:r>
            <a:r>
              <a:rPr lang="ru-RU" sz="3200" b="1" dirty="0" err="1" smtClean="0">
                <a:solidFill>
                  <a:srgbClr val="7030A0"/>
                </a:solidFill>
              </a:rPr>
              <a:t>музыкально-валеологической</a:t>
            </a:r>
            <a:r>
              <a:rPr lang="ru-RU" sz="3200" b="1" dirty="0" smtClean="0">
                <a:solidFill>
                  <a:srgbClr val="7030A0"/>
                </a:solidFill>
              </a:rPr>
              <a:t> работы</a:t>
            </a:r>
            <a:r>
              <a:rPr lang="ru-RU" sz="3200" dirty="0" smtClean="0">
                <a:solidFill>
                  <a:srgbClr val="7030A0"/>
                </a:solidFill>
              </a:rPr>
              <a:t>: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формирование у дошкольников культуры здоровья, компонентами которой являются: эмоциональный, духовно-нравственный, личностный, интеллектуальный, коммуникативный, физический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Структура </a:t>
            </a:r>
            <a:r>
              <a:rPr lang="ru-RU" sz="2800" b="1" dirty="0" err="1" smtClean="0">
                <a:solidFill>
                  <a:srgbClr val="7030A0"/>
                </a:solidFill>
              </a:rPr>
              <a:t>музыкально-валеологического</a:t>
            </a:r>
            <a:r>
              <a:rPr lang="ru-RU" sz="2800" b="1" dirty="0" smtClean="0">
                <a:solidFill>
                  <a:srgbClr val="7030A0"/>
                </a:solidFill>
              </a:rPr>
              <a:t> занятия: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1 </a:t>
            </a:r>
            <a:r>
              <a:rPr lang="ru-RU" sz="2800" dirty="0" err="1" smtClean="0">
                <a:solidFill>
                  <a:srgbClr val="7030A0"/>
                </a:solidFill>
              </a:rPr>
              <a:t>валеологическая</a:t>
            </a:r>
            <a:r>
              <a:rPr lang="ru-RU" sz="2800" dirty="0" smtClean="0">
                <a:solidFill>
                  <a:srgbClr val="7030A0"/>
                </a:solidFill>
              </a:rPr>
              <a:t> песенка- </a:t>
            </a:r>
            <a:r>
              <a:rPr lang="ru-RU" sz="2800" dirty="0" err="1" smtClean="0">
                <a:solidFill>
                  <a:srgbClr val="7030A0"/>
                </a:solidFill>
              </a:rPr>
              <a:t>распевка</a:t>
            </a:r>
            <a:r>
              <a:rPr lang="ru-RU" sz="2800" dirty="0" smtClean="0">
                <a:solidFill>
                  <a:srgbClr val="7030A0"/>
                </a:solidFill>
              </a:rPr>
              <a:t>;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2 проблемная ситуация;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3 актуализация знаний и опыта детей и приобретение новых знаний , необходимых для решения проблемной ситуации;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4 закрепление нового материала в практической деятельности.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5286412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 В ДОУ музыка необходима детям в течение всего дня.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Использование музыки решает оздоровительно-профилактические задачи, способствует созданию комфортных условий пребывания ребенка в детском саду.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Дыхательная гимнастика: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играет важную роль в системе оздоровления дошкольников</a:t>
            </a:r>
            <a:r>
              <a:rPr lang="ru-RU" sz="2800" b="1" dirty="0" smtClean="0">
                <a:solidFill>
                  <a:srgbClr val="7030A0"/>
                </a:solidFill>
              </a:rPr>
              <a:t>. </a:t>
            </a:r>
            <a:r>
              <a:rPr lang="ru-RU" sz="2800" dirty="0" smtClean="0">
                <a:solidFill>
                  <a:srgbClr val="7030A0"/>
                </a:solidFill>
              </a:rPr>
              <a:t>Приучает дышать носом, тренирует дыхательные мышцы, улучшает вентиляцию легких, повышает насыщение крови кислородом, а также осуществляет массаж внутренних органов через движения диафрагмы и мышцы живота, тренирует </a:t>
            </a:r>
            <a:r>
              <a:rPr lang="ru-RU" sz="2800" dirty="0" err="1" smtClean="0">
                <a:solidFill>
                  <a:srgbClr val="7030A0"/>
                </a:solidFill>
              </a:rPr>
              <a:t>сердечно-сосудистую</a:t>
            </a:r>
            <a:r>
              <a:rPr lang="ru-RU" sz="2800" dirty="0" smtClean="0">
                <a:solidFill>
                  <a:srgbClr val="7030A0"/>
                </a:solidFill>
              </a:rPr>
              <a:t> систему, повышая устойчивость к гипоксии (недостатку кислорода) 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Противопоказания к выполнению дыхательной гимнастики</a:t>
            </a:r>
            <a:r>
              <a:rPr lang="ru-RU" sz="3200" dirty="0" smtClean="0">
                <a:solidFill>
                  <a:srgbClr val="7030A0"/>
                </a:solidFill>
              </a:rPr>
              <a:t>: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лихорадка, тяжелое состояние ребенка и заложенность носа.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3" name="Picture 4" descr="5661579ba1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929066"/>
            <a:ext cx="2357454" cy="1999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Основные задачи: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укрепление физиологического дыхания детей (без речи)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тренировка силы вдоха и выдоха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развитие продолжительного выдоха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Артикуляционная гимнастика</a:t>
            </a:r>
            <a:r>
              <a:rPr lang="ru-RU" sz="3600" dirty="0" smtClean="0">
                <a:solidFill>
                  <a:srgbClr val="7030A0"/>
                </a:solidFill>
              </a:rPr>
              <a:t>.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Цель: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выработка качественных, полноценных движений органов артикуляции, подготовка к правильному произношению фонем.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85791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Задачи: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формировать артикуляцию различных звуков;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закреплять артикуляционные уклады различных звуков в слогах, словах, фразах;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совершенствовать подвижность и точность движений языка и губ;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увеличить объем памяти и внимания;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-учить выделять сильные доли в цепочке слогов;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развивать музыкальную память, запоминание текста песен;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совершенствовать дикцию;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развивать чувство ритма;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совершенствовать пространственную ориентировку в координатах.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485778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Основная задача педагогов ДОУ </a:t>
            </a:r>
            <a:r>
              <a:rPr lang="ru-RU" sz="3600" dirty="0" smtClean="0">
                <a:solidFill>
                  <a:srgbClr val="7030A0"/>
                </a:solidFill>
              </a:rPr>
              <a:t>– выбрать методы и формы организации работы с детьми, инновационные педагогические технологии, которые оптимально соответствуют поставленной цели развития личности.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Виды артикуляционной гимнастики</a:t>
            </a:r>
            <a:r>
              <a:rPr lang="ru-RU" sz="3600" dirty="0" smtClean="0">
                <a:solidFill>
                  <a:srgbClr val="7030A0"/>
                </a:solidFill>
              </a:rPr>
              <a:t>: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-пассивная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активная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3" name="Picture 4" descr="5661579ba1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29145"/>
            <a:ext cx="3571867" cy="3028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Игровой массаж: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цель: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научить детей посредством правильного выполнения массажа благотворно влиять на внутренние органы: сердце, легкие, печень, кишечник, воздействуя на биологически активные точки тела.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Пальчиковые игры: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это инсценировка каких –либо рифмованных историй, сказок при помощи пальцев.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Музыкотерапия: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это психотерапевтический метод, основанный на целительном воздействии музыки на психологическое состояние человека, где музыка используется как лечебное средство.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При помощи музыкотерапии можно моделировать эмоции; поднять настроение, снизить чувство тревожности, у неуравновешенных детей сформировать чувство внутреннего покоя, радости, положительные эмоции ;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>
                <a:solidFill>
                  <a:srgbClr val="7030A0"/>
                </a:solidFill>
              </a:rPr>
              <a:t> </a:t>
            </a:r>
            <a:r>
              <a:rPr lang="ru-RU" sz="3600" dirty="0" smtClean="0">
                <a:solidFill>
                  <a:srgbClr val="7030A0"/>
                </a:solidFill>
              </a:rPr>
              <a:t>желание общаться друг с другом.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Физкультминутки: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это кратковременное мероприятие, которое способствует укреплению организма ребенка, повышает его работоспособность.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Ритмопластика:</a:t>
            </a:r>
            <a:r>
              <a:rPr lang="ru-RU" sz="3600" b="1" dirty="0">
                <a:solidFill>
                  <a:srgbClr val="7030A0"/>
                </a:solidFill>
              </a:rPr>
              <a:t/>
            </a:r>
            <a:br>
              <a:rPr lang="ru-RU" sz="3600" b="1" dirty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направлена на психологическое раскрепощение ребенка через освоение своего собственного тела как выразительного инструмента.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Требования к подбору музыки</a:t>
            </a:r>
            <a:r>
              <a:rPr lang="ru-RU" sz="3600" dirty="0" smtClean="0">
                <a:solidFill>
                  <a:srgbClr val="7030A0"/>
                </a:solidFill>
              </a:rPr>
              <a:t>: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</a:t>
            </a:r>
            <a:r>
              <a:rPr lang="ru-RU" sz="2800" dirty="0" smtClean="0">
                <a:solidFill>
                  <a:srgbClr val="7030A0"/>
                </a:solidFill>
              </a:rPr>
              <a:t>чтобы она отвечала требованиям высокой художественности, воспитывала вкус ребенка, обогащала его разнообразными музыкальными впечатлениями, вызывала моторную реакцию, была удобной для двигательных упражнений.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должна быть небольшой по объему, умеренной по темпу, 2-х или 3-х частной, понятной детям.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желательно , чтобы произведения были разнообразны по жанру.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42928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Требования к подбору движений: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- </a:t>
            </a:r>
            <a:r>
              <a:rPr lang="ru-RU" sz="3200" dirty="0" smtClean="0">
                <a:solidFill>
                  <a:srgbClr val="7030A0"/>
                </a:solidFill>
              </a:rPr>
              <a:t>движения доступны двигательным возможностям детей,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понятными по содержанию игрового образа,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разнообразными, нестереотипными, включающими различные исходные положения</a:t>
            </a:r>
            <a:r>
              <a:rPr lang="ru-RU" sz="3600" dirty="0" smtClean="0">
                <a:solidFill>
                  <a:srgbClr val="7030A0"/>
                </a:solidFill>
              </a:rPr>
              <a:t>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000792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Логоритмика</a:t>
            </a:r>
            <a:r>
              <a:rPr lang="ru-RU" sz="3200" b="1" dirty="0" smtClean="0">
                <a:solidFill>
                  <a:srgbClr val="7030A0"/>
                </a:solidFill>
              </a:rPr>
              <a:t>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одна из форм своеобразной активной терапии, основанной на связи движения, музыки и слова.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Цель: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-развитие общей, мелкой и артикуляционной моторики;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формирование правильного дыхания;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развитие способности ориентироваться в пространстве;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выработка четких координированных движений во взаимосвязи с речью;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развитие фонематического слуха;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формирование навыка релаксации;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развитие и коррекция музыкально-ритмических движений.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429288"/>
          </a:xfrm>
        </p:spPr>
        <p:txBody>
          <a:bodyPr/>
          <a:lstStyle/>
          <a:p>
            <a:r>
              <a:rPr lang="ru-RU" sz="4000" dirty="0" smtClean="0">
                <a:solidFill>
                  <a:srgbClr val="7030A0"/>
                </a:solidFill>
              </a:rPr>
              <a:t>Взрослый в общении с детьми придерживается положения: </a:t>
            </a:r>
            <a:r>
              <a:rPr lang="ru-RU" sz="4000" b="1" dirty="0" smtClean="0">
                <a:solidFill>
                  <a:srgbClr val="7030A0"/>
                </a:solidFill>
              </a:rPr>
              <a:t>«Не рядом, не над ним, а вместе!»</a:t>
            </a:r>
            <a:r>
              <a:rPr lang="ru-RU" sz="4000" dirty="0" smtClean="0">
                <a:solidFill>
                  <a:srgbClr val="7030A0"/>
                </a:solidFill>
              </a:rPr>
              <a:t/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Его цель- содействовать становлению ребенка как личности.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Релаксация:</a:t>
            </a:r>
            <a:r>
              <a:rPr lang="ru-RU" sz="3200" b="1" dirty="0">
                <a:solidFill>
                  <a:srgbClr val="7030A0"/>
                </a:solidFill>
              </a:rPr>
              <a:t/>
            </a:r>
            <a:br>
              <a:rPr lang="ru-RU" sz="3200" b="1" dirty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необходима и эффективна на музыкальных занятиях, помогает восстановить дыхание, снять напряжение, снизить утомление, подготовить ребенка к дальнейшему восприятию музыкального материала.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7030A0"/>
                </a:solidFill>
              </a:rPr>
              <a:t>Сказкотерапия</a:t>
            </a:r>
            <a:r>
              <a:rPr lang="ru-RU" sz="3200" b="1" dirty="0">
                <a:solidFill>
                  <a:srgbClr val="7030A0"/>
                </a:solidFill>
              </a:rPr>
              <a:t>.</a:t>
            </a: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цель: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повышение внимания и заинтересованности детей на музыкальных занятиях, формирование у дошкольников позитивного поведения с опорой на пример положительных сказочных героев, развитие творческих способностей, познавательного интереса.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Задачи: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развивать произвольное внимание, память, мышление, воображение, фантазию, творческие способности.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развивать сенсорно- </a:t>
            </a:r>
            <a:r>
              <a:rPr lang="ru-RU" sz="2400" dirty="0" err="1" smtClean="0">
                <a:solidFill>
                  <a:srgbClr val="7030A0"/>
                </a:solidFill>
              </a:rPr>
              <a:t>перцептивную</a:t>
            </a:r>
            <a:r>
              <a:rPr lang="ru-RU" sz="2400" dirty="0" smtClean="0">
                <a:solidFill>
                  <a:srgbClr val="7030A0"/>
                </a:solidFill>
              </a:rPr>
              <a:t> сферу, познавательный интерес.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 развивать речь, обогащать активный словарь.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обогащать положительный эмоциональный опыт.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используется для формирования благоприятных условий формирования </a:t>
            </a:r>
            <a:r>
              <a:rPr lang="ru-RU" sz="2400" dirty="0" err="1" smtClean="0">
                <a:solidFill>
                  <a:srgbClr val="7030A0"/>
                </a:solidFill>
              </a:rPr>
              <a:t>креативных</a:t>
            </a:r>
            <a:r>
              <a:rPr lang="ru-RU" sz="2400" dirty="0" smtClean="0">
                <a:solidFill>
                  <a:srgbClr val="7030A0"/>
                </a:solidFill>
              </a:rPr>
              <a:t> качеств личности.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92935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Игровые технологии: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цель:</a:t>
            </a: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формирование у детей музыкальных способностей в доступной игровой форме- посредством музыкально-дидактических пособий и игр.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использование в играх всех видов музыкальной деятельности.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побуждение к самостоятельным действиям за рамками музыкальных занятий.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507209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Задачи: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</a:t>
            </a:r>
            <a:r>
              <a:rPr lang="ru-RU" sz="2800" dirty="0" smtClean="0">
                <a:solidFill>
                  <a:srgbClr val="7030A0"/>
                </a:solidFill>
              </a:rPr>
              <a:t>приобщать детей к музыкальной культуре, расширять их музыкальный кругозор.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развивать музыкально-сенсорные способности, активизировать слуховое восприятие детей.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формировать знания о средствах музыкальной выразительности и свойствах музыкального слуха.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прививать интерес к самостоятельной музыкальной деятельности.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564360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Результаты использования в работе игровых 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технологий 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дети легче усваивают и запоминают материал занятия.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дети получают удовольствие от игры, проявляют желание повторить их в самостоятельной деятельности.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в процессе игр дети приобретают специальные знания, умения, навыки.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повышается уровень развития у детей познавательной активности, творческих способностей.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Основные направления реализации игровых приемов и ситуаций</a:t>
            </a:r>
            <a:r>
              <a:rPr lang="ru-RU" sz="3600" dirty="0" smtClean="0">
                <a:solidFill>
                  <a:srgbClr val="7030A0"/>
                </a:solidFill>
              </a:rPr>
              <a:t>: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дидактическая цель ставится перед детьми в форме игровой задачи;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учебная деятельность подчиняется правилам игры;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учебный материал используется в качестве ее средства;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в учебную деятельность вводится элемент соревнования, который переводит дидактическую задачу в игровую.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4360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Функции игры: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/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обучающая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развлекательная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коммуникативная </a:t>
            </a:r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релаксационная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психотехническая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функция самовыражения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- компенсаторная</a:t>
            </a:r>
            <a:br>
              <a:rPr lang="ru-RU" sz="3200" dirty="0" smtClean="0">
                <a:solidFill>
                  <a:srgbClr val="7030A0"/>
                </a:solidFill>
              </a:rPr>
            </a:b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85791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Технология «Синтез искусств»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Цель: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Сформировать духовно-нравственный потенциал ребенка через творчество и приобщение к ценностям культуры, дать детям представления о различных видах искусства (музыка, изобразительное искусство, театр, литература), выразительных особенностях их художественных средств, возможностях своим оригинальным языком передать мысли и настроения в разных видах художественной деятельности детей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Задачи: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2000" b="1" dirty="0" smtClean="0">
                <a:solidFill>
                  <a:srgbClr val="7030A0"/>
                </a:solidFill>
              </a:rPr>
              <a:t>- </a:t>
            </a:r>
            <a:r>
              <a:rPr lang="ru-RU" sz="2000" dirty="0" smtClean="0">
                <a:solidFill>
                  <a:srgbClr val="7030A0"/>
                </a:solidFill>
              </a:rPr>
              <a:t>Формирование навыков восприятия произведений различных видов искусства.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Стимулирование творческой активности, свободы, эмоциональной раскованности.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Развитие воображения и ассоциативными мышлениями.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Формирование эстетического вкуса на лучших достижениях мировой культуры.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Развитие речи, обогащения активного словаря.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Обогащение положительного эмоционального опыта.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Развитие духовных качеств личности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Обеспечение обогащенного интеллектуально-творческого развития детей.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dirty="0" smtClean="0">
                <a:solidFill>
                  <a:srgbClr val="7030A0"/>
                </a:solidFill>
              </a:rPr>
              <a:t>- Создание и сохранение у ребенка целостной картины мира.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14353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Технология</a:t>
            </a:r>
            <a:r>
              <a:rPr lang="ru-RU" sz="3600" dirty="0" smtClean="0">
                <a:solidFill>
                  <a:srgbClr val="7030A0"/>
                </a:solidFill>
              </a:rPr>
              <a:t> – совокупность и последовательность методов и процессов преобразования исходных материалов, позволяющих получить продукцию с заданными параметрами.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642918"/>
          <a:ext cx="60960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85791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Итоги реализации технологии:</a:t>
            </a:r>
            <a:br>
              <a:rPr lang="ru-RU" sz="36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1. Дети узнают жанры искусства. Имеют навыки восприятия произведений различных видов искусства.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2. Дети умеют сравнивать музыку, произведения живописи, поэзии. Выражают собственное мнение о предмете.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3. Умеют сравнивать противоположности, называть признаки. Умеют передавать свои чувства в разных вариантах при помощи средств разных видов искусства.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4. Умеют выбирать из большого количества музыкальных отрывков программной музыки, различной по характеру, образы и показывать их в танце или передавать в рисунке.</a:t>
            </a:r>
            <a:endParaRPr lang="ru-RU" sz="24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Педагогические методы и приемы: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Наглядно-слуховой метод.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Метод обобщения.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Проблемное использование наглядно-слухового метода.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Наглядно-зрительный метод.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Метод пластического интонирования.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Синтез</a:t>
            </a:r>
            <a:r>
              <a:rPr lang="ru-RU" sz="3600" dirty="0" smtClean="0">
                <a:solidFill>
                  <a:srgbClr val="7030A0"/>
                </a:solidFill>
                <a:latin typeface="+mn-lt"/>
              </a:rPr>
              <a:t> – это погружение в искусство, в его различные виды.</a:t>
            </a:r>
            <a:endParaRPr lang="ru-RU" sz="3600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3" name="Picture 4" descr="5661579ba1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29066"/>
            <a:ext cx="4786314" cy="29289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714908"/>
          </a:xfrm>
        </p:spPr>
        <p:txBody>
          <a:bodyPr/>
          <a:lstStyle/>
          <a:p>
            <a:r>
              <a:rPr lang="ru-RU" sz="3600" b="1" dirty="0" smtClean="0">
                <a:latin typeface="+mn-lt"/>
              </a:rPr>
              <a:t>Технология  «</a:t>
            </a:r>
            <a:r>
              <a:rPr lang="ru-RU" sz="3600" b="1" dirty="0" err="1" smtClean="0">
                <a:latin typeface="+mn-lt"/>
              </a:rPr>
              <a:t>Са-Фи-Дансе</a:t>
            </a:r>
            <a:r>
              <a:rPr lang="ru-RU" sz="3600" b="1" dirty="0" smtClean="0">
                <a:latin typeface="+mn-lt"/>
              </a:rPr>
              <a:t>»:</a:t>
            </a:r>
            <a:br>
              <a:rPr lang="ru-RU" sz="3600" b="1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направлена на совершенствование психомоторных и творческих способностей дошкольников, на формирование двигательно-эмоциональной сферы детей.</a:t>
            </a:r>
            <a:endParaRPr lang="ru-RU" sz="3600" b="1" dirty="0">
              <a:latin typeface="+mn-lt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Цель:</a:t>
            </a:r>
            <a:br>
              <a:rPr lang="ru-RU" sz="36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2800" dirty="0" smtClean="0">
                <a:solidFill>
                  <a:srgbClr val="7030A0"/>
                </a:solidFill>
                <a:latin typeface="+mn-lt"/>
              </a:rPr>
              <a:t>Содействия всестороннему развитию личности дошкольника средствами танцевально-игровой гимнастики. </a:t>
            </a:r>
            <a:endParaRPr lang="ru-RU" sz="36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715040"/>
          </a:xfrm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  <a:latin typeface="+mn-lt"/>
              </a:rPr>
              <a:t>Эта система основана на повышении интереса к физической культуре и спорту за счет введения увлекательных форм работы во всех частях занятий: </a:t>
            </a:r>
            <a:br>
              <a:rPr lang="ru-RU" sz="28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 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т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анцевально-ритмическая гимнастика.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 </a:t>
            </a:r>
            <a:r>
              <a:rPr lang="ru-RU" sz="2400" dirty="0" err="1" smtClean="0">
                <a:solidFill>
                  <a:srgbClr val="7030A0"/>
                </a:solidFill>
                <a:latin typeface="+mn-lt"/>
              </a:rPr>
              <a:t>игроритмика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 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</a:t>
            </a:r>
            <a:r>
              <a:rPr lang="ru-RU" sz="2400" dirty="0" err="1" smtClean="0">
                <a:solidFill>
                  <a:srgbClr val="7030A0"/>
                </a:solidFill>
                <a:latin typeface="+mn-lt"/>
              </a:rPr>
              <a:t>игрогимнастика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</a:t>
            </a:r>
            <a:r>
              <a:rPr lang="ru-RU" sz="2400" dirty="0" err="1" smtClean="0">
                <a:solidFill>
                  <a:srgbClr val="7030A0"/>
                </a:solidFill>
                <a:latin typeface="+mn-lt"/>
              </a:rPr>
              <a:t>игротанец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-игровой </a:t>
            </a:r>
            <a:r>
              <a:rPr lang="ru-RU" sz="2400" dirty="0" err="1" smtClean="0">
                <a:solidFill>
                  <a:srgbClr val="7030A0"/>
                </a:solidFill>
                <a:latin typeface="+mn-lt"/>
              </a:rPr>
              <a:t>самомассаж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 пальчиковая гимнастика.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 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м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узыкально-подвижные игры.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 </a:t>
            </a:r>
            <a:r>
              <a:rPr lang="ru-RU" sz="2400" dirty="0" err="1" smtClean="0">
                <a:solidFill>
                  <a:srgbClr val="7030A0"/>
                </a:solidFill>
                <a:latin typeface="+mn-lt"/>
              </a:rPr>
              <a:t>креативная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 гимнастика.</a:t>
            </a:r>
            <a:br>
              <a:rPr lang="ru-RU" sz="24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- </a:t>
            </a:r>
            <a:r>
              <a:rPr lang="ru-RU" sz="2400" dirty="0" err="1" smtClean="0">
                <a:solidFill>
                  <a:srgbClr val="7030A0"/>
                </a:solidFill>
                <a:latin typeface="+mn-lt"/>
              </a:rPr>
              <a:t>игропластика</a:t>
            </a: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.</a:t>
            </a:r>
            <a:endParaRPr lang="ru-RU" sz="24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85791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Театрально-игровая технология</a:t>
            </a:r>
            <a:br>
              <a:rPr lang="ru-RU" sz="36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2800" dirty="0" smtClean="0">
                <a:solidFill>
                  <a:srgbClr val="7030A0"/>
                </a:solidFill>
                <a:latin typeface="+mn-lt"/>
              </a:rPr>
              <a:t>Цели:</a:t>
            </a:r>
            <a:br>
              <a:rPr lang="ru-RU" sz="2800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1</a:t>
            </a: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. приобщение детей к театральной культуре.</a:t>
            </a:r>
            <a:br>
              <a:rPr lang="ru-RU" sz="2000" dirty="0" smtClean="0">
                <a:solidFill>
                  <a:srgbClr val="7030A0"/>
                </a:solidFill>
                <a:latin typeface="+mn-lt"/>
              </a:rPr>
            </a:b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2. создание условий для развития творческой активности и артистических способностей в театрализованной деятельности.</a:t>
            </a:r>
            <a:br>
              <a:rPr lang="ru-RU" sz="2000" dirty="0" smtClean="0">
                <a:solidFill>
                  <a:srgbClr val="7030A0"/>
                </a:solidFill>
                <a:latin typeface="+mn-lt"/>
              </a:rPr>
            </a:b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3. обеспечение взаимосвязи театрализованной деятельности с другими видами деятельности.</a:t>
            </a:r>
            <a:br>
              <a:rPr lang="ru-RU" sz="2000" dirty="0" smtClean="0">
                <a:solidFill>
                  <a:srgbClr val="7030A0"/>
                </a:solidFill>
                <a:latin typeface="+mn-lt"/>
              </a:rPr>
            </a:b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4. создание естественной среды для развития фантазии и воображения у детей, обработки речевых и поведенческих навыков.</a:t>
            </a:r>
            <a:br>
              <a:rPr lang="ru-RU" sz="2000" dirty="0" smtClean="0">
                <a:solidFill>
                  <a:srgbClr val="7030A0"/>
                </a:solidFill>
                <a:latin typeface="+mn-lt"/>
              </a:rPr>
            </a:br>
            <a:r>
              <a:rPr lang="ru-RU" sz="2000" dirty="0" smtClean="0">
                <a:solidFill>
                  <a:srgbClr val="7030A0"/>
                </a:solidFill>
                <a:latin typeface="+mn-lt"/>
              </a:rPr>
              <a:t>5. формирование думающего и чувствующего, любящего и активного человека, готового к творческой деятельности в любой области.</a:t>
            </a:r>
            <a:endParaRPr lang="ru-RU" sz="20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929354"/>
          </a:xfrm>
        </p:spPr>
        <p:txBody>
          <a:bodyPr/>
          <a:lstStyle/>
          <a:p>
            <a:r>
              <a:rPr lang="ru-RU" sz="3200" dirty="0" smtClean="0">
                <a:solidFill>
                  <a:srgbClr val="7030A0"/>
                </a:solidFill>
                <a:latin typeface="+mn-lt"/>
              </a:rPr>
              <a:t>Музыкально-театрализованная деятельность осуществляет основные воспитательные функции: </a:t>
            </a:r>
            <a:br>
              <a:rPr lang="ru-RU" sz="3200" dirty="0" smtClean="0">
                <a:solidFill>
                  <a:srgbClr val="7030A0"/>
                </a:solidFill>
                <a:latin typeface="+mn-lt"/>
              </a:rPr>
            </a:br>
            <a:r>
              <a:rPr lang="ru-RU" sz="3200" dirty="0" smtClean="0">
                <a:solidFill>
                  <a:srgbClr val="7030A0"/>
                </a:solidFill>
                <a:latin typeface="+mn-lt"/>
              </a:rPr>
              <a:t>- умственное развитие</a:t>
            </a:r>
            <a:br>
              <a:rPr lang="ru-RU" sz="3200" dirty="0" smtClean="0">
                <a:solidFill>
                  <a:srgbClr val="7030A0"/>
                </a:solidFill>
                <a:latin typeface="+mn-lt"/>
              </a:rPr>
            </a:br>
            <a:r>
              <a:rPr lang="ru-RU" sz="3200" dirty="0" smtClean="0">
                <a:solidFill>
                  <a:srgbClr val="7030A0"/>
                </a:solidFill>
                <a:latin typeface="+mn-lt"/>
              </a:rPr>
              <a:t>- эмоциональное развитие</a:t>
            </a:r>
            <a:br>
              <a:rPr lang="ru-RU" sz="3200" dirty="0" smtClean="0">
                <a:solidFill>
                  <a:srgbClr val="7030A0"/>
                </a:solidFill>
                <a:latin typeface="+mn-lt"/>
              </a:rPr>
            </a:br>
            <a:r>
              <a:rPr lang="ru-RU" sz="3200" dirty="0" smtClean="0">
                <a:solidFill>
                  <a:srgbClr val="7030A0"/>
                </a:solidFill>
                <a:latin typeface="+mn-lt"/>
              </a:rPr>
              <a:t>- развитие творческих способностей</a:t>
            </a:r>
            <a:endParaRPr lang="ru-RU" sz="32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Информационные коммуникационные технологии</a:t>
            </a:r>
            <a:br>
              <a:rPr lang="ru-RU" sz="36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2800" dirty="0" smtClean="0">
                <a:solidFill>
                  <a:srgbClr val="7030A0"/>
                </a:solidFill>
                <a:latin typeface="+mn-lt"/>
              </a:rPr>
              <a:t>Современное образование невозможно представить без использования информационных ресурсов, это связано с переменами, которые вызваны развитием информационного общества, в котором основной ценностью становится информация и умение работать с ней, разработка проектов и программ, способствующих формированию человека современного общества.</a:t>
            </a:r>
            <a:endParaRPr lang="ru-RU" sz="36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500066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Технология обучения </a:t>
            </a:r>
            <a:r>
              <a:rPr lang="ru-RU" sz="3600" dirty="0" smtClean="0">
                <a:solidFill>
                  <a:srgbClr val="7030A0"/>
                </a:solidFill>
              </a:rPr>
              <a:t>– определенный способ </a:t>
            </a:r>
            <a:r>
              <a:rPr lang="ru-RU" sz="3600" dirty="0" err="1" smtClean="0">
                <a:solidFill>
                  <a:srgbClr val="7030A0"/>
                </a:solidFill>
              </a:rPr>
              <a:t>обучения,в</a:t>
            </a:r>
            <a:r>
              <a:rPr lang="ru-RU" sz="3600" dirty="0" smtClean="0">
                <a:solidFill>
                  <a:srgbClr val="7030A0"/>
                </a:solidFill>
              </a:rPr>
              <a:t> котором основную нагрузку по реализации функции обучения выполняет средство обучения под управлением человека.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Использование ИКТ в процессе музыкального развития дошкольников может значительно разнообразить музыкальную деятельность детей.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64360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Преимущества мультимедиа: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предъявление информации на экране в игровой форме вызывает у детей огромный интерес.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несет в себе образный тип информации, понятный дошкольникам.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- движения, звук, мультипликация надолго привлекают внимание ребенка.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00079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Актуальность:</a:t>
            </a:r>
            <a:br>
              <a:rPr lang="ru-RU" sz="32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solidFill>
                  <a:srgbClr val="7030A0"/>
                </a:solidFill>
                <a:latin typeface="+mn-lt"/>
              </a:rPr>
              <a:t>В отличии от обычных технических средств обучения ИКТ позволяют не только насытить ребенка большим количеством готовых, строго отобранных, соответствующим образом организованных знаний, но и развивать интеллектуальные, творческие способности в дошкольном детстве. ИКТ в музыкальном образовании способствует повышению интереса к обучению, его эффективности, развивает ребенка всесторонне, активизирует родителей в вопросах музыкального воспитания и развития детей.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50072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Взаимодействие музыкального руководителя с родителями: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способствует повышению педагогической компетентности родителей, положительно влияет на качество воспитания и развития дошкольников, позволяет осуществить личностно-ориентированный подход к каждому ребенку дает возможность самосовершенствоваться педагогам.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Совместная работа музыкального руководителя с педагогами.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3" name="Picture 4" descr="5661579ba1e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429000"/>
            <a:ext cx="3285542" cy="2786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5643602"/>
          </a:xfrm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«Есть внутренняя музыка души …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Она как память о полузабытом,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Она как дальний шум,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не заглуши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Ее с годами буднями и бытом!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Она таится в глубине, 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Светя порой в случайном слове,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в слабом жесте,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ее имеют многие,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дитя лишь обладает ею в совершенстве»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Е.Винокуров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357850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При технологии музыкальный руководитель выполняет функцию управления средством обучения, а также функцию стимулирования и координации деятельности. 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492922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Основная цель музыкального руководителя</a:t>
            </a:r>
            <a:r>
              <a:rPr lang="ru-RU" sz="3200" dirty="0" smtClean="0">
                <a:solidFill>
                  <a:srgbClr val="7030A0"/>
                </a:solidFill>
              </a:rPr>
              <a:t> – формирование основ духовно-нравственного воспитания через приобщение к музыкальной культуре с использованием новых технологий, как важнейшему компоненту гармоничного развития личности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528641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Задачи: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привить любовь и уважение к музыке как предмету искусства;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научить воспринимать как важную часть жизни каждого человека;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способствовать формированию эмоциональной отзывчивости, любви к окружающему миру;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привить основы художественного вкуса;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научить видеть взаимосвязи между музыкой и другими видами искусства;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обучить основам музыкальной грамоты;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- сформировать потребность в общении с музыкой.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5143536"/>
          </a:xfrm>
        </p:spPr>
        <p:txBody>
          <a:bodyPr/>
          <a:lstStyle/>
          <a:p>
            <a:r>
              <a:rPr lang="ru-RU" sz="4000" b="1" dirty="0" err="1" smtClean="0">
                <a:solidFill>
                  <a:srgbClr val="7030A0"/>
                </a:solidFill>
              </a:rPr>
              <a:t>Здоровьесберегающие</a:t>
            </a:r>
            <a:r>
              <a:rPr lang="ru-RU" sz="4000" b="1" dirty="0" smtClean="0">
                <a:solidFill>
                  <a:srgbClr val="7030A0"/>
                </a:solidFill>
              </a:rPr>
              <a:t> технологии</a:t>
            </a:r>
            <a:r>
              <a:rPr lang="ru-RU" sz="4000" dirty="0" smtClean="0">
                <a:solidFill>
                  <a:srgbClr val="7030A0"/>
                </a:solidFill>
              </a:rPr>
              <a:t>: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7030A0"/>
                </a:solidFill>
              </a:rPr>
              <a:t>главный фактор которых рациональная организация учебного процесса, соответствие методик и технологий обучения, способствующих развитию индивидуальных возможностей ребенка.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узыкальный (голубой, шары и ноты)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Музыкальный (голубой, шары и ноты)</Template>
  <TotalTime>358</TotalTime>
  <Words>432</Words>
  <Application>Microsoft Office PowerPoint</Application>
  <PresentationFormat>Экран (4:3)</PresentationFormat>
  <Paragraphs>64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Музыкальный (голубой, шары и ноты)</vt:lpstr>
      <vt:lpstr>Использование современных образовательных технологий на музыкальных занятиях</vt:lpstr>
      <vt:lpstr>Основная задача педагогов ДОУ – выбрать методы и формы организации работы с детьми, инновационные педагогические технологии, которые оптимально соответствуют поставленной цели развития личности.</vt:lpstr>
      <vt:lpstr>Взрослый в общении с детьми придерживается положения: «Не рядом, не над ним, а вместе!» Его цель- содействовать становлению ребенка как личности.</vt:lpstr>
      <vt:lpstr>Технология – совокупность и последовательность методов и процессов преобразования исходных материалов, позволяющих получить продукцию с заданными параметрами.</vt:lpstr>
      <vt:lpstr>Технология обучения – определенный способ обучения,в котором основную нагрузку по реализации функции обучения выполняет средство обучения под управлением человека.</vt:lpstr>
      <vt:lpstr>При технологии музыкальный руководитель выполняет функцию управления средством обучения, а также функцию стимулирования и координации деятельности. </vt:lpstr>
      <vt:lpstr>Основная цель музыкального руководителя – формирование основ духовно-нравственного воспитания через приобщение к музыкальной культуре с использованием новых технологий, как важнейшему компоненту гармоничного развития личности</vt:lpstr>
      <vt:lpstr>Задачи:  - привить любовь и уважение к музыке как предмету искусства; - научить воспринимать как важную часть жизни каждого человека; - способствовать формированию эмоциональной отзывчивости, любви к окружающему миру; - привить основы художественного вкуса; - научить видеть взаимосвязи между музыкой и другими видами искусства; - обучить основам музыкальной грамоты; - сформировать потребность в общении с музыкой.</vt:lpstr>
      <vt:lpstr>Здоровьесберегающие технологии: главный фактор которых рациональная организация учебного процесса, соответствие методик и технологий обучения, способствующих развитию индивидуальных возможностей ребенка.</vt:lpstr>
      <vt:lpstr>Музыкально-валеологическое воспитание- это организованный педагогический процесс, направленный на развитие музыкальных и творческих способностей детей, сохранение и укрепление их психофизического здоровья с целью формирования полноценной личности ребенка</vt:lpstr>
      <vt:lpstr>1 В образовательном процессе ДОУ  (интегрированные музыкально-валеологические занятия, музыкально- физкультурные досуги и развлечения); 2 В процессе взаимодействия дОУ с семьей (Совместные оздоровительные мероприятия, консультации, семинары-практикумы) 3 В процессе взаимодействия ДОУ со школой (совместные тематические праздники и досуги).</vt:lpstr>
      <vt:lpstr>Цель музыкально-валеологической работы: формирование у дошкольников культуры здоровья, компонентами которой являются: эмоциональный, духовно-нравственный, личностный, интеллектуальный, коммуникативный, физический.</vt:lpstr>
      <vt:lpstr>Структура музыкально-валеологического занятия: 1 валеологическая песенка- распевка; 2 проблемная ситуация; 3 актуализация знаний и опыта детей и приобретение новых знаний , необходимых для решения проблемной ситуации; 4 закрепление нового материала в практической деятельности.</vt:lpstr>
      <vt:lpstr> В ДОУ музыка необходима детям в течение всего дня. Использование музыки решает оздоровительно-профилактические задачи, способствует созданию комфортных условий пребывания ребенка в детском саду.</vt:lpstr>
      <vt:lpstr>Дыхательная гимнастика: играет важную роль в системе оздоровления дошкольников. Приучает дышать носом, тренирует дыхательные мышцы, улучшает вентиляцию легких, повышает насыщение крови кислородом, а также осуществляет массаж внутренних органов через движения диафрагмы и мышцы живота, тренирует сердечно-сосудистую систему, повышая устойчивость к гипоксии (недостатку кислорода) </vt:lpstr>
      <vt:lpstr>Противопоказания к выполнению дыхательной гимнастики: лихорадка, тяжелое состояние ребенка и заложенность носа.</vt:lpstr>
      <vt:lpstr>Основные задачи: - укрепление физиологического дыхания детей (без речи) - тренировка силы вдоха и выдоха - развитие продолжительного выдоха</vt:lpstr>
      <vt:lpstr>Артикуляционная гимнастика. Цель: выработка качественных, полноценных движений органов артикуляции, подготовка к правильному произношению фонем.</vt:lpstr>
      <vt:lpstr>Задачи: - формировать артикуляцию различных звуков; - закреплять артикуляционные уклады различных звуков в слогах, словах, фразах; - совершенствовать подвижность и точность движений языка и губ; - увеличить объем памяти и внимания; -учить выделять сильные доли в цепочке слогов; - развивать музыкальную память, запоминание текста песен; - совершенствовать дикцию; - развивать чувство ритма; - совершенствовать пространственную ориентировку в координатах. </vt:lpstr>
      <vt:lpstr>Виды артикуляционной гимнастики:  -пассивная - активная</vt:lpstr>
      <vt:lpstr>Игровой массаж: цель: научить детей посредством правильного выполнения массажа благотворно влиять на внутренние органы: сердце, легкие, печень, кишечник, воздействуя на биологически активные точки тела.</vt:lpstr>
      <vt:lpstr>Пальчиковые игры: это инсценировка каких –либо рифмованных историй, сказок при помощи пальцев.</vt:lpstr>
      <vt:lpstr>Музыкотерапия: это психотерапевтический метод, основанный на целительном воздействии музыки на психологическое состояние человека, где музыка используется как лечебное средство.</vt:lpstr>
      <vt:lpstr>При помощи музыкотерапии можно моделировать эмоции; поднять настроение, снизить чувство тревожности, у неуравновешенных детей сформировать чувство внутреннего покоя, радости, положительные эмоции ;  желание общаться друг с другом.</vt:lpstr>
      <vt:lpstr>Физкультминутки: это кратковременное мероприятие, которое способствует укреплению организма ребенка, повышает его работоспособность.</vt:lpstr>
      <vt:lpstr>Ритмопластика: направлена на психологическое раскрепощение ребенка через освоение своего собственного тела как выразительного инструмента.</vt:lpstr>
      <vt:lpstr>Требования к подбору музыки: - чтобы она отвечала требованиям высокой художественности, воспитывала вкус ребенка, обогащала его разнообразными музыкальными впечатлениями, вызывала моторную реакцию, была удобной для двигательных упражнений. - должна быть небольшой по объему, умеренной по темпу, 2-х или 3-х частной, понятной детям. - желательно , чтобы произведения были разнообразны по жанру.</vt:lpstr>
      <vt:lpstr>Требования к подбору движений: - движения доступны двигательным возможностям детей, - понятными по содержанию игрового образа, - разнообразными, нестереотипными, включающими различные исходные положения.</vt:lpstr>
      <vt:lpstr>Логоритмика: одна из форм своеобразной активной терапии, основанной на связи движения, музыки и слова. Цель: -развитие общей, мелкой и артикуляционной моторики; - формирование правильного дыхания; - развитие способности ориентироваться в пространстве; - выработка четких координированных движений во взаимосвязи с речью; - развитие фонематического слуха; - формирование навыка релаксации; - развитие и коррекция музыкально-ритмических движений.</vt:lpstr>
      <vt:lpstr>Релаксация: необходима и эффективна на музыкальных занятиях, помогает восстановить дыхание, снять напряжение, снизить утомление, подготовить ребенка к дальнейшему восприятию музыкального материала.</vt:lpstr>
      <vt:lpstr>Сказкотерапия. цель: повышение внимания и заинтересованности детей на музыкальных занятиях, формирование у дошкольников позитивного поведения с опорой на пример положительных сказочных героев, развитие творческих способностей, познавательного интереса.</vt:lpstr>
      <vt:lpstr>Задачи: - развивать произвольное внимание, память, мышление, воображение, фантазию, творческие способности. - развивать сенсорно- перцептивную сферу, познавательный интерес. -  развивать речь, обогащать активный словарь. - обогащать положительный эмоциональный опыт. - используется для формирования благоприятных условий формирования креативных качеств личности.</vt:lpstr>
      <vt:lpstr>Игровые технологии: цель: - формирование у детей музыкальных способностей в доступной игровой форме- посредством музыкально-дидактических пособий и игр. - использование в играх всех видов музыкальной деятельности. - побуждение к самостоятельным действиям за рамками музыкальных занятий.</vt:lpstr>
      <vt:lpstr>Задачи: - приобщать детей к музыкальной культуре, расширять их музыкальный кругозор. - развивать музыкально-сенсорные способности, активизировать слуховое восприятие детей. - формировать знания о средствах музыкальной выразительности и свойствах музыкального слуха. - прививать интерес к самостоятельной музыкальной деятельности.</vt:lpstr>
      <vt:lpstr>Результаты использования в работе игровых  технологий : - дети легче усваивают и запоминают материал занятия. - дети получают удовольствие от игры, проявляют желание повторить их в самостоятельной деятельности. - в процессе игр дети приобретают специальные знания, умения, навыки. - повышается уровень развития у детей познавательной активности, творческих способностей.</vt:lpstr>
      <vt:lpstr>Основные направления реализации игровых приемов и ситуаций: - дидактическая цель ставится перед детьми в форме игровой задачи; - учебная деятельность подчиняется правилам игры; - учебный материал используется в качестве ее средства; - в учебную деятельность вводится элемент соревнования, который переводит дидактическую задачу в игровую.</vt:lpstr>
      <vt:lpstr>Функции игры:  - обучающая - развлекательная - коммуникативная  - релаксационная - психотехническая - функция самовыражения - компенсаторная </vt:lpstr>
      <vt:lpstr>Технология «Синтез искусств» Цель: Сформировать духовно-нравственный потенциал ребенка через творчество и приобщение к ценностям культуры, дать детям представления о различных видах искусства (музыка, изобразительное искусство, театр, литература), выразительных особенностях их художественных средств, возможностях своим оригинальным языком передать мысли и настроения в разных видах художественной деятельности детей</vt:lpstr>
      <vt:lpstr>Задачи: - Формирование навыков восприятия произведений различных видов искусства. - Стимулирование творческой активности, свободы, эмоциональной раскованности. - Развитие воображения и ассоциативными мышлениями. - Формирование эстетического вкуса на лучших достижениях мировой культуры. - Развитие речи, обогащения активного словаря. - Обогащение положительного эмоционального опыта. - Развитие духовных качеств личности - Обеспечение обогащенного интеллектуально-творческого развития детей. - Создание и сохранение у ребенка целостной картины мира.</vt:lpstr>
      <vt:lpstr>Слайд 40</vt:lpstr>
      <vt:lpstr>Итоги реализации технологии: 1. Дети узнают жанры искусства. Имеют навыки восприятия произведений различных видов искусства. 2. Дети умеют сравнивать музыку, произведения живописи, поэзии. Выражают собственное мнение о предмете. 3. Умеют сравнивать противоположности, называть признаки. Умеют передавать свои чувства в разных вариантах при помощи средств разных видов искусства. 4. Умеют выбирать из большого количества музыкальных отрывков программной музыки, различной по характеру, образы и показывать их в танце или передавать в рисунке.</vt:lpstr>
      <vt:lpstr>Педагогические методы и приемы: - Наглядно-слуховой метод. - Метод обобщения. - Проблемное использование наглядно-слухового метода. - Наглядно-зрительный метод. - Метод пластического интонирования.</vt:lpstr>
      <vt:lpstr>Синтез – это погружение в искусство, в его различные виды.</vt:lpstr>
      <vt:lpstr>Технология  «Са-Фи-Дансе»: направлена на совершенствование психомоторных и творческих способностей дошкольников, на формирование двигательно-эмоциональной сферы детей.</vt:lpstr>
      <vt:lpstr>Цель: Содействия всестороннему развитию личности дошкольника средствами танцевально-игровой гимнастики. </vt:lpstr>
      <vt:lpstr>Эта система основана на повышении интереса к физической культуре и спорту за счет введения увлекательных форм работы во всех частях занятий:  - танцевально-ритмическая гимнастика. - игроритмика . -игрогимнастика. -игротанец. -игровой самомассаж. - пальчиковая гимнастика. - музыкально-подвижные игры. - креативная гимнастика. - игропластика.</vt:lpstr>
      <vt:lpstr>Театрально-игровая технология  Цели: 1. приобщение детей к театральной культуре. 2. создание условий для развития творческой активности и артистических способностей в театрализованной деятельности. 3. обеспечение взаимосвязи театрализованной деятельности с другими видами деятельности. 4. создание естественной среды для развития фантазии и воображения у детей, обработки речевых и поведенческих навыков. 5. формирование думающего и чувствующего, любящего и активного человека, готового к творческой деятельности в любой области.</vt:lpstr>
      <vt:lpstr>Музыкально-театрализованная деятельность осуществляет основные воспитательные функции:  - умственное развитие - эмоциональное развитие - развитие творческих способностей</vt:lpstr>
      <vt:lpstr>Информационные коммуникационные технологии Современное образование невозможно представить без использования информационных ресурсов, это связано с переменами, которые вызваны развитием информационного общества, в котором основной ценностью становится информация и умение работать с ней, разработка проектов и программ, способствующих формированию человека современного общества.</vt:lpstr>
      <vt:lpstr>Использование ИКТ в процессе музыкального развития дошкольников может значительно разнообразить музыкальную деятельность детей.</vt:lpstr>
      <vt:lpstr>Преимущества мультимедиа: - предъявление информации на экране в игровой форме вызывает у детей огромный интерес. - несет в себе образный тип информации, понятный дошкольникам. - движения, звук, мультипликация надолго привлекают внимание ребенка.</vt:lpstr>
      <vt:lpstr>Актуальность: В отличии от обычных технических средств обучения ИКТ позволяют не только насытить ребенка большим количеством готовых, строго отобранных, соответствующим образом организованных знаний, но и развивать интеллектуальные, творческие способности в дошкольном детстве. ИКТ в музыкальном образовании способствует повышению интереса к обучению, его эффективности, развивает ребенка всесторонне, активизирует родителей в вопросах музыкального воспитания и развития детей.</vt:lpstr>
      <vt:lpstr>Взаимодействие музыкального руководителя с родителями: способствует повышению педагогической компетентности родителей, положительно влияет на качество воспитания и развития дошкольников, позволяет осуществить личностно-ориентированный подход к каждому ребенку дает возможность самосовершенствоваться педагогам.</vt:lpstr>
      <vt:lpstr>Совместная работа музыкального руководителя с педагогами. </vt:lpstr>
      <vt:lpstr>«Есть внутренняя музыка души … Она как память о полузабытом, Она как дальний шум, не заглуши Ее с годами буднями и бытом! Она таится в глубине,  Светя порой в случайном слове, в слабом жесте, ее имеют многие, дитя лишь обладает ею в совершенстве» Е.Винокуров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образовательных технологий на музыкальных занятиях</dc:title>
  <dc:creator>Admin</dc:creator>
  <cp:lastModifiedBy>Admin</cp:lastModifiedBy>
  <cp:revision>50</cp:revision>
  <dcterms:created xsi:type="dcterms:W3CDTF">2013-11-15T01:30:51Z</dcterms:created>
  <dcterms:modified xsi:type="dcterms:W3CDTF">2013-11-25T07:21:56Z</dcterms:modified>
</cp:coreProperties>
</file>