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1"/>
  </p:notesMasterIdLst>
  <p:sldIdLst>
    <p:sldId id="323" r:id="rId2"/>
    <p:sldId id="313" r:id="rId3"/>
    <p:sldId id="257" r:id="rId4"/>
    <p:sldId id="258" r:id="rId5"/>
    <p:sldId id="268" r:id="rId6"/>
    <p:sldId id="294" r:id="rId7"/>
    <p:sldId id="295" r:id="rId8"/>
    <p:sldId id="298" r:id="rId9"/>
    <p:sldId id="297" r:id="rId10"/>
    <p:sldId id="296" r:id="rId11"/>
    <p:sldId id="269" r:id="rId12"/>
    <p:sldId id="266" r:id="rId13"/>
    <p:sldId id="304" r:id="rId14"/>
    <p:sldId id="303" r:id="rId15"/>
    <p:sldId id="270" r:id="rId16"/>
    <p:sldId id="309" r:id="rId17"/>
    <p:sldId id="308" r:id="rId18"/>
    <p:sldId id="307" r:id="rId19"/>
    <p:sldId id="310" r:id="rId20"/>
    <p:sldId id="282" r:id="rId21"/>
    <p:sldId id="306" r:id="rId22"/>
    <p:sldId id="311" r:id="rId23"/>
    <p:sldId id="312" r:id="rId24"/>
    <p:sldId id="285" r:id="rId25"/>
    <p:sldId id="314" r:id="rId26"/>
    <p:sldId id="283" r:id="rId27"/>
    <p:sldId id="284" r:id="rId28"/>
    <p:sldId id="287" r:id="rId29"/>
    <p:sldId id="301" r:id="rId30"/>
    <p:sldId id="315" r:id="rId31"/>
    <p:sldId id="316" r:id="rId32"/>
    <p:sldId id="317" r:id="rId33"/>
    <p:sldId id="319" r:id="rId34"/>
    <p:sldId id="289" r:id="rId35"/>
    <p:sldId id="305" r:id="rId36"/>
    <p:sldId id="302" r:id="rId37"/>
    <p:sldId id="321" r:id="rId38"/>
    <p:sldId id="291" r:id="rId39"/>
    <p:sldId id="320" r:id="rId4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5E169-2BB4-43BD-9932-8D370283D64A}" type="datetimeFigureOut">
              <a:rPr lang="ru-RU" smtClean="0"/>
              <a:pPr/>
              <a:t>25.10.2013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08885-046F-4BD0-BF5F-BF2B4B077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0F071-7DAE-443A-BA08-AEEA780EDD99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8.gif"/><Relationship Id="rId4" Type="http://schemas.openxmlformats.org/officeDocument/2006/relationships/image" Target="../media/image33.png"/><Relationship Id="rId9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8.gif"/><Relationship Id="rId4" Type="http://schemas.openxmlformats.org/officeDocument/2006/relationships/image" Target="../media/image33.png"/><Relationship Id="rId9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2009/03/04/2360" TargetMode="External"/><Relationship Id="rId3" Type="http://schemas.openxmlformats.org/officeDocument/2006/relationships/hyperlink" Target="http://de.3dn.ru/publ/43-1-0-114" TargetMode="External"/><Relationship Id="rId7" Type="http://schemas.openxmlformats.org/officeDocument/2006/relationships/hyperlink" Target="http://www.olesya-emelyanova.ru/index-stihi-dorozhnye_znaki.html" TargetMode="External"/><Relationship Id="rId2" Type="http://schemas.openxmlformats.org/officeDocument/2006/relationships/hyperlink" Target="http://subscribe.ru/archive/funny.anet.pic/200804/14235520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estival.1september.ru/articles/313218/" TargetMode="External"/><Relationship Id="rId5" Type="http://schemas.openxmlformats.org/officeDocument/2006/relationships/hyperlink" Target="www.proshkolu.ru&amp;p=127" TargetMode="External"/><Relationship Id="rId4" Type="http://schemas.openxmlformats.org/officeDocument/2006/relationships/hyperlink" Target="http://images.yandex.ru/yandsearch?nl=1&amp;ed=1&amp;rpt=simage&amp;img_url=content.podarki.ru/goods-images/9ef3be91-9590-44a8-bb82-" TargetMode="External"/><Relationship Id="rId9" Type="http://schemas.openxmlformats.org/officeDocument/2006/relationships/hyperlink" Target="http://kids.to-var.com/index.php/sunduchok/stihi-i-pesni/29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Галина\Рабочий стол\пп\b450_306275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67438"/>
          </a:xfrm>
          <a:prstGeom prst="rect">
            <a:avLst/>
          </a:prstGeom>
          <a:noFill/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0" y="381000"/>
            <a:ext cx="9144000" cy="2895600"/>
          </a:xfrm>
          <a:prstGeom prst="rect">
            <a:avLst/>
          </a:prstGeom>
        </p:spPr>
        <p:txBody>
          <a:bodyPr>
            <a:noAutofit/>
            <a:scene3d>
              <a:camera prst="isometricOffAxis2Lef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38100">
                  <a:solidFill>
                    <a:srgbClr val="1E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ВНЕКЛАССНОЕ МЕРОПРИЯТИЕ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38100">
                  <a:solidFill>
                    <a:srgbClr val="1E00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«ВОПРОС НА ЗАСЫПКУ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38100">
                  <a:solidFill>
                    <a:srgbClr val="1E0000"/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Для 4-5 классов»</a:t>
            </a:r>
            <a:endParaRPr kumimoji="0" lang="ru-RU" sz="5400" b="1" i="0" u="none" strike="noStrike" kern="1200" cap="none" spc="0" normalizeH="0" baseline="0" noProof="0" dirty="0">
              <a:ln w="38100">
                <a:solidFill>
                  <a:srgbClr val="1E0000"/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57600" y="4876800"/>
            <a:ext cx="5486400" cy="19812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Автор: Голобурдина Галина Рафаиловна,</a:t>
            </a:r>
          </a:p>
          <a:p>
            <a:pPr algn="r"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заместитель директора по воспитательной работе</a:t>
            </a:r>
          </a:p>
          <a:p>
            <a:pPr algn="r"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МКС(К)ОУ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школа № 10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VIII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вида, г.Ступино, </a:t>
            </a:r>
          </a:p>
          <a:p>
            <a:pPr algn="r"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Московской области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0" y="3276600"/>
            <a:ext cx="4238625" cy="3581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 descr="C:\Users\Галина\Desktop\14949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6837" y="0"/>
            <a:ext cx="2427163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2"/>
          <p:cNvPicPr>
            <a:picLocks noChangeAspect="1" noChangeArrowheads="1" noCrop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124442"/>
            <a:ext cx="2773935" cy="1733558"/>
          </a:xfrm>
          <a:prstGeom prst="rect">
            <a:avLst/>
          </a:prstGeom>
          <a:noFill/>
        </p:spPr>
      </p:pic>
      <p:pic>
        <p:nvPicPr>
          <p:cNvPr id="3" name="Рисунок 2" descr="http://vneklassa.narod.ru/ikon_collektion/instrumenty_00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143000" cy="1082842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81000" y="228600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Знает правила движенья,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урок учитель,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Плюс сноровка при вождении,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Звать его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810000" y="2743200"/>
            <a:ext cx="4956175" cy="3960813"/>
          </a:xfrm>
          <a:prstGeom prst="rect">
            <a:avLst/>
          </a:prstGeom>
          <a:noFill/>
          <a:ln w="76200">
            <a:solidFill>
              <a:srgbClr val="E61E2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1295400"/>
            <a:ext cx="86106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2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«ЛОГИЧЕСКИЙ»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вивающие занятия 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0"/>
            <a:ext cx="6400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develop-kinder.com/z/0/01/2/z3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46482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62000" y="6019800"/>
            <a:ext cx="7924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1            2        3       4        5        6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/>
          <a:lstStyle/>
          <a:p>
            <a:pPr algn="ctr"/>
            <a:r>
              <a:rPr lang="ru-RU" sz="6000" dirty="0"/>
              <a:t>МАШИНА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33600"/>
            <a:ext cx="3024188" cy="41148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endParaRPr lang="ru-RU" sz="10000"/>
          </a:p>
          <a:p>
            <a:pPr lvl="1" algn="ctr">
              <a:buFont typeface="Wingdings" pitchFamily="2" charset="2"/>
              <a:buNone/>
            </a:pPr>
            <a:r>
              <a:rPr lang="ru-RU" sz="9600"/>
              <a:t> </a:t>
            </a:r>
            <a:r>
              <a:rPr lang="ru-RU" sz="8800"/>
              <a:t> </a:t>
            </a:r>
          </a:p>
        </p:txBody>
      </p:sp>
      <p:pic>
        <p:nvPicPr>
          <p:cNvPr id="38916" name="Picture 4" descr="MCj0319436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2708275"/>
            <a:ext cx="2232025" cy="3067050"/>
          </a:xfrm>
          <a:prstGeom prst="rect">
            <a:avLst/>
          </a:prstGeom>
          <a:noFill/>
        </p:spPr>
      </p:pic>
      <p:sp>
        <p:nvSpPr>
          <p:cNvPr id="38919" name="WordArt 7"/>
          <p:cNvSpPr>
            <a:spLocks noChangeArrowheads="1" noChangeShapeType="1" noTextEdit="1"/>
          </p:cNvSpPr>
          <p:nvPr/>
        </p:nvSpPr>
        <p:spPr bwMode="auto">
          <a:xfrm>
            <a:off x="1042988" y="2751138"/>
            <a:ext cx="4240212" cy="2909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9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2" name="Rectangle 2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/>
              <a:t>Водитель</a:t>
            </a:r>
          </a:p>
        </p:txBody>
      </p:sp>
      <p:pic>
        <p:nvPicPr>
          <p:cNvPr id="46100" name="Picture 20" descr="j02938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8313" y="2349500"/>
            <a:ext cx="2447925" cy="3384550"/>
          </a:xfrm>
        </p:spPr>
      </p:pic>
      <p:sp>
        <p:nvSpPr>
          <p:cNvPr id="46103" name="Rectangle 2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2492375"/>
            <a:ext cx="7772400" cy="4114800"/>
          </a:xfrm>
        </p:spPr>
        <p:txBody>
          <a:bodyPr/>
          <a:lstStyle/>
          <a:p>
            <a:endParaRPr lang="ru-RU" sz="1600"/>
          </a:p>
          <a:p>
            <a:pPr>
              <a:buFont typeface="Wingdings" pitchFamily="2" charset="2"/>
              <a:buNone/>
            </a:pPr>
            <a:endParaRPr lang="ru-RU" sz="1600"/>
          </a:p>
        </p:txBody>
      </p:sp>
      <p:sp>
        <p:nvSpPr>
          <p:cNvPr id="46084" name="Tree"/>
          <p:cNvSpPr>
            <a:spLocks noEditPoints="1" noChangeArrowheads="1"/>
          </p:cNvSpPr>
          <p:nvPr/>
        </p:nvSpPr>
        <p:spPr bwMode="auto">
          <a:xfrm>
            <a:off x="6372225" y="2492375"/>
            <a:ext cx="2089150" cy="299243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3203575" y="2708275"/>
            <a:ext cx="28813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0000" b="0" i="0" dirty="0"/>
              <a:t>И Т</a:t>
            </a: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2724150" y="1712913"/>
            <a:ext cx="355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5400" i="0">
                <a:latin typeface="Times New Roman" pitchFamily="18" charset="0"/>
              </a:rPr>
              <a:t>,</a:t>
            </a:r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153988" y="5716588"/>
            <a:ext cx="155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3200"/>
              <a:t>(вода)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0"/>
            <a:ext cx="8763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3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«ЗАГАДОЧНЫЙ ЗНАК»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Посреди дороги дети,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Мы всегда за них в ответе.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Чтоб не плакал их родитель,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Будь внимательней, </a:t>
            </a:r>
          </a:p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водитель!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04800"/>
            <a:ext cx="678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«ДЕТИ»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0" descr="j03442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715000" y="3505200"/>
            <a:ext cx="2735263" cy="288131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Можно встретить знак такой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 дороге скоростной,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Где больших размеров </a:t>
            </a:r>
          </a:p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яма,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 ходить опасно прямо,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Там где строится район,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Школа, дом иль стадион.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04800"/>
            <a:ext cx="678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«РЕМОНТ ДОРОГИ»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2" name="Picture 2" descr="C:\Documents and Settings\Галина\Рабочий стол\ПДД\пп\get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2057400"/>
            <a:ext cx="3124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Коли вам нужна еда,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То пожалуйте сюда.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Эй, шофер, внимание!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Скоро пункт питания!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04800"/>
            <a:ext cx="678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«ПУНКТ ПИТАНИЯ»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6" name="Picture 2" descr="C:\Documents and Settings\Галина\Рабочий стол\ПДД\Graphic017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2362200"/>
            <a:ext cx="28575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64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Если нужно дозвониться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Хоть домой, хоть заграницу,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Знак поможет, скажет он,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Где искать вам телефон!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04800"/>
            <a:ext cx="678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«ТЕЛЕФОН»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0" name="Picture 2" descr="C:\Documents and Settings\Галина\Рабочий стол\ПДД\Graphic00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0" y="2362200"/>
            <a:ext cx="285750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832529" y="1143000"/>
            <a:ext cx="631147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 здоровым быть и крепким,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 родных не огорчать,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Правила дорожного движения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Надо знать и соблюдать.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пока еще не поздно,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Вам даем совет и взрослым: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Не спеши, не торопись,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за ветром не гонись!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Подожди и оглянись –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Ведь всего дороже жизнь!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festival.1september.ru/articles/517810/img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-2" y="457200"/>
            <a:ext cx="2819401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j043202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486400" y="3048000"/>
            <a:ext cx="3457575" cy="360045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152400" y="1219200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Здесь наземный переход,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Ходит целый день народ.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Ты, водитель, не грусти,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Пешехода пропусти!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304800"/>
            <a:ext cx="678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«ПЕШЕХОДНЫЙ ПЕРЕХОД»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 этом месте пешеход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Терпеливо транспорт ждет.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Он пешком устал шагать,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Хочет пассажиром стать.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04800"/>
            <a:ext cx="8153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«МЕСТО АСТАНОВКИ АВТОБУСА»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 descr="C:\Documents and Settings\Галина\Рабочий стол\ПДД\ukazateli_032_big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2438400"/>
            <a:ext cx="2857500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219200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 дороге знак стоит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Строгим тоном говорит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Сюда машинам не подъехать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Запрещается проехать!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04800"/>
            <a:ext cx="8153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«ПРОЕЗД ЗАПРЕЩЕН»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bd06009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0200" y="2819400"/>
            <a:ext cx="3347904" cy="3361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295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905000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 дождь и в ясную погоду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Здесь не ходят пешеходы.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Говорит им знак одно: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"Вам ходить </a:t>
            </a:r>
          </a:p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запрещено!"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04800"/>
            <a:ext cx="81534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«ДВИЖЕНИЕ ПЕШЕХОДОВ ЗАПРЕЩЕНО»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4" name="Picture 2" descr="C:\Documents and Settings\Галина\Рабочий стол\ПДД\88cc86074d0d8cc0-m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0" y="3124200"/>
            <a:ext cx="3733800" cy="3733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457200"/>
            <a:ext cx="8763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4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«МОЗАИКА»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828800"/>
            <a:ext cx="3657600" cy="381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8200" y="1828800"/>
            <a:ext cx="3657600" cy="381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Documents and Settings\Галина\Рабочий стол\ПДД\пп\2.gif"/>
          <p:cNvPicPr/>
          <p:nvPr/>
        </p:nvPicPr>
        <p:blipFill>
          <a:blip r:embed="rId2" cstate="email"/>
          <a:srcRect l="50707" t="33000" r="29899" b="42250"/>
          <a:stretch>
            <a:fillRect/>
          </a:stretch>
        </p:blipFill>
        <p:spPr bwMode="auto">
          <a:xfrm>
            <a:off x="914400" y="1981200"/>
            <a:ext cx="32766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Галина\Рабочий стол\ПДД\пп\znaki008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0" y="2209800"/>
            <a:ext cx="31242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9200" y="533400"/>
            <a:ext cx="2667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 команда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29200" y="533400"/>
            <a:ext cx="2667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 команда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" y="1676400"/>
            <a:ext cx="8763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«ИГРА СО ЗРИТЕЛЯМИ»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604715" y="2066905"/>
            <a:ext cx="7632383" cy="2294650"/>
          </a:xfrm>
          <a:prstGeom prst="cube">
            <a:avLst>
              <a:gd name="adj" fmla="val 2500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БЕЗОПАСНОСТЬ</a:t>
            </a: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000" y="1371600"/>
            <a:ext cx="8763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5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«ФИЗМИНУТКА»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000" y="1371600"/>
            <a:ext cx="8763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4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«ПРАВОВОЙ»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часы\52766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3" y="-66675"/>
            <a:ext cx="9229726" cy="699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71414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spcBef>
                <a:spcPct val="50000"/>
              </a:spcBef>
            </a:pPr>
            <a:endParaRPr lang="ru-RU" sz="3600" b="1" dirty="0" smtClean="0">
              <a:ln>
                <a:solidFill>
                  <a:srgbClr val="00B0F0"/>
                </a:solidFill>
              </a:ln>
              <a:solidFill>
                <a:srgbClr val="FFFF00"/>
              </a:solidFill>
              <a:latin typeface="Arial" charset="0"/>
            </a:endParaRPr>
          </a:p>
          <a:p>
            <a:pPr algn="just"/>
            <a:endParaRPr lang="ru-RU" b="1" dirty="0">
              <a:ln/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28662" y="4357694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Б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С 14 ЛЕТ</a:t>
            </a:r>
            <a:endParaRPr lang="ru-RU" sz="2400" b="1" i="1" dirty="0">
              <a:solidFill>
                <a:schemeClr val="tx2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929190" y="2857496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В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С 18 ЛЕТ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928662" y="2786058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А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С 12 ЛЕТ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Управляющая кнопка: настраиваемая 30">
            <a:hlinkClick r:id="" action="ppaction://hlinkshowjump?jump=nextslide" highlightClick="1"/>
          </p:cNvPr>
          <p:cNvSpPr/>
          <p:nvPr/>
        </p:nvSpPr>
        <p:spPr>
          <a:xfrm>
            <a:off x="8001024" y="6357958"/>
            <a:ext cx="1143008" cy="50004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r>
              <a:rPr lang="en-US" dirty="0" smtClean="0"/>
              <a:t>&gt;&gt;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768" y="6357958"/>
            <a:ext cx="857256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50/</a:t>
            </a:r>
            <a:r>
              <a:rPr lang="ru-RU" dirty="0" smtClean="0"/>
              <a:t>50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6357958"/>
            <a:ext cx="2286016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3500430" y="6357958"/>
            <a:ext cx="1357322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Закончить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32" y="6357958"/>
            <a:ext cx="3500462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Цена вопроса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000232" y="6357958"/>
            <a:ext cx="1428760" cy="500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57158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57158" y="485776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143900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8358214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143900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57200" y="3048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 какого возраста разрешается ездить на велосипеде по проезжей части?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F873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9" grpId="0" animBg="1"/>
      <p:bldP spid="29" grpId="1" animBg="1"/>
      <p:bldP spid="30" grpId="0" animBg="1"/>
      <p:bldP spid="30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1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38100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spcBef>
                <a:spcPct val="50000"/>
              </a:spcBef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Разрешается ли велосипедистам ездить по тротуарам?</a:t>
            </a:r>
            <a:endParaRPr lang="ru-RU" b="1" dirty="0">
              <a:ln/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953000" y="3733800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В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РАЗРЕШАЕТСЯ ПРИ ОТСУТСТВИИ ПЕШЕХОДОВ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928662" y="2857496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А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РАЗРЕШАЕТСЯ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928662" y="4357694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Б</a:t>
            </a:r>
            <a:r>
              <a:rPr lang="ru-RU" sz="2400" b="1" i="1" dirty="0" smtClean="0">
                <a:solidFill>
                  <a:srgbClr val="CC3300"/>
                </a:solidFill>
                <a:latin typeface="Arial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ЗАПРЕЩАЕТСЯ</a:t>
            </a:r>
            <a:endParaRPr lang="ru-RU" sz="3200" b="1" dirty="0">
              <a:solidFill>
                <a:schemeClr val="tx2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7984" y="6357958"/>
            <a:ext cx="2286016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57158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57158" y="485776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077200" y="396240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8305800" y="419100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077200" y="396240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F873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9" grpId="1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1" grpId="1" animBg="1"/>
      <p:bldP spid="25" grpId="0" animBg="1"/>
      <p:bldP spid="25" grpId="1" animBg="1"/>
      <p:bldP spid="32" grpId="0" animBg="1"/>
      <p:bldP spid="32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71414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spcBef>
                <a:spcPct val="50000"/>
              </a:spcBef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Право на управление, каким транспортным средством гражданин РФ может получить в 16 лет?</a:t>
            </a:r>
            <a:endParaRPr lang="ru-RU" b="1" dirty="0">
              <a:ln/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929190" y="2857496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В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МОТОЦИКЛОМ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928662" y="4357694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Б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АВТОМОБИЛЕМ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928662" y="2857496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А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 ТРАМВАЕМ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7984" y="6357958"/>
            <a:ext cx="2286016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57158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57158" y="485776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143900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8358214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143900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F873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9" grpId="0" animBg="1"/>
      <p:bldP spid="29" grpId="1" animBg="1"/>
      <p:bldP spid="30" grpId="0" animBg="1"/>
      <p:bldP spid="30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1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09600"/>
            <a:ext cx="8429684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spcBef>
                <a:spcPct val="50000"/>
              </a:spcBef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Где разрешается кататься на санках или лыжах?</a:t>
            </a:r>
          </a:p>
          <a:p>
            <a:pPr algn="just"/>
            <a:endParaRPr lang="ru-RU" b="1" dirty="0">
              <a:ln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76800" y="3581400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Б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в специально отведенных местах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928662" y="2857496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А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по дороге для пешеходов</a:t>
            </a:r>
            <a:endParaRPr lang="ru-RU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928662" y="4357694"/>
            <a:ext cx="3143272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3300"/>
                </a:solidFill>
                <a:latin typeface="Arial" charset="0"/>
              </a:rPr>
              <a:t>В</a:t>
            </a:r>
            <a:r>
              <a:rPr lang="ru-RU" sz="2400" b="1" i="1" dirty="0" smtClean="0">
                <a:solidFill>
                  <a:srgbClr val="CC3300"/>
                </a:solidFill>
                <a:latin typeface="Arial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</a:rPr>
              <a:t>по правой стороне дороги</a:t>
            </a:r>
            <a:endParaRPr lang="ru-RU" sz="3200" b="1" dirty="0">
              <a:solidFill>
                <a:schemeClr val="tx2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7984" y="6357958"/>
            <a:ext cx="2286016" cy="5000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57158" y="3357562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57158" y="485776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153400" y="373380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8382000" y="3962400"/>
            <a:ext cx="285752" cy="2857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42844" y="3143248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844" y="4643446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153400" y="373380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F873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28" grpId="0" animBg="1"/>
      <p:bldP spid="29" grpId="0" animBg="1"/>
      <p:bldP spid="29" grpId="1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1" grpId="1" animBg="1"/>
      <p:bldP spid="25" grpId="0" animBg="1"/>
      <p:bldP spid="25" grpId="1" animBg="1"/>
      <p:bldP spid="32" grpId="0" animBg="1"/>
      <p:bldP spid="32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часы\52766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3" y="-66675"/>
            <a:ext cx="9229726" cy="699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0800" y="30480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МЕСТО ОСТАНОВКИ ТРАМВАЯ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38100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«ПОДЗЕМНЫЙ ПЕШЕХОДНЫЙ ПЕРЕХОД»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2286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СВЕТОФОРНОЕ РЕГУЛИРОВАНИЕ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563880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«ПЕШЕХОДНЫЙ ПЕРЕХОД»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2800" y="17526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ДОРОЖНЫЕ РАБОТЫ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56388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«ДВЕЖЕНИЕ НА ВЕЛОСИПЕДАХ ЗАПРЕЩЕНО»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33800" y="3048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«ДВИЖЕНИЕ ПЕШЕХОДОВ ЗАПРЕЩЕНО»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981200"/>
            <a:ext cx="198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«ВЕЛОСИПЕДНАЯ ДОРОЖКА»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10400" y="43434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МЕСТО ОТДЫХА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22" name="Picture 2" descr="C:\Documents and Settings\Галина\Рабочий стол\ПДД\znak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4600" y="1676400"/>
            <a:ext cx="751840" cy="1143000"/>
          </a:xfrm>
          <a:prstGeom prst="rect">
            <a:avLst/>
          </a:prstGeom>
          <a:noFill/>
        </p:spPr>
      </p:pic>
      <p:pic>
        <p:nvPicPr>
          <p:cNvPr id="12" name="Рисунок 11" descr="Стихи о дорожных знаках. Дорожный знак. Движение пешеходов запрещено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4419600"/>
            <a:ext cx="9001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тихи о дорожных знаках. Дорожный знак. Пешеходный переход.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6200" y="1752600"/>
            <a:ext cx="885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тихи о дорожных знаках. Дорожный знак. Подземный пешеходный переход.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38600" y="4572000"/>
            <a:ext cx="9906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Стихи о дорожных знаках. Дорожный знак. Дорожные работы.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10200" y="4495800"/>
            <a:ext cx="1014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равила дорожного движения в стихах, дорожные знаки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48400" y="28956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C:\Documents and Settings\Галина\Рабочий стол\ПДД\пп\2.gif"/>
          <p:cNvPicPr>
            <a:picLocks noChangeAspect="1" noChangeArrowheads="1"/>
          </p:cNvPicPr>
          <p:nvPr/>
        </p:nvPicPr>
        <p:blipFill>
          <a:blip r:embed="rId8" cstate="email"/>
          <a:srcRect l="27374" t="34000" r="54848" b="44000"/>
          <a:stretch>
            <a:fillRect/>
          </a:stretch>
        </p:blipFill>
        <p:spPr bwMode="auto">
          <a:xfrm>
            <a:off x="2438400" y="3124200"/>
            <a:ext cx="914400" cy="914400"/>
          </a:xfrm>
          <a:prstGeom prst="rect">
            <a:avLst/>
          </a:prstGeom>
          <a:noFill/>
        </p:spPr>
      </p:pic>
      <p:pic>
        <p:nvPicPr>
          <p:cNvPr id="30724" name="Picture 4" descr="C:\Documents and Settings\Галина\Рабочий стол\ПДД\пп\dvizhenie na velosipedah zapreshchen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62400" y="2819400"/>
            <a:ext cx="1447800" cy="1447800"/>
          </a:xfrm>
          <a:prstGeom prst="rect">
            <a:avLst/>
          </a:prstGeom>
          <a:noFill/>
        </p:spPr>
      </p:pic>
      <p:pic>
        <p:nvPicPr>
          <p:cNvPr id="30725" name="Picture 5" descr="C:\Documents and Settings\Галина\Рабочий стол\ПДД\zn_1_24.gif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57800" y="1447800"/>
            <a:ext cx="1205484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МЕСТО ОСТАНОВКИ ТРАМВАЯ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57150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«ПОДЗЕМНЫЙ ПЕШЕХОДНЫЙ ПЕРЕХОД»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53200" y="228600"/>
            <a:ext cx="1905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СВЕТОФОРНОЕ РЕГУЛИРОВАНИЕ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22860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«ПЕШЕХОДНЫЙ ПЕРЕХОД»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86600" y="43434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ДОРОЖНЫЕ РАБОТЫ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56388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«ДВЕЖЕНИЕ НА ВЕЛОСИПЕДАХ ЗАПРЕЩЕНО»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43434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«ДВИЖЕНИЕ ПЕШЕХОДОВ ЗАПРЕЩЕНО»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981200"/>
            <a:ext cx="198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«ВЕЛОСИПЕДНАЯ ДОРОЖКА»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9000" y="19050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МЕСТО ОТДЫХА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22" name="Picture 2" descr="C:\Documents and Settings\Галина\Рабочий стол\ПДД\znak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4600" y="1600200"/>
            <a:ext cx="751840" cy="1143000"/>
          </a:xfrm>
          <a:prstGeom prst="rect">
            <a:avLst/>
          </a:prstGeom>
          <a:noFill/>
        </p:spPr>
      </p:pic>
      <p:pic>
        <p:nvPicPr>
          <p:cNvPr id="12" name="Рисунок 11" descr="Стихи о дорожных знаках. Дорожный знак. Движение пешеходов запрещено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4343400"/>
            <a:ext cx="9001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тихи о дорожных знаках. Дорожный знак. Пешеходный переход.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6200" y="1676400"/>
            <a:ext cx="885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тихи о дорожных знаках. Дорожный знак. Подземный пешеходный переход.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38600" y="4495800"/>
            <a:ext cx="9906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Стихи о дорожных знаках. Дорожный знак. Дорожные работы.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10200" y="4419600"/>
            <a:ext cx="1014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равила дорожного движения в стихах, дорожные знаки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48400" y="28956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C:\Documents and Settings\Галина\Рабочий стол\ПДД\пп\2.gif"/>
          <p:cNvPicPr>
            <a:picLocks noChangeAspect="1" noChangeArrowheads="1"/>
          </p:cNvPicPr>
          <p:nvPr/>
        </p:nvPicPr>
        <p:blipFill>
          <a:blip r:embed="rId8" cstate="email"/>
          <a:srcRect l="27374" t="34000" r="54848" b="44000"/>
          <a:stretch>
            <a:fillRect/>
          </a:stretch>
        </p:blipFill>
        <p:spPr bwMode="auto">
          <a:xfrm>
            <a:off x="2438400" y="3048000"/>
            <a:ext cx="914400" cy="914400"/>
          </a:xfrm>
          <a:prstGeom prst="rect">
            <a:avLst/>
          </a:prstGeom>
          <a:noFill/>
        </p:spPr>
      </p:pic>
      <p:pic>
        <p:nvPicPr>
          <p:cNvPr id="30724" name="Picture 4" descr="C:\Documents and Settings\Галина\Рабочий стол\ПДД\пп\dvizhenie na velosipedah zapreshchen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62400" y="2743200"/>
            <a:ext cx="1447800" cy="1447800"/>
          </a:xfrm>
          <a:prstGeom prst="rect">
            <a:avLst/>
          </a:prstGeom>
          <a:noFill/>
        </p:spPr>
      </p:pic>
      <p:pic>
        <p:nvPicPr>
          <p:cNvPr id="30725" name="Picture 5" descr="C:\Documents and Settings\Галина\Рабочий стол\ПДД\zn_1_24.gif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57800" y="1371600"/>
            <a:ext cx="1205484" cy="1066800"/>
          </a:xfrm>
          <a:prstGeom prst="rect">
            <a:avLst/>
          </a:prstGeom>
          <a:noFill/>
        </p:spPr>
      </p:pic>
      <p:cxnSp>
        <p:nvCxnSpPr>
          <p:cNvPr id="23" name="Прямая со стрелкой 22"/>
          <p:cNvCxnSpPr>
            <a:stCxn id="30722" idx="0"/>
            <a:endCxn id="2" idx="3"/>
          </p:cNvCxnSpPr>
          <p:nvPr/>
        </p:nvCxnSpPr>
        <p:spPr>
          <a:xfrm rot="16200000" flipV="1">
            <a:off x="2207260" y="916940"/>
            <a:ext cx="914400" cy="45212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3" idx="0"/>
            <a:endCxn id="5" idx="2"/>
          </p:cNvCxnSpPr>
          <p:nvPr/>
        </p:nvCxnSpPr>
        <p:spPr>
          <a:xfrm rot="5400000" flipH="1" flipV="1">
            <a:off x="4069556" y="1402557"/>
            <a:ext cx="533400" cy="14287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4" idx="1"/>
          </p:cNvCxnSpPr>
          <p:nvPr/>
        </p:nvCxnSpPr>
        <p:spPr>
          <a:xfrm rot="5400000" flipH="1" flipV="1">
            <a:off x="5845810" y="1121410"/>
            <a:ext cx="1028700" cy="38608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0" idx="2"/>
          </p:cNvCxnSpPr>
          <p:nvPr/>
        </p:nvCxnSpPr>
        <p:spPr>
          <a:xfrm flipV="1">
            <a:off x="7086600" y="2819400"/>
            <a:ext cx="1028700" cy="8001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9" idx="2"/>
          </p:cNvCxnSpPr>
          <p:nvPr/>
        </p:nvCxnSpPr>
        <p:spPr>
          <a:xfrm rot="10800000">
            <a:off x="1219200" y="2895600"/>
            <a:ext cx="1214120" cy="5334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8" idx="3"/>
          </p:cNvCxnSpPr>
          <p:nvPr/>
        </p:nvCxnSpPr>
        <p:spPr>
          <a:xfrm rot="10800000">
            <a:off x="1981200" y="4800600"/>
            <a:ext cx="680720" cy="1588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5" idx="3"/>
            <a:endCxn id="6" idx="1"/>
          </p:cNvCxnSpPr>
          <p:nvPr/>
        </p:nvCxnSpPr>
        <p:spPr>
          <a:xfrm flipV="1">
            <a:off x="6424613" y="4800600"/>
            <a:ext cx="661987" cy="762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 flipH="1">
            <a:off x="4493260" y="4493260"/>
            <a:ext cx="1447800" cy="84328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2895600" y="5029200"/>
            <a:ext cx="1137920" cy="6858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181600" y="381000"/>
            <a:ext cx="3962400" cy="6019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" y="533400"/>
            <a:ext cx="5181600" cy="556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УЛИЦЕ БУДЬТЕ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ВНИМАТЕЛЬНЫ ДЕТИ!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ТВЕРДО ЗАПОМНИТЕ ПРАВИЛА ЭТИ!</a:t>
            </a:r>
            <a:b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ПРАВИЛА ЭТИ ПОМНИ ВСЕГДА,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 НЕ СЛУЧИЛАСЬ С ТОБОЮ БЕДА.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304800" y="0"/>
            <a:ext cx="8465696" cy="30506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77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Благодарю</a:t>
            </a:r>
          </a:p>
          <a:p>
            <a:pPr algn="ctr"/>
            <a:r>
              <a:rPr lang="ru-RU" sz="3600" b="1" kern="10" dirty="0" smtClean="0">
                <a:ln w="381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за игру!</a:t>
            </a:r>
            <a:endParaRPr lang="ru-RU" sz="3600" b="1" kern="10" dirty="0">
              <a:ln w="38100">
                <a:solidFill>
                  <a:srgbClr val="0000FF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  <p:pic>
        <p:nvPicPr>
          <p:cNvPr id="3" name="Picture 5" descr="99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209102">
            <a:off x="2759048" y="3057718"/>
            <a:ext cx="3200400" cy="416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723274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://images.yandex.ru/yandsearch?ed=1&amp;img_url=www.gaibrest.by%2Fimg%2FuserFiles%2FImage%2Fdeti5.gif&amp;rpt=simage&amp;text=%D0%BA%D0%B0%D1%80%D1%82%D0%B8%D0%BD%D0%BA%D0%B8%20%D0%B4%D0%BB%D1%8F%20%D0%B4%D0%B5%D1%82%D0%B5%D0%B9%20%D0%BF%D0%BE%20%D0%9F%D0%94%D0%94&amp;spsite=www.proshkolu.ru&amp;p=168</a:t>
            </a:r>
            <a:endParaRPr lang="ru-RU" sz="1050" dirty="0" smtClean="0">
              <a:latin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://images.yandex.ru/yandsearch?ed=1&amp;img_url=www.f04.ru%2Fplakatu%2Froad_traffic_for_children_8.jpg&amp;rpt=simage&amp;text=%D0%BA%D0%B0%D1%80%D1%82%D0%B8%D0%BD%D0%BA%D0%B8%20%D0%B4%D0%BB%D1%8F%20%D0%B4%D0%B5%D1%82%D0%B5%D0%B9%20%D0%BF%D0%BE%20%D0%9F%D0%94%D0%94&amp;spsite=fake-057-8376874.ru&amp;p=171</a:t>
            </a:r>
            <a:endParaRPr lang="ru-RU" sz="1050" dirty="0" smtClean="0">
              <a:latin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://images.yandex.ru/yandsearch?ed=1&amp;text=%D0%BA%D0%B0%D1%80%D1%82%D0%B8%D0%BD%D0%BA%D0%B8%20%D0%B4%D0%BB%D1%8F%20%D0%B4%D0%B5%D1%82%D0%B5%D0%B9%20%D0%BF%D0%BE%20%D0%9F%D0%94%D0%94&amp;stype=simage&amp;img_url=900igr.net%2Fdatai%2Fchelovek%2FPDD-3.files%2F0003-005-Pravila-dvizhenija-vazhnaja-nauka.jpg&amp;spsite=900igr.net&amp;p=219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hlinkClick r:id="rId2"/>
              </a:rPr>
              <a:t>http://subscribe.ru/archive/funny.anet.pic/200804/14235520.html</a:t>
            </a:r>
            <a:r>
              <a:rPr lang="ru-RU" sz="1050" dirty="0" smtClean="0"/>
              <a:t> 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hlinkClick r:id="rId3"/>
              </a:rPr>
              <a:t>http://de.3dn.ru/publ/43-1-0-114</a:t>
            </a:r>
            <a:endParaRPr lang="ru-RU" sz="1050" dirty="0" smtClean="0"/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/>
              <a:t>http://imc.rkc-74.ru/catalog/rubr/8f5d7210-86a6-11da-a72b-0800200c9a66/14611/</a:t>
            </a:r>
          </a:p>
          <a:p>
            <a:r>
              <a:rPr lang="ru-RU" sz="1050" dirty="0" smtClean="0"/>
              <a:t>	</a:t>
            </a:r>
            <a:r>
              <a:rPr lang="ru-RU" sz="1050" dirty="0" smtClean="0">
                <a:hlinkClick r:id="rId4"/>
              </a:rPr>
              <a:t>http://images.yandex.ru/yandsearch?nl=1&amp;ed=1&amp;rpt=simage&amp;img_url=content.podarki.ru%2Fgoods-images%2F9ef3be91-9590-44a8-bb82-</a:t>
            </a:r>
            <a:r>
              <a:rPr lang="ru-RU" sz="1050" dirty="0" smtClean="0"/>
              <a:t>	b121be1d0f72.jpg&amp;text=%D0%B7%D0%BD%D0%B0%D0%BA%D0%B8%20%D0%B4%D0%BE%D1%80%D0%BE%D0%B6%D0%BD%D0%BE%D0%B3%D0%BE%20%D0%B4%D0%B2%D0%B8%D0%B6%D0%B5%D0%BD%D0%B8%D1%8F%20%D0%B2%20%D0%BA%D0%B0%D1%80%D1%82%D0%B8%D0%BD%D0%BA%D0%B0%D1%85&amp;spsite=fake-008-3849255.ru&amp;p=12</a:t>
            </a:r>
          </a:p>
          <a:p>
            <a:r>
              <a:rPr lang="ru-RU" sz="1050" dirty="0" smtClean="0"/>
              <a:t>	http://images.yandex.ru/yandsearch?ed=1&amp;rpt=simage&amp;img_url=www.solnet.ee%2Fgallery%2Fpic%2Fpapers2%2Fz05.jpg&amp;text=%D0%BA%D0%B0%D1%80%D1%82%D0%B8%D0%BD%D0%BA%D0%B8%20%D0%B4%D0%BB%D1%8F%20%D0%B4%D0%B5%D1%82%D0%B5%D0%B9%20%D0%BF%D0%BE%20%D0%9F%D0%94%D0%94&amp;spsite=fake-014-7892480.ru&amp;p=23</a:t>
            </a:r>
          </a:p>
          <a:p>
            <a:r>
              <a:rPr lang="ru-RU" sz="1050" dirty="0" smtClean="0"/>
              <a:t>	http://images.yandex.ru/yandsearch?ed=1&amp;text=%D0%BA%D0%B0%D1%80%D1%82%D0%B8%D0%BD%D0%BA%D0%B8%20%D0%B4%D0%BB%D1%8F%20%D0%B4%D0%B5%D1%82%D0%B5%D0%B9%20%D0%BF%D0%BE%20%D0%9F%D0%94%D0%94&amp;stype=simage&amp;img_url=vospitatel.edu54.ru%2Fsites%2Fdefault%2Ffiles%2Fimages%2F2010%2F08%2Fd14b7f9815a421491b65a8b9417aed95110527ba.jpg&amp;spsite=</a:t>
            </a:r>
            <a:r>
              <a:rPr lang="ru-RU" sz="1050" dirty="0" smtClean="0">
                <a:hlinkClick r:id="rId5" action="ppaction://hlinkfile"/>
              </a:rPr>
              <a:t>www.proshkolu.ru&amp;p=127</a:t>
            </a:r>
            <a:endParaRPr lang="ru-RU" sz="1050" dirty="0" smtClean="0"/>
          </a:p>
          <a:p>
            <a:r>
              <a:rPr lang="ru-RU" sz="1050" dirty="0" smtClean="0"/>
              <a:t>	</a:t>
            </a:r>
            <a:r>
              <a:rPr lang="ru-RU" sz="1050" dirty="0" smtClean="0">
                <a:hlinkClick r:id="rId6"/>
              </a:rPr>
              <a:t>http://festival.1september.ru/articles/313218/</a:t>
            </a:r>
            <a:endParaRPr lang="ru-RU" sz="1050" dirty="0" smtClean="0"/>
          </a:p>
          <a:p>
            <a:r>
              <a:rPr lang="ru-RU" sz="1050" b="1" i="1" dirty="0" smtClean="0"/>
              <a:t>	</a:t>
            </a:r>
            <a:r>
              <a:rPr lang="ru-RU" sz="1050" b="1" i="1" dirty="0" smtClean="0">
                <a:hlinkClick r:id="rId7"/>
              </a:rPr>
              <a:t>http://www.olesya-emelyanova.ru/index-stihi-dorozhnye_znaki.html</a:t>
            </a:r>
            <a:endParaRPr lang="ru-RU" sz="1050" b="1" i="1" dirty="0" smtClean="0"/>
          </a:p>
          <a:p>
            <a:r>
              <a:rPr lang="ru-RU" sz="1050" dirty="0" smtClean="0"/>
              <a:t>	</a:t>
            </a:r>
            <a:r>
              <a:rPr lang="ru-RU" sz="1050" dirty="0" smtClean="0">
                <a:hlinkClick r:id="rId8"/>
              </a:rPr>
              <a:t>http://www.stihi.ru/2009/03/04/2360</a:t>
            </a:r>
            <a:endParaRPr lang="ru-RU" sz="1050" dirty="0" smtClean="0"/>
          </a:p>
          <a:p>
            <a:r>
              <a:rPr lang="ru-RU" sz="1050" dirty="0" smtClean="0"/>
              <a:t>	</a:t>
            </a:r>
            <a:r>
              <a:rPr lang="ru-RU" sz="1050" dirty="0" smtClean="0">
                <a:hlinkClick r:id="rId9"/>
              </a:rPr>
              <a:t>http://kids.to-var.com/index.php/sunduchok/stihi-i-pesni/293</a:t>
            </a:r>
            <a:endParaRPr lang="ru-RU" sz="1050" dirty="0" smtClean="0"/>
          </a:p>
          <a:p>
            <a:r>
              <a:rPr lang="ru-RU" sz="1200" dirty="0" smtClean="0"/>
              <a:t>	http://festival.1september.ru/articles/517810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 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Используемая литература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400" b="0" i="1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Бабина Р.П. Увлекательное дорожное путешествие. Учебное пособие для учащихся начальной школы.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Издательство АСТ-ЛТД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1997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Воронова Е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.А. Красный. Желтый. Зеленый! ПДД во внеклассной работе/ изд.2-е.-Ростов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/Д:Феникс,2006.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Ковалько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В.И.. Игровой модульный курс по ПДД или школьник вышел на улицу:1-4.-М.:ВАКО,2006.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Титов С.В.,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Шабаева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Г.И. Тематические игры по ОБЖ. методическое пособие для учителя.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М.: ТЦ Сфера, 2005.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часы\fmt_53_dsc_0716_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6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Галина\Рабочий стол\backgrounds_0004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4800" y="457200"/>
            <a:ext cx="86106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РАУНД   1</a:t>
            </a:r>
          </a:p>
          <a:p>
            <a:pPr algn="ctr"/>
            <a:r>
              <a:rPr lang="ru-RU" sz="9600" b="1" spc="50" dirty="0" smtClean="0">
                <a:ln w="57150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«Загадочный»</a:t>
            </a:r>
            <a:endParaRPr lang="ru-RU" sz="9600" b="1" spc="50" dirty="0">
              <a:ln w="57150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42"/>
          <p:cNvPicPr>
            <a:picLocks noChangeAspect="1" noChangeArrowheads="1" noCrop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1200" y="4419600"/>
            <a:ext cx="2773935" cy="1733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2"/>
          <p:cNvPicPr>
            <a:picLocks noChangeAspect="1" noChangeArrowheads="1" noCrop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124442"/>
            <a:ext cx="2773935" cy="1733558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8913" name="Рисунок 2" descr="http://vneklassa.narod.ru/ikon_collektion/instrumenty_00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143000" cy="1082842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762000" y="304800"/>
            <a:ext cx="741709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глазищами моргаю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Неустанно день и ночь.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машинам помогаю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тебе хочу помочь.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8916" name="Picture 4" descr="C:\Documents and Settings\Галина\Рабочий стол\ПДД\Svetofo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9800" y="3229897"/>
            <a:ext cx="3124200" cy="3628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2"/>
          <p:cNvPicPr>
            <a:picLocks noChangeAspect="1" noChangeArrowheads="1" noCrop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70065" y="5124442"/>
            <a:ext cx="2773935" cy="1733558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304800"/>
            <a:ext cx="8686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Очень нужен он в пути,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Где дорогу перейти?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расскажет «что» и «как»,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Звать его - …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Рисунок 2" descr="http://vneklassa.narod.ru/ikon_collektion/instrumenty_00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143000" cy="1082842"/>
          </a:xfrm>
          <a:prstGeom prst="rect">
            <a:avLst/>
          </a:prstGeom>
          <a:noFill/>
        </p:spPr>
      </p:pic>
      <p:pic>
        <p:nvPicPr>
          <p:cNvPr id="37890" name="Picture 2" descr="C:\Documents and Settings\Галина\Рабочий стол\ПДД\пп\_MG_93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3657600"/>
            <a:ext cx="4248150" cy="2834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2"/>
          <p:cNvPicPr>
            <a:picLocks noChangeAspect="1" noChangeArrowheads="1" noCrop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70065" y="5124442"/>
            <a:ext cx="2773935" cy="1733558"/>
          </a:xfrm>
          <a:prstGeom prst="rect">
            <a:avLst/>
          </a:prstGeom>
          <a:noFill/>
        </p:spPr>
      </p:pic>
      <p:pic>
        <p:nvPicPr>
          <p:cNvPr id="3" name="Рисунок 2" descr="http://vneklassa.narod.ru/ikon_collektion/instrumenty_00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143000" cy="1082842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52400" y="533400"/>
            <a:ext cx="8763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Там, где есть машин поток,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Дорожных знаков много,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Постовой свистит в свисток,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Значит, там …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6866" name="Picture 2" descr="C:\Documents and Settings\Галина\Рабочий стол\ПДД\im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95400" y="3733800"/>
            <a:ext cx="3733800" cy="2800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vneklassa.narod.ru/ikon_collektion/instrumenty_000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43000" cy="1082842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8600" y="304800"/>
            <a:ext cx="8710561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Ясным утром вдоль дороги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траве блестит роса.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дороге едут ноги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бегут два колеса.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загадки есть ответ.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мой 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5842" name="Picture 2" descr="C:\Documents and Settings\Галина\Рабочий стол\ПДД\645e8e116ec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2971800"/>
            <a:ext cx="3505200" cy="3724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42"/>
          <p:cNvPicPr>
            <a:picLocks noChangeAspect="1" noChangeArrowheads="1" noCrop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1000" y="4724400"/>
            <a:ext cx="2773935" cy="1733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608</Words>
  <Application>Microsoft Office PowerPoint</Application>
  <PresentationFormat>Экран (4:3)</PresentationFormat>
  <Paragraphs>189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МАШИНА</vt:lpstr>
      <vt:lpstr>Водитель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109</cp:revision>
  <dcterms:modified xsi:type="dcterms:W3CDTF">2013-10-25T16:51:04Z</dcterms:modified>
</cp:coreProperties>
</file>