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40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56945-E561-4DD6-9D76-C695C00DE77A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6DB99-205F-432F-9794-90FAE80EA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99252-159C-42F3-A7ED-07A8C8434105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2022B-2F5B-44C1-884E-BC2081B44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F3186-ADD1-42A4-AF80-B5A1118683FA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799B6-AE10-4488-B73D-9D9E5ED721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63612-C705-49CD-83B8-E1A9153D2FC4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FF580-B891-4970-B6F0-AF81A6B81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9742A-7AF7-4F94-B4EE-083D9747E67F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FFBC2-BEBE-4892-8677-36014FEC3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0446A-3EE3-49D6-BBBA-3FFD679822EE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E16B6-D6BC-4F31-B67E-81C55716D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7A1BC-E8B8-49A0-ADD6-A6F755756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39883-1F18-4F85-A61D-B7A27197BA1C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25DEA-DBE9-40D4-8B89-EAAB196B0EF1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A468F-B816-4E6D-8688-5964D789C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429A-895A-4003-B460-E32DDB8D2D84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B3320-0478-4433-AAE3-4B92D039F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10F2-E700-4254-B608-E3851BFDCD87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0327E-9B5D-46B0-B798-BE84FF6BC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7B4F-3688-4D84-9AAB-8AEA8D90B135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DD2ED-2020-471A-95CD-58AC3F266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04F99B6-D5D7-4C9F-968A-D87ED0F97642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E584F0C-8BE0-48E7-9CF4-A9979996F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(к уроку литературы «Противоречивость образа Мцыри»)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solidFill>
                  <a:srgbClr val="002060"/>
                </a:solidFill>
                <a:latin typeface="Monotype Corsiva" pitchFamily="66" charset="0"/>
              </a:rPr>
              <a:t>Различные трактовки образа Мцыри</a:t>
            </a:r>
            <a:endParaRPr lang="ru-RU" b="1" i="1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3315" name="Рисунок 24" descr="XXXI Всероссийский Лермонтовский праздн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4292600"/>
            <a:ext cx="170973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168" y="4297048"/>
            <a:ext cx="23749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rgbClr val="002060"/>
              </a:solidFill>
            </a:endParaRPr>
          </a:p>
          <a:p>
            <a:pPr eaLnBrk="1" hangingPunct="1"/>
            <a:endParaRPr lang="ru-RU" smtClean="0">
              <a:solidFill>
                <a:srgbClr val="002060"/>
              </a:solidFill>
            </a:endParaRPr>
          </a:p>
          <a:p>
            <a:pPr eaLnBrk="1" hangingPunct="1"/>
            <a:endParaRPr lang="ru-RU" sz="3200" b="1" i="1" smtClean="0">
              <a:solidFill>
                <a:srgbClr val="002060"/>
              </a:solidFill>
            </a:endParaRPr>
          </a:p>
          <a:p>
            <a:pPr eaLnBrk="1" hangingPunct="1"/>
            <a:r>
              <a:rPr lang="ru-RU" sz="3200" b="1" i="1" smtClean="0">
                <a:solidFill>
                  <a:srgbClr val="002060"/>
                </a:solidFill>
              </a:rPr>
              <a:t>Мцыри – «естественный человек», который искусственно вынут, изолирован от природной сферы в результате внешних событий.</a:t>
            </a:r>
          </a:p>
          <a:p>
            <a:pPr eaLnBrk="1" hangingPunct="1"/>
            <a:endParaRPr lang="ru-RU" sz="32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smtClean="0">
                <a:solidFill>
                  <a:srgbClr val="C00000"/>
                </a:solidFill>
              </a:rPr>
              <a:t>1) В.И.Коровин</a:t>
            </a:r>
            <a:br>
              <a:rPr lang="ru-RU" sz="3200" b="1" i="1" smtClean="0">
                <a:solidFill>
                  <a:srgbClr val="C00000"/>
                </a:solidFill>
              </a:rPr>
            </a:br>
            <a:r>
              <a:rPr lang="ru-RU" sz="3200" b="1" i="1" smtClean="0">
                <a:solidFill>
                  <a:srgbClr val="C00000"/>
                </a:solidFill>
              </a:rPr>
              <a:t> «Творческий путь М.Ю.Лермонтова» </a:t>
            </a:r>
            <a:endParaRPr lang="ru-RU" sz="3200" b="1" i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800" b="1" i="1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b="1" i="1" dirty="0" smtClean="0">
                <a:solidFill>
                  <a:srgbClr val="002060"/>
                </a:solidFill>
              </a:rPr>
              <a:t>«Образ Мцыри – огромное художественное обобщение. В нём воплощаются трагизм, неизбывные страдания, крайнее недовольство прогрессивных людей 30-х годов самодержавно-крепостническим деспотизмом, их протест и стремление к свободе, их мечта о действенно-героической жизни, их вера в силу исключительной личности, выступающей на защиту своих поруганных прав</a:t>
            </a:r>
            <a:r>
              <a:rPr lang="ru-RU" sz="2800" b="1" i="1" dirty="0" smtClean="0">
                <a:solidFill>
                  <a:srgbClr val="002060"/>
                </a:solidFill>
              </a:rPr>
              <a:t>»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smtClean="0">
                <a:solidFill>
                  <a:srgbClr val="C00000"/>
                </a:solidFill>
              </a:rPr>
              <a:t>2) А.И.Ревякин</a:t>
            </a:r>
            <a:br>
              <a:rPr lang="ru-RU" sz="3200" b="1" i="1" smtClean="0">
                <a:solidFill>
                  <a:srgbClr val="C00000"/>
                </a:solidFill>
              </a:rPr>
            </a:br>
            <a:r>
              <a:rPr lang="ru-RU" sz="3200" b="1" i="1" smtClean="0">
                <a:solidFill>
                  <a:srgbClr val="C00000"/>
                </a:solidFill>
              </a:rPr>
              <a:t> «История русской литературы </a:t>
            </a:r>
            <a:r>
              <a:rPr sz="3200" b="1" i="1" smtClean="0">
                <a:solidFill>
                  <a:srgbClr val="C00000"/>
                </a:solidFill>
              </a:rPr>
              <a:t>XIX</a:t>
            </a:r>
            <a:r>
              <a:rPr lang="ru-RU" sz="3200" b="1" i="1" smtClean="0">
                <a:solidFill>
                  <a:srgbClr val="C00000"/>
                </a:solidFill>
              </a:rPr>
              <a:t> в.»</a:t>
            </a:r>
            <a:endParaRPr lang="ru-RU" sz="3200" b="1" i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z="32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3200" b="1" i="1" smtClean="0">
                <a:solidFill>
                  <a:srgbClr val="002060"/>
                </a:solidFill>
              </a:rPr>
              <a:t>«… что за огненная душа, что за могучий дух, что за исполинская натура у этого Мцыри! Это любимый идеал нашего поэта, это отражение в поэзии тени его собственной личности».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smtClean="0">
                <a:solidFill>
                  <a:srgbClr val="C00000"/>
                </a:solidFill>
              </a:rPr>
              <a:t>3) В.Г.Белинский</a:t>
            </a:r>
            <a:br>
              <a:rPr lang="ru-RU" sz="3200" b="1" i="1" smtClean="0">
                <a:solidFill>
                  <a:srgbClr val="C00000"/>
                </a:solidFill>
              </a:rPr>
            </a:br>
            <a:r>
              <a:rPr lang="ru-RU" sz="3200" b="1" i="1" smtClean="0">
                <a:solidFill>
                  <a:srgbClr val="C00000"/>
                </a:solidFill>
              </a:rPr>
              <a:t> «Стихотворения М.Лермонтова»</a:t>
            </a:r>
            <a:endParaRPr lang="ru-RU" sz="3200" b="1" i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b="1" i="1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«естественный человек» (цельный, с любовью к свободе и жаждой деятельности, противоречивый, с внутренним конфликтом между человеческим и звериным)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герой с демоническими чертами (противостоит судьбе, Богу, гордый индивидуалист)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поэма-исповедь христианина (автор исключает эту трактовку, так как исповедь предполагает покаяние, чего Мцыри не понимает)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много пафоса, но нет духовной глубины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219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C00000"/>
                </a:solidFill>
              </a:rPr>
              <a:t>4) Осмыслению нравственно-духовного </a:t>
            </a:r>
            <a:r>
              <a:rPr lang="ru-RU" sz="2800" b="1" i="1" dirty="0" smtClean="0">
                <a:solidFill>
                  <a:srgbClr val="C00000"/>
                </a:solidFill>
              </a:rPr>
              <a:t>с</a:t>
            </a:r>
            <a:r>
              <a:rPr lang="ru-RU" sz="2800" b="1" i="1" dirty="0" smtClean="0">
                <a:solidFill>
                  <a:srgbClr val="C00000"/>
                </a:solidFill>
              </a:rPr>
              <a:t>одержания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посвящена статья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В.Влащенко</a:t>
            </a:r>
            <a:r>
              <a:rPr lang="ru-RU" sz="2800" b="1" i="1" dirty="0" smtClean="0">
                <a:solidFill>
                  <a:srgbClr val="C00000"/>
                </a:solidFill>
              </a:rPr>
              <a:t> «Трагедия Мцыри»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002060"/>
                </a:solidFill>
              </a:rPr>
              <a:t>«Несмотря на победу над барсом, именно здесь Мцыри, оказавшись во власти звериных инстинктов, терпит своё главное поражение: в нём зверь побеждает человека, дьявол побеждает Бога».</a:t>
            </a:r>
          </a:p>
          <a:p>
            <a:pPr eaLnBrk="1" hangingPunct="1"/>
            <a:r>
              <a:rPr lang="ru-RU" b="1" i="1" smtClean="0">
                <a:solidFill>
                  <a:srgbClr val="002060"/>
                </a:solidFill>
              </a:rPr>
              <a:t>     В.Влащенко считает, что трагедия Мцыри связана с состоянием души в юности, когда проявляются такие опасные для человеческой души пороки, как гордыня и эгоизм, стремление к безграничной свободе и освобождению от всех запретов.</a:t>
            </a:r>
          </a:p>
          <a:p>
            <a:pPr eaLnBrk="1" hangingPunct="1"/>
            <a:endParaRPr lang="ru-RU" b="1" i="1" smtClean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</a:t>
            </a:r>
            <a:r>
              <a:rPr lang="ru-RU" sz="2800" b="1" i="1" smtClean="0">
                <a:solidFill>
                  <a:srgbClr val="C00000"/>
                </a:solidFill>
              </a:rPr>
              <a:t>Даёт заключение: </a:t>
            </a:r>
            <a:endParaRPr lang="ru-RU" sz="2800" b="1" i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1"/>
          <p:cNvSpPr>
            <a:spLocks noGrp="1"/>
          </p:cNvSpPr>
          <p:nvPr>
            <p:ph idx="1"/>
          </p:nvPr>
        </p:nvSpPr>
        <p:spPr>
          <a:xfrm>
            <a:off x="500063" y="2000250"/>
            <a:ext cx="8229600" cy="4572000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r>
              <a:rPr lang="ru-RU" sz="2800" b="1" i="1" smtClean="0">
                <a:solidFill>
                  <a:srgbClr val="002060"/>
                </a:solidFill>
              </a:rPr>
              <a:t>В Библии более всего осуждается гордыня. Почему погибает Мцыри? Может быть, он понёс наказание?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219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i="1" smtClean="0">
                <a:solidFill>
                  <a:srgbClr val="C00000"/>
                </a:solidFill>
              </a:rPr>
              <a:t/>
            </a:r>
            <a:br>
              <a:rPr lang="ru-RU" sz="2800" b="1" i="1" smtClean="0">
                <a:solidFill>
                  <a:srgbClr val="C00000"/>
                </a:solidFill>
              </a:rPr>
            </a:br>
            <a:r>
              <a:rPr lang="ru-RU" sz="2800" b="1" i="1" smtClean="0">
                <a:solidFill>
                  <a:srgbClr val="C00000"/>
                </a:solidFill>
              </a:rPr>
              <a:t>5) З.Абрамова обращает внимание на эпиграф: «Вкушая, </a:t>
            </a:r>
            <a:r>
              <a:rPr lang="ru-RU" sz="2800" b="1" i="1" err="1" smtClean="0">
                <a:solidFill>
                  <a:srgbClr val="C00000"/>
                </a:solidFill>
              </a:rPr>
              <a:t>вкусих</a:t>
            </a:r>
            <a:r>
              <a:rPr lang="ru-RU" sz="2800" b="1" i="1" smtClean="0">
                <a:solidFill>
                  <a:srgbClr val="C00000"/>
                </a:solidFill>
              </a:rPr>
              <a:t> мало мёда, и се аз умираю» (1-я книга Царств)</a:t>
            </a:r>
            <a:endParaRPr lang="ru-RU" sz="2800" b="1" i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41</TotalTime>
  <Words>295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Constantia</vt:lpstr>
      <vt:lpstr>Monotype Corsiva</vt:lpstr>
      <vt:lpstr>Wingdings 2</vt:lpstr>
      <vt:lpstr>Бумажная</vt:lpstr>
      <vt:lpstr>Различные трактовки образа Мцыри</vt:lpstr>
      <vt:lpstr>1) В.И.Коровин  «Творческий путь М.Ю.Лермонтова» </vt:lpstr>
      <vt:lpstr>2) А.И.Ревякин  «История русской литературы XIX в.»</vt:lpstr>
      <vt:lpstr>3) В.Г.Белинский  «Стихотворения М.Лермонтова»</vt:lpstr>
      <vt:lpstr>4) Осмыслению нравственно-духовного содержания посвящена статья В.Влащенко «Трагедия Мцыри»</vt:lpstr>
      <vt:lpstr> Даёт заключение: </vt:lpstr>
      <vt:lpstr> 5) З.Абрамова обращает внимание на эпиграф: «Вкушая, вкусих мало мёда, и се аз умираю» (1-я книга Царств)</vt:lpstr>
    </vt:vector>
  </TitlesOfParts>
  <Company>МОУ СОШ №69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Различные трактовки образа Мцыри</dc:title>
  <dc:creator>Пользователь</dc:creator>
  <cp:lastModifiedBy>RePack by Diakov</cp:lastModifiedBy>
  <cp:revision>7</cp:revision>
  <dcterms:created xsi:type="dcterms:W3CDTF">2012-08-25T07:36:05Z</dcterms:created>
  <dcterms:modified xsi:type="dcterms:W3CDTF">2015-04-15T06:04:20Z</dcterms:modified>
</cp:coreProperties>
</file>