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64" r:id="rId2"/>
    <p:sldId id="278" r:id="rId3"/>
    <p:sldId id="275" r:id="rId4"/>
    <p:sldId id="279" r:id="rId5"/>
    <p:sldId id="280" r:id="rId6"/>
    <p:sldId id="277" r:id="rId7"/>
    <p:sldId id="281" r:id="rId8"/>
    <p:sldId id="282" r:id="rId9"/>
    <p:sldId id="266" r:id="rId10"/>
    <p:sldId id="284" r:id="rId11"/>
    <p:sldId id="285" r:id="rId12"/>
    <p:sldId id="286" r:id="rId13"/>
    <p:sldId id="267" r:id="rId14"/>
    <p:sldId id="268" r:id="rId15"/>
    <p:sldId id="269" r:id="rId16"/>
    <p:sldId id="270" r:id="rId17"/>
    <p:sldId id="271" r:id="rId18"/>
    <p:sldId id="272" r:id="rId19"/>
    <p:sldId id="283" r:id="rId20"/>
    <p:sldId id="273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4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4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8F5FD-A78B-4399-B01C-65289E1972AB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B3723A3-DD33-43C9-96D3-D27019A925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8F5FD-A78B-4399-B01C-65289E1972AB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723A3-DD33-43C9-96D3-D27019A925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8F5FD-A78B-4399-B01C-65289E1972AB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723A3-DD33-43C9-96D3-D27019A925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8F5FD-A78B-4399-B01C-65289E1972AB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B3723A3-DD33-43C9-96D3-D27019A925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8F5FD-A78B-4399-B01C-65289E1972AB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723A3-DD33-43C9-96D3-D27019A9251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8F5FD-A78B-4399-B01C-65289E1972AB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723A3-DD33-43C9-96D3-D27019A925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8F5FD-A78B-4399-B01C-65289E1972AB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B3723A3-DD33-43C9-96D3-D27019A9251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8F5FD-A78B-4399-B01C-65289E1972AB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723A3-DD33-43C9-96D3-D27019A925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8F5FD-A78B-4399-B01C-65289E1972AB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723A3-DD33-43C9-96D3-D27019A925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8F5FD-A78B-4399-B01C-65289E1972AB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723A3-DD33-43C9-96D3-D27019A925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8F5FD-A78B-4399-B01C-65289E1972AB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723A3-DD33-43C9-96D3-D27019A9251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D38F5FD-A78B-4399-B01C-65289E1972AB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B3723A3-DD33-43C9-96D3-D27019A9251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404664"/>
            <a:ext cx="8458200" cy="5976664"/>
          </a:xfrm>
        </p:spPr>
        <p:txBody>
          <a:bodyPr/>
          <a:lstStyle/>
          <a:p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446130" y="548680"/>
            <a:ext cx="763284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«Конфликты в младшем школьном возрасте. Как их избежать».</a:t>
            </a:r>
          </a:p>
          <a:p>
            <a:endParaRPr lang="ru-RU" sz="3600" dirty="0">
              <a:latin typeface="Arial" pitchFamily="34" charset="0"/>
              <a:cs typeface="Arial" pitchFamily="34" charset="0"/>
            </a:endParaRPr>
          </a:p>
          <a:p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508542"/>
            <a:ext cx="2512667" cy="37539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26" name="Picture 2" descr="D:\К уроку 3 класс\Классные часы\психологичесская диагностика\Тесты для школьников\shutterstock_50706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30" y="2924944"/>
            <a:ext cx="4948596" cy="32990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815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5495"/>
            <a:ext cx="9078126" cy="66479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Данная методика разработана педагогом- психологом </a:t>
            </a:r>
          </a:p>
          <a:p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Бахтигиреевой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Т.Н.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Ребята, я хочу рассказать вам  одну историю, которая произошла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одном сказочном лесу. Её мне рассказал маленький ёжик,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ещё он попросил рассказать эту историю вам. Итак – начинаем!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Все ёжики на свете колючие. Не правда ли? На них столько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колючих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иголок,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дотронешься даже . А по головке погладить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-и вовсе нельзя. Но нашему ёжику всё-таки повезло. Как это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произошло? А вот как.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Брёл ёжик по лесу. Видит пень торчит.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том пне сидит Зайчонок и кашу манную ест. Съел Зайчонок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всю кашу и сказал: «Спасибо, мама!»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Подошла к зайчонку мама,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головке погладила и похвалила :  «Молодец! Какой у меня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воспитанный сынок растёт»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ёжику, которого никто никогда не гладил так ласково,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вдруг стало грустно.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 того грустно, чт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 он даже заплакал.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Увидела Зайчиха, что Ёжик плачет, и спрашивает: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097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49694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-Кто тебя обидел?</a:t>
            </a:r>
          </a:p>
          <a:p>
            <a:pPr lvl="0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-Никто не обидел»- отвечает Ёжик.</a:t>
            </a:r>
          </a:p>
          <a:p>
            <a:pPr lvl="0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-А почему у тебя слезинки на глазах? </a:t>
            </a:r>
          </a:p>
          <a:p>
            <a:pPr lvl="0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-Потому что Вы Зайчонка…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погладили…лапкой»</a:t>
            </a:r>
          </a:p>
          <a:p>
            <a:pPr marL="342900" lvl="0" indent="-342900">
              <a:buFontTx/>
              <a:buChar char="-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Разве тебя мама не гладит?</a:t>
            </a:r>
          </a:p>
          <a:p>
            <a:pPr marL="342900" lvl="0" indent="-342900">
              <a:buFontTx/>
              <a:buChar char="-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-Не гладит. Никто меня не гладит.</a:t>
            </a:r>
          </a:p>
          <a:p>
            <a:pPr marL="342900" lvl="0" indent="-342900">
              <a:buFontTx/>
              <a:buChar char="-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 бы тебя погладила, малыш, если бы…..если бы ты не был таким колючим, - пожалела ёжика Зайчиха.</a:t>
            </a:r>
          </a:p>
          <a:p>
            <a:pPr marL="342900" lvl="0" indent="-342900">
              <a:buFontTx/>
              <a:buChar char="-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Конечно она бы тебя погладила, - вмешался Зайчонок. –Но можно очень даже лапу уколоть. </a:t>
            </a:r>
          </a:p>
          <a:p>
            <a:pPr marL="342900" lvl="0" indent="-342900">
              <a:buFontTx/>
              <a:buChar char="-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 если я не буду колючим? –вдруг спросил Ёжик.</a:t>
            </a:r>
          </a:p>
          <a:p>
            <a:pPr marL="342900" lvl="0" indent="-342900">
              <a:buFontTx/>
              <a:buChar char="-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Тогда другое дело, -говорит Зайчиха. –Но ведь это невозможно! </a:t>
            </a:r>
          </a:p>
          <a:p>
            <a:pPr marL="342900" lvl="0" indent="-342900">
              <a:buFontTx/>
              <a:buChar char="-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Возможно! – крикнул Ёжик и стал кататься по земле до тех пор, пока не нацепил на свои иголки целый ворох опавших листьев. 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63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77048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Tx/>
              <a:buChar char="-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Когда этот шарик подкатился к Зайчихе, она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сразу не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поняла, в чём дело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Но Ёжик просунул сквозь листья черную кнопочку носа и пробормотал:</a:t>
            </a:r>
          </a:p>
          <a:p>
            <a:pPr marL="342900" lvl="0" indent="-342900">
              <a:buFontTx/>
              <a:buChar char="-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Теперь я…совсем…. не колючий. Правда?</a:t>
            </a:r>
          </a:p>
          <a:p>
            <a:pPr marL="342900" lvl="0" indent="-342900">
              <a:buFontTx/>
              <a:buChar char="-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Зайчиха улыбнулась и погладила Ёжика.</a:t>
            </a:r>
          </a:p>
          <a:p>
            <a:pPr marL="342900" lvl="0" indent="-342900">
              <a:buFontTx/>
              <a:buChar char="-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Молодец! –сказала она. –Ах, какой находчивый Ёжик растёт!</a:t>
            </a:r>
          </a:p>
          <a:p>
            <a:pPr marL="342900" lvl="0" indent="-342900">
              <a:buFontTx/>
              <a:buChar char="-"/>
            </a:pP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Tx/>
              <a:buChar char="-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Ребята, когда Ёжик рассказал мне эту историю, ему захотелось узнать, есть ли  в нашей школе детки, похожие на Ёжиков, которых никто никогда не гладил и не приласкал. А чтобы Ёжик поскорее узнал об этом , я предлагаю вам нарисовать ответы на вопросы и отправить эти рисунки Ёжику в сказочный лес.</a:t>
            </a:r>
          </a:p>
          <a:p>
            <a:pPr marL="342900" lvl="0" indent="-342900">
              <a:buFontTx/>
              <a:buChar char="-"/>
            </a:pP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90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74812"/>
            <a:ext cx="78568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1.Твоя мама часто гладит тебя по голове,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прижимает или она этого не делает совсем?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57" y="2996952"/>
            <a:ext cx="1704394" cy="17587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801" y="2996953"/>
            <a:ext cx="1596069" cy="1760370"/>
          </a:xfrm>
          <a:prstGeom prst="rect">
            <a:avLst/>
          </a:prstGeom>
        </p:spPr>
      </p:pic>
      <p:sp>
        <p:nvSpPr>
          <p:cNvPr id="7" name="Облако 6"/>
          <p:cNvSpPr/>
          <p:nvPr/>
        </p:nvSpPr>
        <p:spPr>
          <a:xfrm>
            <a:off x="6649497" y="3429000"/>
            <a:ext cx="1738927" cy="1512168"/>
          </a:xfrm>
          <a:prstGeom prst="clou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58557" y="5301208"/>
            <a:ext cx="2284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20 детей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09682" y="5303786"/>
            <a:ext cx="20409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6 детей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91021" y="5301208"/>
            <a:ext cx="24497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 ребёнок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76553" y="2086706"/>
            <a:ext cx="26004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Только ругает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43802" y="2082224"/>
            <a:ext cx="12783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Редко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4534" y="2060848"/>
            <a:ext cx="12981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Часто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20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33391"/>
            <a:ext cx="6206699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Тебе хочется , чтобы мама чаще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называла тебя ласково и нежно?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068960"/>
            <a:ext cx="1635690" cy="1684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525" y="3068961"/>
            <a:ext cx="1533624" cy="1684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704" y="3284984"/>
            <a:ext cx="2110955" cy="1471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94287" y="5157192"/>
            <a:ext cx="20409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  </a:t>
            </a:r>
            <a:r>
              <a:rPr lang="ru-RU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детей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365014" y="5013176"/>
            <a:ext cx="24497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ru-RU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ребёнок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78277" y="5157192"/>
            <a:ext cx="21691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17 детей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17817" y="2007049"/>
            <a:ext cx="23441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нравится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80625" y="1991996"/>
            <a:ext cx="20361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Всё равно 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12343" y="1991996"/>
            <a:ext cx="7505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58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548680"/>
            <a:ext cx="78702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3.Бывают случаи, когда человека всё вокруг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раздражает, всё ему не нравится.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Если с тобой это происходит часто…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898" y="3479225"/>
            <a:ext cx="1412021" cy="145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645" y="3375089"/>
            <a:ext cx="1418709" cy="1558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889" y="3479225"/>
            <a:ext cx="2168981" cy="151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87008" y="5276800"/>
            <a:ext cx="21691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12 детей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81316" y="5270321"/>
            <a:ext cx="21691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ru-RU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детей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8556" y="5301208"/>
            <a:ext cx="24497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ребёнок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94323" y="2445119"/>
            <a:ext cx="12981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Часто 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08989" y="2445118"/>
            <a:ext cx="15476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Иногда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59898" y="2464684"/>
            <a:ext cx="17255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Никогда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89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404664"/>
            <a:ext cx="891596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4. Нашего ёжика никто не мог погладить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из-за иголок. А есть ли у тебя «иголки», которые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Появляются у тебя даже тогда, когда тебе этого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 хочется. Если иголки появляются часто и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мешаю тебе дружить с ребятами, нарисуй..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060" y="3836850"/>
            <a:ext cx="1423902" cy="146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368" y="3571034"/>
            <a:ext cx="1499267" cy="1646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54" y="3830707"/>
            <a:ext cx="1990651" cy="1387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2055" y="5462844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4 ребёнка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14501" y="5462844"/>
            <a:ext cx="20409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15 детей</a:t>
            </a:r>
            <a:endParaRPr lang="ru-RU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43245" y="5445459"/>
            <a:ext cx="17844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 детей</a:t>
            </a:r>
            <a:endParaRPr lang="ru-RU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32240" y="3149786"/>
            <a:ext cx="17255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Никогда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61049" y="3048761"/>
            <a:ext cx="16501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Иногда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3048761"/>
            <a:ext cx="12981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Часто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42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88" y="332656"/>
            <a:ext cx="904491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5. Когда ты приходишь в школу, в свой класс,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ребята рады тебя видеть, а ты радуешься встрече?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758" y="2873504"/>
            <a:ext cx="1593010" cy="1640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456" y="2712839"/>
            <a:ext cx="1559893" cy="1713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736" y="2873505"/>
            <a:ext cx="2102976" cy="146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613977" y="4401671"/>
            <a:ext cx="17844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 детей</a:t>
            </a:r>
            <a:endParaRPr lang="ru-RU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47785" y="4339081"/>
            <a:ext cx="5693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endParaRPr lang="ru-RU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9910" y="4426406"/>
            <a:ext cx="20409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 детей</a:t>
            </a:r>
            <a:endParaRPr lang="ru-RU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3437" y="1561909"/>
            <a:ext cx="297389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Приятно видеть</a:t>
            </a:r>
          </a:p>
          <a:p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всех  детей.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39828" y="1579639"/>
            <a:ext cx="213276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Только </a:t>
            </a:r>
          </a:p>
          <a:p>
            <a:pPr lvl="0"/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екоторых.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06279" y="1533473"/>
            <a:ext cx="274729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хочется </a:t>
            </a:r>
          </a:p>
          <a:p>
            <a:pPr lvl="0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никого видеть.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59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11" y="2276872"/>
            <a:ext cx="7892417" cy="43042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spc="27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АНКЕТА</a:t>
            </a:r>
            <a:endParaRPr lang="ru-RU" sz="1400" b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spc="-25" dirty="0">
                <a:latin typeface="Times New Roman" pitchFamily="18" charset="0"/>
                <a:ea typeface="Times New Roman"/>
                <a:cs typeface="Times New Roman" pitchFamily="18" charset="0"/>
              </a:rPr>
              <a:t>1. С большим удовольствием иду в школу.</a:t>
            </a:r>
            <a:endParaRPr lang="ru-RU" sz="20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spc="-20" dirty="0">
                <a:latin typeface="Times New Roman" pitchFamily="18" charset="0"/>
                <a:ea typeface="Times New Roman"/>
                <a:cs typeface="Times New Roman" pitchFamily="18" charset="0"/>
              </a:rPr>
              <a:t>2. Устраивает режим работы школы.</a:t>
            </a:r>
            <a:endParaRPr lang="ru-RU" sz="20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spc="-20" dirty="0">
                <a:latin typeface="Times New Roman" pitchFamily="18" charset="0"/>
                <a:ea typeface="Times New Roman"/>
                <a:cs typeface="Times New Roman" pitchFamily="18" charset="0"/>
              </a:rPr>
              <a:t>3. Устраивает расписание.</a:t>
            </a:r>
            <a:endParaRPr lang="ru-RU" sz="20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spc="-25" dirty="0">
                <a:latin typeface="Times New Roman" pitchFamily="18" charset="0"/>
                <a:ea typeface="Times New Roman"/>
                <a:cs typeface="Times New Roman" pitchFamily="18" charset="0"/>
              </a:rPr>
              <a:t>4. С большим желанием выполняю домашнее задание.</a:t>
            </a:r>
            <a:endParaRPr lang="ru-RU" sz="20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spc="-20" dirty="0">
                <a:latin typeface="Times New Roman" pitchFamily="18" charset="0"/>
                <a:ea typeface="Times New Roman"/>
                <a:cs typeface="Times New Roman" pitchFamily="18" charset="0"/>
              </a:rPr>
              <a:t>5. У меня есть любимый учитель.</a:t>
            </a:r>
            <a:endParaRPr lang="ru-RU" sz="20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spc="-25" dirty="0">
                <a:latin typeface="Times New Roman" pitchFamily="18" charset="0"/>
                <a:ea typeface="Times New Roman"/>
                <a:cs typeface="Times New Roman" pitchFamily="18" charset="0"/>
              </a:rPr>
              <a:t>6. У меня достаточно времени для занятий по интересам.</a:t>
            </a:r>
            <a:endParaRPr lang="ru-RU" sz="20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spc="-25" dirty="0">
                <a:latin typeface="Times New Roman" pitchFamily="18" charset="0"/>
                <a:ea typeface="Times New Roman"/>
                <a:cs typeface="Times New Roman" pitchFamily="18" charset="0"/>
              </a:rPr>
              <a:t>7. Принимаю участие во всех школьных и классных мероприятиях.</a:t>
            </a:r>
            <a:endParaRPr lang="ru-RU" sz="20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spc="-20" dirty="0">
                <a:latin typeface="Times New Roman" pitchFamily="18" charset="0"/>
                <a:ea typeface="Times New Roman"/>
                <a:cs typeface="Times New Roman" pitchFamily="18" charset="0"/>
              </a:rPr>
              <a:t>8. Мне нравится мой класс.</a:t>
            </a:r>
            <a:endParaRPr lang="ru-RU" sz="20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spc="-20" dirty="0">
                <a:latin typeface="Times New Roman" pitchFamily="18" charset="0"/>
                <a:ea typeface="Times New Roman"/>
                <a:cs typeface="Times New Roman" pitchFamily="18" charset="0"/>
              </a:rPr>
              <a:t>9. Хочу перейти в другую школу.</a:t>
            </a:r>
            <a:endParaRPr lang="ru-RU" sz="20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spc="-35" dirty="0">
                <a:latin typeface="Times New Roman" pitchFamily="18" charset="0"/>
                <a:ea typeface="Times New Roman"/>
                <a:cs typeface="Times New Roman" pitchFamily="18" charset="0"/>
              </a:rPr>
              <a:t>10.На каникулах скучаю по школе.</a:t>
            </a:r>
            <a:endParaRPr lang="ru-RU" sz="20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endParaRPr lang="ru-RU" sz="2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379022"/>
            <a:ext cx="795160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Данная анкета направлена на выяснение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общего  эмоционального климата в детском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коллективе и удовлетворённостью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учебным процессом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82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Удовлетворение учебным процессом</a:t>
            </a:r>
            <a:br>
              <a:rPr lang="ru-RU" dirty="0" smtClean="0"/>
            </a:br>
            <a:r>
              <a:rPr lang="ru-RU" dirty="0" smtClean="0"/>
              <a:t>опрашивалось 28 человек.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115198"/>
          </a:xfrm>
        </p:spPr>
        <p:txBody>
          <a:bodyPr>
            <a:normAutofit fontScale="925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1.С большим удовольствием иду в школу.      85 %        (24 ч.)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Устраивает режим работы школы.                71%         (20 ч.)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Устраивает расписание.                                  96%        ( 27ч.)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С большим желанием выполняю 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з.           57 %        (16ч.)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У меня есть любимый учитель.                    100%        (28ч.)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 У меня достаточно времени для                    78%          (22ч.)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занятий по интересам.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7. Принимаю участие во всех школьных          53%           (15ч)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классных мероприятиях.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8. Мне нравится мой класс.                                 100%        (28ч)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9. Хочу перейти в другую школу.                         0%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10.На каникулах скучаю по школе.                      85%          (24ч)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99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sibling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9" r="12500"/>
          <a:stretch>
            <a:fillRect/>
          </a:stretch>
        </p:blipFill>
        <p:spPr bwMode="auto">
          <a:xfrm>
            <a:off x="4788024" y="2636912"/>
            <a:ext cx="3814763" cy="3455988"/>
          </a:xfrm>
          <a:prstGeom prst="rect">
            <a:avLst/>
          </a:prstGeom>
          <a:noFill/>
          <a:ln w="76200" cmpd="tri">
            <a:solidFill>
              <a:srgbClr val="66FF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6798" y="3132500"/>
            <a:ext cx="4818602" cy="1766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Char char="n"/>
            </a:pPr>
            <a:r>
              <a:rPr lang="ru-RU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грессия;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Char char="n"/>
            </a:pPr>
            <a:r>
              <a:rPr lang="ru-RU" sz="3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неуважение </a:t>
            </a:r>
            <a:r>
              <a:rPr lang="ru-RU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 другим; 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Char char="n"/>
            </a:pPr>
            <a:r>
              <a:rPr lang="ru-RU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неумение </a:t>
            </a:r>
            <a:r>
              <a:rPr lang="ru-RU" sz="32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общаться.</a:t>
            </a:r>
            <a:endParaRPr lang="ru-RU" sz="32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58055" y="323945"/>
            <a:ext cx="555472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Причины конфликтов </a:t>
            </a:r>
          </a:p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младшем школьном возрасте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90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772816"/>
            <a:ext cx="6743321" cy="47264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1.Кому из детей в классе ты написал </a:t>
            </a:r>
            <a:endParaRPr lang="ru-RU" sz="3200" dirty="0" smtClean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бы 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поздравительную открытку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?­­­­­­­­­­­­­­­­</a:t>
            </a:r>
          </a:p>
          <a:p>
            <a:r>
              <a:rPr lang="ru-RU" sz="3200" dirty="0">
                <a:latin typeface="Times New Roman" pitchFamily="18" charset="0"/>
                <a:ea typeface="Calibri"/>
                <a:cs typeface="Times New Roman" pitchFamily="18" charset="0"/>
              </a:rPr>
              <a:t>Кому не написал бы</a:t>
            </a:r>
            <a:r>
              <a:rPr lang="ru-RU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?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2.Ты переходишь в новый класс. </a:t>
            </a:r>
            <a:endParaRPr lang="ru-RU" sz="3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ru-RU" sz="3200" dirty="0">
                <a:latin typeface="Times New Roman" pitchFamily="18" charset="0"/>
                <a:ea typeface="Calibri"/>
                <a:cs typeface="Times New Roman" pitchFamily="18" charset="0"/>
              </a:rPr>
              <a:t>Кого возьмешь с собой? </a:t>
            </a:r>
            <a:endParaRPr lang="ru-RU" sz="32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ru-RU" sz="3200" dirty="0">
                <a:latin typeface="Times New Roman" pitchFamily="18" charset="0"/>
                <a:ea typeface="Calibri"/>
                <a:cs typeface="Times New Roman" pitchFamily="18" charset="0"/>
              </a:rPr>
              <a:t>Кого оставишь</a:t>
            </a:r>
            <a:r>
              <a:rPr lang="ru-RU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?</a:t>
            </a:r>
          </a:p>
          <a:p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3.С кем бы ты хотел сидеть за одной </a:t>
            </a:r>
            <a:endParaRPr lang="ru-RU" sz="3200" dirty="0" smtClean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партой?</a:t>
            </a:r>
          </a:p>
          <a:p>
            <a:r>
              <a:rPr lang="ru-RU" sz="3200" dirty="0">
                <a:latin typeface="Times New Roman" pitchFamily="18" charset="0"/>
                <a:ea typeface="Calibri"/>
                <a:cs typeface="Times New Roman" pitchFamily="18" charset="0"/>
              </a:rPr>
              <a:t>С кем бы не хотел</a:t>
            </a:r>
            <a:r>
              <a:rPr lang="ru-RU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? Почему?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332656"/>
            <a:ext cx="782829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Данная методика направлена на выявление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межличностных отношений в классе.  </a:t>
            </a:r>
          </a:p>
        </p:txBody>
      </p:sp>
    </p:spTree>
    <p:extLst>
      <p:ext uri="{BB962C8B-B14F-4D97-AF65-F5344CB8AC3E}">
        <p14:creationId xmlns:p14="http://schemas.microsoft.com/office/powerpoint/2010/main" val="13403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://tvoifinansi.ru/wp-content/uploads/2012/08/1317816890_260969384_1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81128"/>
            <a:ext cx="2229921" cy="2099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35324" y="260648"/>
            <a:ext cx="7668344" cy="4721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  <a:defRPr/>
            </a:pPr>
            <a:r>
              <a:rPr lang="ru-RU" sz="3200" kern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Человек, который совершает не очень хороший поступок, рискует остаться в одиночестве и вызвать осуждение окружающих. </a:t>
            </a:r>
            <a:endParaRPr lang="ru-RU" sz="3200" kern="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  <a:defRPr/>
            </a:pPr>
            <a:r>
              <a:rPr lang="ru-RU" sz="3200" kern="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200" kern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наоборот, бывают поступки, которые возвышают людей в глазах других. И в том, и в другом, находясь перед выбором, прежде чем что-то сделать, подумай о последствиях</a:t>
            </a:r>
            <a:r>
              <a:rPr lang="ru-RU" sz="3200" kern="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  <a:defRPr/>
            </a:pPr>
            <a:r>
              <a:rPr lang="ru-RU" sz="3200" kern="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kern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 пусть решение окажется верным.</a:t>
            </a:r>
          </a:p>
        </p:txBody>
      </p:sp>
    </p:spTree>
    <p:extLst>
      <p:ext uri="{BB962C8B-B14F-4D97-AF65-F5344CB8AC3E}">
        <p14:creationId xmlns:p14="http://schemas.microsoft.com/office/powerpoint/2010/main" val="356468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79208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Агрессия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-действие или только намерения, имеющие целью причинение вреда другому человеку, предмету. Агрессия может проявляться как физически (у</a:t>
            </a:r>
            <a:r>
              <a:rPr lang="ru-RU" sz="2800" kern="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дарили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), так и словесно (оскорбления, угрозы, унижения</a:t>
            </a:r>
            <a:r>
              <a:rPr kumimoji="0" lang="ru-RU" sz="2800" b="0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и др.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)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19" descr="http://mama-i-deti.ru/sites/mama-i-deti.ru/files/images/352/201204/konfliktvshko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364378"/>
            <a:ext cx="4713975" cy="2916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Picture 5" descr="конфл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80928"/>
            <a:ext cx="3257555" cy="36960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2522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78309" y="260648"/>
            <a:ext cx="6272872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defRPr/>
            </a:pPr>
            <a:r>
              <a:rPr lang="ru-RU" sz="3600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Причины агрессивности детей</a:t>
            </a:r>
            <a:r>
              <a:rPr lang="ru-RU" sz="2000" kern="0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34325" y="1268760"/>
            <a:ext cx="7560840" cy="5115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32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Грубое, жестокое поведение </a:t>
            </a:r>
            <a:r>
              <a:rPr lang="ru-RU" sz="32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родителей.</a:t>
            </a:r>
            <a:endParaRPr lang="ru-RU" sz="3200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32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Когда ребёнок живёт в атмосфере неприятия его, нелюбви к </a:t>
            </a:r>
            <a:r>
              <a:rPr lang="ru-RU" sz="32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нему.</a:t>
            </a:r>
            <a:endParaRPr lang="ru-RU" sz="3200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32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Взаимоотношения со </a:t>
            </a:r>
            <a:r>
              <a:rPr lang="ru-RU" sz="32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сверстниками.</a:t>
            </a:r>
            <a:endParaRPr lang="ru-RU" sz="3200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32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Отношения в </a:t>
            </a:r>
            <a:r>
              <a:rPr lang="ru-RU" sz="32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семье.</a:t>
            </a:r>
            <a:endParaRPr lang="ru-RU" sz="3200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32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Противоположные </a:t>
            </a:r>
            <a:r>
              <a:rPr lang="ru-RU" sz="32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требования.</a:t>
            </a:r>
            <a:endParaRPr lang="ru-RU" sz="3200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32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Непоследовательность </a:t>
            </a:r>
            <a:r>
              <a:rPr lang="ru-RU" sz="32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родителей. (Возникновение противоречий между словами и поступками.)</a:t>
            </a:r>
            <a:endParaRPr lang="ru-RU" sz="3200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32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Особенности биологического </a:t>
            </a:r>
            <a:r>
              <a:rPr lang="ru-RU" sz="32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развития.</a:t>
            </a:r>
            <a:endParaRPr lang="ru-RU" sz="3200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32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СМИ.</a:t>
            </a:r>
            <a:endParaRPr lang="ru-RU" sz="3200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42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6398" y="332656"/>
            <a:ext cx="72728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Агрессия, направленная на окружающих людей.</a:t>
            </a: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916832"/>
            <a:ext cx="8352928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defRPr/>
            </a:pPr>
            <a:r>
              <a:rPr lang="ru-RU" sz="32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Причины</a:t>
            </a:r>
            <a:r>
              <a:rPr lang="ru-RU" sz="32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32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Защита</a:t>
            </a:r>
            <a:endParaRPr lang="ru-RU" sz="3200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32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Несдержанность</a:t>
            </a:r>
            <a:endParaRPr lang="ru-RU" sz="3200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defRPr/>
            </a:pPr>
            <a:r>
              <a:rPr lang="ru-RU" sz="32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 показатель </a:t>
            </a:r>
            <a:r>
              <a:rPr lang="ru-RU" sz="32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неумения вести себя, </a:t>
            </a:r>
            <a:endParaRPr lang="ru-RU" sz="3200" kern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defRPr/>
            </a:pPr>
            <a:r>
              <a:rPr lang="ru-RU" sz="32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отсутствия </a:t>
            </a:r>
            <a:r>
              <a:rPr lang="ru-RU" sz="32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навыков культуры поведения, избалованности, </a:t>
            </a:r>
            <a:r>
              <a:rPr lang="ru-RU" sz="32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эгоизма)</a:t>
            </a:r>
            <a:endParaRPr lang="ru-RU" sz="3200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Font typeface="Wingdings" pitchFamily="2" charset="2"/>
              <a:buChar char="n"/>
              <a:defRPr/>
            </a:pPr>
            <a:endParaRPr lang="ru-RU" sz="3200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Font typeface="Wingdings" pitchFamily="2" charset="2"/>
              <a:buChar char="n"/>
              <a:defRPr/>
            </a:pPr>
            <a:endParaRPr lang="ru-RU" sz="3200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75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04976"/>
            <a:ext cx="79208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>
                <a:solidFill>
                  <a:srgbClr val="FF0000"/>
                </a:solidFill>
                <a:latin typeface="Tahoma" charset="0"/>
              </a:rPr>
              <a:t>Если бы наше общество жило по закону “око за око”, </a:t>
            </a:r>
            <a:br>
              <a:rPr lang="ru-RU" sz="3600" dirty="0">
                <a:solidFill>
                  <a:srgbClr val="FF0000"/>
                </a:solidFill>
                <a:latin typeface="Tahoma" charset="0"/>
              </a:rPr>
            </a:br>
            <a:r>
              <a:rPr lang="ru-RU" sz="3600" dirty="0">
                <a:solidFill>
                  <a:srgbClr val="FF0000"/>
                </a:solidFill>
                <a:latin typeface="Tahoma" charset="0"/>
              </a:rPr>
              <a:t>весь мир был бы незрячим. </a:t>
            </a:r>
          </a:p>
        </p:txBody>
      </p:sp>
      <p:pic>
        <p:nvPicPr>
          <p:cNvPr id="3" name="Picture 7" descr="http://images.prom.ua/163115_w640_h640_71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82" y="2564903"/>
            <a:ext cx="7789158" cy="3816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999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Что делать, если ребёнок агрессивен по отношению к окружающим?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80528" y="1512279"/>
            <a:ext cx="9324528" cy="324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32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Взрослым необходимо быть </a:t>
            </a:r>
            <a:r>
              <a:rPr lang="ru-RU" sz="32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последовательными</a:t>
            </a:r>
            <a:r>
              <a:rPr lang="ru-RU" sz="32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своих действиях по отношению к детям. </a:t>
            </a:r>
            <a:r>
              <a:rPr lang="ru-RU" sz="32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(Наибольшую </a:t>
            </a:r>
            <a:r>
              <a:rPr lang="ru-RU" sz="32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агрессию проявляют дети, которые никогда не знали, какую реакцию родителей вызовет их поведение в этот раз. Например, за один и тот же поступок ребёнок в зависимости от настроения отца мог получить либо наказание, либо равнодушную реакцию</a:t>
            </a:r>
            <a:r>
              <a:rPr lang="ru-RU" sz="32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ru-RU" sz="3200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Галина\Documents\КОНКУРСЫ\КОНФЛИКТЫ\m2285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293095"/>
            <a:ext cx="3024336" cy="2468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644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70770"/>
            <a:ext cx="8820472" cy="629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32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Следует избегать </a:t>
            </a:r>
            <a:r>
              <a:rPr lang="ru-RU" sz="32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неоправданного применения </a:t>
            </a:r>
            <a:r>
              <a:rPr lang="ru-RU" sz="32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силы и угроз. </a:t>
            </a:r>
            <a:endParaRPr lang="ru-RU" sz="3200" kern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defRPr/>
            </a:pPr>
            <a:r>
              <a:rPr lang="ru-RU" sz="32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Злоупотребление </a:t>
            </a:r>
            <a:r>
              <a:rPr lang="ru-RU" sz="32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такими мерами воздействия на детей формирует у них аналогичное поведение и может стать причиной появления в их характере таких черт, как злоба, жестокость и </a:t>
            </a:r>
            <a:r>
              <a:rPr lang="ru-RU" sz="32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упрямство).</a:t>
            </a:r>
            <a:endParaRPr lang="ru-RU" sz="3200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32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Важно помочь ребёнку </a:t>
            </a:r>
            <a:r>
              <a:rPr lang="ru-RU" sz="32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научиться владеть собой. </a:t>
            </a:r>
            <a:endParaRPr lang="ru-RU" sz="3200" kern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defRPr/>
            </a:pPr>
            <a:r>
              <a:rPr lang="ru-RU" sz="32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32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должны знать о возможных последствиях своих поступков. Надо дать понять ребёнку, что агрессивное поведение никогда не принесёт желаемого результата. Самое главное -научить ребёнка разряжаться, дать ему возможность использовать переполняющую его энергию «в мирных целях».</a:t>
            </a:r>
          </a:p>
        </p:txBody>
      </p:sp>
    </p:spTree>
    <p:extLst>
      <p:ext uri="{BB962C8B-B14F-4D97-AF65-F5344CB8AC3E}">
        <p14:creationId xmlns:p14="http://schemas.microsoft.com/office/powerpoint/2010/main" val="385315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687" y="541548"/>
            <a:ext cx="831676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«Ёжик» - методика получения обратной связи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Данная методика направлена на изучение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причин агрессии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младших школьников через получение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обратной связи путём погружения в сказку.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354" y="4195502"/>
            <a:ext cx="1976467" cy="2179925"/>
          </a:xfrm>
          <a:prstGeom prst="rect">
            <a:avLst/>
          </a:prstGeom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284984"/>
            <a:ext cx="1459537" cy="126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63" y="3475137"/>
            <a:ext cx="2354553" cy="2987498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894" y="2914734"/>
            <a:ext cx="1426964" cy="1473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905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345</TotalTime>
  <Words>1300</Words>
  <Application>Microsoft Office PowerPoint</Application>
  <PresentationFormat>Экран (4:3)</PresentationFormat>
  <Paragraphs>158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Удовлетворение учебным процессом опрашивалось 28 человек.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 не верю, что жизнь человека предопределена его детством.  Я думаю, что существуют еще очень важные периоды: отрочество, юность...»  Ж-П.Сартр.</dc:title>
  <dc:creator>home</dc:creator>
  <cp:lastModifiedBy>Пользователь Windows</cp:lastModifiedBy>
  <cp:revision>43</cp:revision>
  <dcterms:created xsi:type="dcterms:W3CDTF">2012-09-19T06:31:08Z</dcterms:created>
  <dcterms:modified xsi:type="dcterms:W3CDTF">2013-12-03T12:43:08Z</dcterms:modified>
</cp:coreProperties>
</file>