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56" r:id="rId2"/>
    <p:sldId id="257" r:id="rId3"/>
    <p:sldId id="264" r:id="rId4"/>
    <p:sldId id="275" r:id="rId5"/>
    <p:sldId id="276" r:id="rId6"/>
    <p:sldId id="278" r:id="rId7"/>
    <p:sldId id="270" r:id="rId8"/>
    <p:sldId id="274" r:id="rId9"/>
    <p:sldId id="269" r:id="rId10"/>
    <p:sldId id="260" r:id="rId11"/>
    <p:sldId id="272" r:id="rId12"/>
    <p:sldId id="271" r:id="rId13"/>
    <p:sldId id="27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6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F75AA-0D4D-4E0F-9F41-C5AD8216DC2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48CE-14E3-48F7-9844-58E316BE5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A697B-217D-466A-B020-8E6E1F71EB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6A76-A841-485A-A773-F7EC0ABD06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B07200-155F-47AB-B09C-9272A0EFEE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03AF1-CCCE-4D4E-AA5B-0F3A3080A02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21F62-01A6-48FB-A10E-9348292AF6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E9D4B-7C6E-47A7-9C18-6AF775DF01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02DF-011E-45BB-B5E8-0477C14A1F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2A387-0965-4C91-BC89-DA5CE1AF51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B34D5-A958-4DEF-8B80-A7DBCA20A5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55AD1F6-DC6C-473F-B58D-5B340F2697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interneturok.ru/ru/school/matematika/5-klass/drobnye-chisla/slozhenie-i-vychitanie-smeshannyh-chisel?seconds=0&amp;chapter_id=842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3852664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bg1"/>
                </a:solidFill>
              </a:rPr>
              <a:t>Смешанные числа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660" y="0"/>
            <a:ext cx="10215634" cy="6911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71600" y="548680"/>
            <a:ext cx="655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403350" y="476250"/>
            <a:ext cx="432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  <a:latin typeface="Arial" charset="0"/>
              </a:rPr>
              <a:t>Решение: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619250" y="1916113"/>
            <a:ext cx="698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1187624" y="1628800"/>
            <a:ext cx="7058025" cy="923925"/>
            <a:chOff x="793" y="1026"/>
            <a:chExt cx="4446" cy="636"/>
          </a:xfrm>
        </p:grpSpPr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793" y="1117"/>
              <a:ext cx="27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929" y="1026"/>
              <a:ext cx="227" cy="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975" y="1344"/>
              <a:ext cx="40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52" name="Line 12"/>
            <p:cNvSpPr>
              <a:spLocks noChangeShapeType="1"/>
            </p:cNvSpPr>
            <p:nvPr/>
          </p:nvSpPr>
          <p:spPr bwMode="auto">
            <a:xfrm>
              <a:off x="930" y="125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930" y="1249"/>
              <a:ext cx="31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dirty="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1202" y="1117"/>
              <a:ext cx="31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0255" name="Text Box 15"/>
            <p:cNvSpPr txBox="1">
              <a:spLocks noChangeArrowheads="1"/>
            </p:cNvSpPr>
            <p:nvPr/>
          </p:nvSpPr>
          <p:spPr bwMode="auto">
            <a:xfrm>
              <a:off x="1383" y="1117"/>
              <a:ext cx="18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256" name="Text Box 16"/>
            <p:cNvSpPr txBox="1">
              <a:spLocks noChangeArrowheads="1"/>
            </p:cNvSpPr>
            <p:nvPr/>
          </p:nvSpPr>
          <p:spPr bwMode="auto">
            <a:xfrm>
              <a:off x="1565" y="1026"/>
              <a:ext cx="18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0257" name="Text Box 17"/>
            <p:cNvSpPr txBox="1">
              <a:spLocks noChangeArrowheads="1"/>
            </p:cNvSpPr>
            <p:nvPr/>
          </p:nvSpPr>
          <p:spPr bwMode="auto">
            <a:xfrm>
              <a:off x="1519" y="1298"/>
              <a:ext cx="318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58" name="Line 18"/>
            <p:cNvSpPr>
              <a:spLocks noChangeShapeType="1"/>
            </p:cNvSpPr>
            <p:nvPr/>
          </p:nvSpPr>
          <p:spPr bwMode="auto">
            <a:xfrm>
              <a:off x="1565" y="1253"/>
              <a:ext cx="22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59" name="Text Box 19"/>
            <p:cNvSpPr txBox="1">
              <a:spLocks noChangeArrowheads="1"/>
            </p:cNvSpPr>
            <p:nvPr/>
          </p:nvSpPr>
          <p:spPr bwMode="auto">
            <a:xfrm>
              <a:off x="1565" y="1249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60" name="Text Box 20"/>
            <p:cNvSpPr txBox="1">
              <a:spLocks noChangeArrowheads="1"/>
            </p:cNvSpPr>
            <p:nvPr/>
          </p:nvSpPr>
          <p:spPr bwMode="auto">
            <a:xfrm>
              <a:off x="1882" y="1117"/>
              <a:ext cx="18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10261" name="Text Box 21"/>
            <p:cNvSpPr txBox="1">
              <a:spLocks noChangeArrowheads="1"/>
            </p:cNvSpPr>
            <p:nvPr/>
          </p:nvSpPr>
          <p:spPr bwMode="auto">
            <a:xfrm>
              <a:off x="2064" y="1117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0262" name="Text Box 22"/>
            <p:cNvSpPr txBox="1">
              <a:spLocks noChangeArrowheads="1"/>
            </p:cNvSpPr>
            <p:nvPr/>
          </p:nvSpPr>
          <p:spPr bwMode="auto">
            <a:xfrm>
              <a:off x="2245" y="1026"/>
              <a:ext cx="22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9</a:t>
              </a:r>
            </a:p>
          </p:txBody>
        </p:sp>
        <p:sp>
          <p:nvSpPr>
            <p:cNvPr id="10263" name="Text Box 23"/>
            <p:cNvSpPr txBox="1">
              <a:spLocks noChangeArrowheads="1"/>
            </p:cNvSpPr>
            <p:nvPr/>
          </p:nvSpPr>
          <p:spPr bwMode="auto">
            <a:xfrm>
              <a:off x="2245" y="1389"/>
              <a:ext cx="36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64" name="Line 24"/>
            <p:cNvSpPr>
              <a:spLocks noChangeShapeType="1"/>
            </p:cNvSpPr>
            <p:nvPr/>
          </p:nvSpPr>
          <p:spPr bwMode="auto">
            <a:xfrm>
              <a:off x="2291" y="1253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65" name="Text Box 25"/>
            <p:cNvSpPr txBox="1">
              <a:spLocks noChangeArrowheads="1"/>
            </p:cNvSpPr>
            <p:nvPr/>
          </p:nvSpPr>
          <p:spPr bwMode="auto">
            <a:xfrm>
              <a:off x="2245" y="1249"/>
              <a:ext cx="181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66" name="Text Box 26"/>
            <p:cNvSpPr txBox="1">
              <a:spLocks noChangeArrowheads="1"/>
            </p:cNvSpPr>
            <p:nvPr/>
          </p:nvSpPr>
          <p:spPr bwMode="auto">
            <a:xfrm>
              <a:off x="2426" y="1117"/>
              <a:ext cx="27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10267" name="Text Box 27"/>
            <p:cNvSpPr txBox="1">
              <a:spLocks noChangeArrowheads="1"/>
            </p:cNvSpPr>
            <p:nvPr/>
          </p:nvSpPr>
          <p:spPr bwMode="auto">
            <a:xfrm>
              <a:off x="2562" y="1117"/>
              <a:ext cx="454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68" name="Text Box 28"/>
            <p:cNvSpPr txBox="1">
              <a:spLocks noChangeArrowheads="1"/>
            </p:cNvSpPr>
            <p:nvPr/>
          </p:nvSpPr>
          <p:spPr bwMode="auto">
            <a:xfrm>
              <a:off x="2699" y="1026"/>
              <a:ext cx="227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269" name="Text Box 29"/>
            <p:cNvSpPr txBox="1">
              <a:spLocks noChangeArrowheads="1"/>
            </p:cNvSpPr>
            <p:nvPr/>
          </p:nvSpPr>
          <p:spPr bwMode="auto">
            <a:xfrm>
              <a:off x="2789" y="1344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70" name="Line 30"/>
            <p:cNvSpPr>
              <a:spLocks noChangeShapeType="1"/>
            </p:cNvSpPr>
            <p:nvPr/>
          </p:nvSpPr>
          <p:spPr bwMode="auto">
            <a:xfrm>
              <a:off x="2744" y="1253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71" name="Text Box 31"/>
            <p:cNvSpPr txBox="1">
              <a:spLocks noChangeArrowheads="1"/>
            </p:cNvSpPr>
            <p:nvPr/>
          </p:nvSpPr>
          <p:spPr bwMode="auto">
            <a:xfrm>
              <a:off x="2699" y="1253"/>
              <a:ext cx="272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72" name="Text Box 32"/>
            <p:cNvSpPr txBox="1">
              <a:spLocks noChangeArrowheads="1"/>
            </p:cNvSpPr>
            <p:nvPr/>
          </p:nvSpPr>
          <p:spPr bwMode="auto">
            <a:xfrm>
              <a:off x="2925" y="1113"/>
              <a:ext cx="2314" cy="2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>
                  <a:solidFill>
                    <a:schemeClr val="bg1"/>
                  </a:solidFill>
                  <a:latin typeface="Arial" charset="0"/>
                </a:rPr>
                <a:t>(кг) масса второго бочонка</a:t>
              </a:r>
            </a:p>
          </p:txBody>
        </p:sp>
      </p:grpSp>
      <p:sp>
        <p:nvSpPr>
          <p:cNvPr id="10273" name="Text Box 33"/>
          <p:cNvSpPr txBox="1">
            <a:spLocks noChangeArrowheads="1"/>
          </p:cNvSpPr>
          <p:nvPr/>
        </p:nvSpPr>
        <p:spPr bwMode="auto">
          <a:xfrm>
            <a:off x="827088" y="2852738"/>
            <a:ext cx="7489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grpSp>
        <p:nvGrpSpPr>
          <p:cNvPr id="10274" name="Group 34"/>
          <p:cNvGrpSpPr>
            <a:grpSpLocks/>
          </p:cNvGrpSpPr>
          <p:nvPr/>
        </p:nvGrpSpPr>
        <p:grpSpPr bwMode="auto">
          <a:xfrm>
            <a:off x="827088" y="3133725"/>
            <a:ext cx="7058025" cy="1087438"/>
            <a:chOff x="521" y="1570"/>
            <a:chExt cx="4446" cy="685"/>
          </a:xfrm>
        </p:grpSpPr>
        <p:sp>
          <p:nvSpPr>
            <p:cNvPr id="10275" name="Text Box 35"/>
            <p:cNvSpPr txBox="1">
              <a:spLocks noChangeArrowheads="1"/>
            </p:cNvSpPr>
            <p:nvPr/>
          </p:nvSpPr>
          <p:spPr bwMode="auto">
            <a:xfrm>
              <a:off x="521" y="1661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2.</a:t>
              </a:r>
            </a:p>
          </p:txBody>
        </p:sp>
        <p:sp>
          <p:nvSpPr>
            <p:cNvPr id="10276" name="Text Box 36"/>
            <p:cNvSpPr txBox="1">
              <a:spLocks noChangeArrowheads="1"/>
            </p:cNvSpPr>
            <p:nvPr/>
          </p:nvSpPr>
          <p:spPr bwMode="auto">
            <a:xfrm>
              <a:off x="758" y="1752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77" name="Text Box 37"/>
            <p:cNvSpPr txBox="1">
              <a:spLocks noChangeArrowheads="1"/>
            </p:cNvSpPr>
            <p:nvPr/>
          </p:nvSpPr>
          <p:spPr bwMode="auto">
            <a:xfrm>
              <a:off x="748" y="1657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5</a:t>
              </a:r>
            </a:p>
          </p:txBody>
        </p:sp>
        <p:sp>
          <p:nvSpPr>
            <p:cNvPr id="10278" name="Text Box 38"/>
            <p:cNvSpPr txBox="1">
              <a:spLocks noChangeArrowheads="1"/>
            </p:cNvSpPr>
            <p:nvPr/>
          </p:nvSpPr>
          <p:spPr bwMode="auto">
            <a:xfrm>
              <a:off x="871" y="1570"/>
              <a:ext cx="28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4</a:t>
              </a:r>
            </a:p>
          </p:txBody>
        </p:sp>
        <p:sp>
          <p:nvSpPr>
            <p:cNvPr id="10279" name="Text Box 39"/>
            <p:cNvSpPr txBox="1">
              <a:spLocks noChangeArrowheads="1"/>
            </p:cNvSpPr>
            <p:nvPr/>
          </p:nvSpPr>
          <p:spPr bwMode="auto">
            <a:xfrm>
              <a:off x="930" y="2024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80" name="Line 40"/>
            <p:cNvSpPr>
              <a:spLocks noChangeShapeType="1"/>
            </p:cNvSpPr>
            <p:nvPr/>
          </p:nvSpPr>
          <p:spPr bwMode="auto">
            <a:xfrm>
              <a:off x="930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81" name="Text Box 41"/>
            <p:cNvSpPr txBox="1">
              <a:spLocks noChangeArrowheads="1"/>
            </p:cNvSpPr>
            <p:nvPr/>
          </p:nvSpPr>
          <p:spPr bwMode="auto">
            <a:xfrm>
              <a:off x="884" y="179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82" name="Text Box 42"/>
            <p:cNvSpPr txBox="1">
              <a:spLocks noChangeArrowheads="1"/>
            </p:cNvSpPr>
            <p:nvPr/>
          </p:nvSpPr>
          <p:spPr bwMode="auto">
            <a:xfrm>
              <a:off x="1156" y="166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+</a:t>
              </a:r>
            </a:p>
          </p:txBody>
        </p:sp>
        <p:sp>
          <p:nvSpPr>
            <p:cNvPr id="10283" name="Text Box 43"/>
            <p:cNvSpPr txBox="1">
              <a:spLocks noChangeArrowheads="1"/>
            </p:cNvSpPr>
            <p:nvPr/>
          </p:nvSpPr>
          <p:spPr bwMode="auto">
            <a:xfrm>
              <a:off x="1338" y="1661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84" name="Text Box 44"/>
            <p:cNvSpPr txBox="1">
              <a:spLocks noChangeArrowheads="1"/>
            </p:cNvSpPr>
            <p:nvPr/>
          </p:nvSpPr>
          <p:spPr bwMode="auto">
            <a:xfrm>
              <a:off x="1474" y="1570"/>
              <a:ext cx="18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0285" name="Text Box 45"/>
            <p:cNvSpPr txBox="1">
              <a:spLocks noChangeArrowheads="1"/>
            </p:cNvSpPr>
            <p:nvPr/>
          </p:nvSpPr>
          <p:spPr bwMode="auto">
            <a:xfrm>
              <a:off x="1519" y="179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86" name="Line 46"/>
            <p:cNvSpPr>
              <a:spLocks noChangeShapeType="1"/>
            </p:cNvSpPr>
            <p:nvPr/>
          </p:nvSpPr>
          <p:spPr bwMode="auto">
            <a:xfrm>
              <a:off x="1519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87" name="Text Box 47"/>
            <p:cNvSpPr txBox="1">
              <a:spLocks noChangeArrowheads="1"/>
            </p:cNvSpPr>
            <p:nvPr/>
          </p:nvSpPr>
          <p:spPr bwMode="auto">
            <a:xfrm>
              <a:off x="1474" y="179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88" name="Text Box 48"/>
            <p:cNvSpPr txBox="1">
              <a:spLocks noChangeArrowheads="1"/>
            </p:cNvSpPr>
            <p:nvPr/>
          </p:nvSpPr>
          <p:spPr bwMode="auto">
            <a:xfrm>
              <a:off x="1746" y="1661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10289" name="Text Box 49"/>
            <p:cNvSpPr txBox="1">
              <a:spLocks noChangeArrowheads="1"/>
            </p:cNvSpPr>
            <p:nvPr/>
          </p:nvSpPr>
          <p:spPr bwMode="auto">
            <a:xfrm>
              <a:off x="1927" y="1657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10290" name="Text Box 50"/>
            <p:cNvSpPr txBox="1">
              <a:spLocks noChangeArrowheads="1"/>
            </p:cNvSpPr>
            <p:nvPr/>
          </p:nvSpPr>
          <p:spPr bwMode="auto">
            <a:xfrm>
              <a:off x="2154" y="1570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0291" name="Text Box 51"/>
            <p:cNvSpPr txBox="1">
              <a:spLocks noChangeArrowheads="1"/>
            </p:cNvSpPr>
            <p:nvPr/>
          </p:nvSpPr>
          <p:spPr bwMode="auto">
            <a:xfrm>
              <a:off x="2154" y="1797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10292" name="Line 52"/>
            <p:cNvSpPr>
              <a:spLocks noChangeShapeType="1"/>
            </p:cNvSpPr>
            <p:nvPr/>
          </p:nvSpPr>
          <p:spPr bwMode="auto">
            <a:xfrm>
              <a:off x="2200" y="1797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10293" name="Text Box 53"/>
            <p:cNvSpPr txBox="1">
              <a:spLocks noChangeArrowheads="1"/>
            </p:cNvSpPr>
            <p:nvPr/>
          </p:nvSpPr>
          <p:spPr bwMode="auto">
            <a:xfrm>
              <a:off x="2154" y="179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294" name="Text Box 54"/>
            <p:cNvSpPr txBox="1">
              <a:spLocks noChangeArrowheads="1"/>
            </p:cNvSpPr>
            <p:nvPr/>
          </p:nvSpPr>
          <p:spPr bwMode="auto">
            <a:xfrm>
              <a:off x="2426" y="1657"/>
              <a:ext cx="254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>
                  <a:solidFill>
                    <a:schemeClr val="bg1"/>
                  </a:solidFill>
                  <a:latin typeface="Arial" charset="0"/>
                </a:rPr>
                <a:t>(кг) масса двух бочонков</a:t>
              </a:r>
            </a:p>
          </p:txBody>
        </p:sp>
      </p:grp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755650" y="17668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bg1"/>
                </a:solidFill>
                <a:latin typeface="Arial" charset="0"/>
              </a:rPr>
              <a:t>1</a:t>
            </a:r>
            <a:r>
              <a:rPr lang="ru-RU" dirty="0">
                <a:solidFill>
                  <a:schemeClr val="bg1"/>
                </a:solidFill>
                <a:latin typeface="Arial" charset="0"/>
              </a:rPr>
              <a:t>.</a:t>
            </a: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4211638" y="4221163"/>
            <a:ext cx="3529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grpSp>
        <p:nvGrpSpPr>
          <p:cNvPr id="10297" name="Group 57"/>
          <p:cNvGrpSpPr>
            <a:grpSpLocks/>
          </p:cNvGrpSpPr>
          <p:nvPr/>
        </p:nvGrpSpPr>
        <p:grpSpPr bwMode="auto">
          <a:xfrm>
            <a:off x="3924300" y="4437063"/>
            <a:ext cx="3671888" cy="720725"/>
            <a:chOff x="2472" y="2024"/>
            <a:chExt cx="2313" cy="454"/>
          </a:xfrm>
        </p:grpSpPr>
        <p:sp>
          <p:nvSpPr>
            <p:cNvPr id="10298" name="Text Box 58"/>
            <p:cNvSpPr txBox="1">
              <a:spLocks noChangeArrowheads="1"/>
            </p:cNvSpPr>
            <p:nvPr/>
          </p:nvSpPr>
          <p:spPr bwMode="auto">
            <a:xfrm>
              <a:off x="2472" y="2115"/>
              <a:ext cx="72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Ответ:</a:t>
              </a:r>
            </a:p>
          </p:txBody>
        </p:sp>
        <p:sp>
          <p:nvSpPr>
            <p:cNvPr id="10299" name="Text Box 59"/>
            <p:cNvSpPr txBox="1">
              <a:spLocks noChangeArrowheads="1"/>
            </p:cNvSpPr>
            <p:nvPr/>
          </p:nvSpPr>
          <p:spPr bwMode="auto">
            <a:xfrm>
              <a:off x="3107" y="2115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12</a:t>
              </a:r>
            </a:p>
          </p:txBody>
        </p:sp>
        <p:sp>
          <p:nvSpPr>
            <p:cNvPr id="10300" name="Text Box 60"/>
            <p:cNvSpPr txBox="1">
              <a:spLocks noChangeArrowheads="1"/>
            </p:cNvSpPr>
            <p:nvPr/>
          </p:nvSpPr>
          <p:spPr bwMode="auto">
            <a:xfrm>
              <a:off x="3334" y="2024"/>
              <a:ext cx="1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6</a:t>
              </a:r>
            </a:p>
          </p:txBody>
        </p:sp>
        <p:sp>
          <p:nvSpPr>
            <p:cNvPr id="10301" name="Line 61"/>
            <p:cNvSpPr>
              <a:spLocks noChangeShapeType="1"/>
            </p:cNvSpPr>
            <p:nvPr/>
          </p:nvSpPr>
          <p:spPr bwMode="auto">
            <a:xfrm>
              <a:off x="3379" y="2251"/>
              <a:ext cx="1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302" name="Text Box 62"/>
            <p:cNvSpPr txBox="1">
              <a:spLocks noChangeArrowheads="1"/>
            </p:cNvSpPr>
            <p:nvPr/>
          </p:nvSpPr>
          <p:spPr bwMode="auto">
            <a:xfrm>
              <a:off x="3334" y="2247"/>
              <a:ext cx="1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10303" name="Text Box 63"/>
            <p:cNvSpPr txBox="1">
              <a:spLocks noChangeArrowheads="1"/>
            </p:cNvSpPr>
            <p:nvPr/>
          </p:nvSpPr>
          <p:spPr bwMode="auto">
            <a:xfrm>
              <a:off x="3606" y="2110"/>
              <a:ext cx="117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dirty="0">
                  <a:solidFill>
                    <a:schemeClr val="bg1"/>
                  </a:solidFill>
                  <a:latin typeface="Arial" charset="0"/>
                </a:rPr>
                <a:t>кг</a:t>
              </a:r>
            </a:p>
          </p:txBody>
        </p:sp>
      </p:grpSp>
      <p:pic>
        <p:nvPicPr>
          <p:cNvPr id="10304" name="Picture 64" descr="2137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278" r="68335"/>
          <a:stretch>
            <a:fillRect/>
          </a:stretch>
        </p:blipFill>
        <p:spPr bwMode="auto">
          <a:xfrm>
            <a:off x="250825" y="-26988"/>
            <a:ext cx="865188" cy="1849438"/>
          </a:xfrm>
          <a:prstGeom prst="rect">
            <a:avLst/>
          </a:prstGeom>
          <a:noFill/>
        </p:spPr>
      </p:pic>
      <p:pic>
        <p:nvPicPr>
          <p:cNvPr id="10305" name="Picture 65" descr="2137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965" t="30222"/>
          <a:stretch>
            <a:fillRect/>
          </a:stretch>
        </p:blipFill>
        <p:spPr bwMode="auto">
          <a:xfrm>
            <a:off x="7164388" y="4749800"/>
            <a:ext cx="1655762" cy="1992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332384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Рефлексия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8" name="Содержимое 3" descr="smil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Домашнее задание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п.4.15 , №988, 990,993.</a:t>
            </a: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bg1"/>
                </a:solidFill>
              </a:rPr>
              <a:t>Дополнительно: №1000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урок!!!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3500" y="1754187"/>
            <a:ext cx="6477000" cy="44005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392467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Вычислить устно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468313" y="1052513"/>
            <a:ext cx="66246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1. Выделите целую часть из числа: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95288" y="1557338"/>
            <a:ext cx="5762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 smtClean="0">
                <a:solidFill>
                  <a:schemeClr val="bg1"/>
                </a:solidFill>
              </a:rPr>
              <a:t>29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55650" y="2997200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468313" y="1989138"/>
            <a:ext cx="431800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468313" y="19891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827088" y="17478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=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2698750" y="1963738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5</a:t>
            </a:r>
          </a:p>
        </p:txBody>
      </p:sp>
      <p:grpSp>
        <p:nvGrpSpPr>
          <p:cNvPr id="17429" name="Group 21"/>
          <p:cNvGrpSpPr>
            <a:grpSpLocks/>
          </p:cNvGrpSpPr>
          <p:nvPr/>
        </p:nvGrpSpPr>
        <p:grpSpPr bwMode="auto">
          <a:xfrm>
            <a:off x="1116013" y="1557338"/>
            <a:ext cx="647700" cy="889000"/>
            <a:chOff x="703" y="981"/>
            <a:chExt cx="408" cy="560"/>
          </a:xfrm>
        </p:grpSpPr>
        <p:sp>
          <p:nvSpPr>
            <p:cNvPr id="17422" name="Text Box 14"/>
            <p:cNvSpPr txBox="1">
              <a:spLocks noChangeArrowheads="1"/>
            </p:cNvSpPr>
            <p:nvPr/>
          </p:nvSpPr>
          <p:spPr bwMode="auto">
            <a:xfrm>
              <a:off x="703" y="1117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839" y="981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7426" name="Text Box 18"/>
            <p:cNvSpPr txBox="1">
              <a:spLocks noChangeArrowheads="1"/>
            </p:cNvSpPr>
            <p:nvPr/>
          </p:nvSpPr>
          <p:spPr bwMode="auto">
            <a:xfrm>
              <a:off x="839" y="125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885" y="1253"/>
              <a:ext cx="18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2627313" y="1557338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solidFill>
                  <a:schemeClr val="bg1"/>
                </a:solidFill>
              </a:rPr>
              <a:t>2</a:t>
            </a:r>
            <a:r>
              <a:rPr lang="ru-RU" sz="2400" dirty="0" smtClean="0">
                <a:solidFill>
                  <a:schemeClr val="bg1"/>
                </a:solidFill>
              </a:rPr>
              <a:t>4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2700338" y="1989138"/>
            <a:ext cx="360362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2987675" y="1747838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chemeClr val="bg1"/>
                </a:solidFill>
              </a:rPr>
              <a:t>=</a:t>
            </a:r>
          </a:p>
        </p:txBody>
      </p:sp>
      <p:grpSp>
        <p:nvGrpSpPr>
          <p:cNvPr id="17439" name="Group 31"/>
          <p:cNvGrpSpPr>
            <a:grpSpLocks/>
          </p:cNvGrpSpPr>
          <p:nvPr/>
        </p:nvGrpSpPr>
        <p:grpSpPr bwMode="auto">
          <a:xfrm>
            <a:off x="3348038" y="1557338"/>
            <a:ext cx="719137" cy="863600"/>
            <a:chOff x="2109" y="981"/>
            <a:chExt cx="453" cy="544"/>
          </a:xfrm>
        </p:grpSpPr>
        <p:sp>
          <p:nvSpPr>
            <p:cNvPr id="17434" name="Text Box 26"/>
            <p:cNvSpPr txBox="1">
              <a:spLocks noChangeArrowheads="1"/>
            </p:cNvSpPr>
            <p:nvPr/>
          </p:nvSpPr>
          <p:spPr bwMode="auto">
            <a:xfrm>
              <a:off x="2109" y="1101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7435" name="Text Box 27"/>
            <p:cNvSpPr txBox="1">
              <a:spLocks noChangeArrowheads="1"/>
            </p:cNvSpPr>
            <p:nvPr/>
          </p:nvSpPr>
          <p:spPr bwMode="auto">
            <a:xfrm>
              <a:off x="2290" y="981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2336" y="1253"/>
              <a:ext cx="181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38" name="Text Box 30"/>
            <p:cNvSpPr txBox="1">
              <a:spLocks noChangeArrowheads="1"/>
            </p:cNvSpPr>
            <p:nvPr/>
          </p:nvSpPr>
          <p:spPr bwMode="auto">
            <a:xfrm>
              <a:off x="2290" y="1237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5</a:t>
              </a:r>
            </a:p>
          </p:txBody>
        </p:sp>
      </p:grp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4932363" y="15573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41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3635375" y="3860800"/>
            <a:ext cx="720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5003800" y="1989138"/>
            <a:ext cx="35877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5003800" y="198913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5292725" y="17478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chemeClr val="bg1"/>
                </a:solidFill>
              </a:rPr>
              <a:t>=</a:t>
            </a:r>
          </a:p>
        </p:txBody>
      </p:sp>
      <p:grpSp>
        <p:nvGrpSpPr>
          <p:cNvPr id="17452" name="Group 44"/>
          <p:cNvGrpSpPr>
            <a:grpSpLocks/>
          </p:cNvGrpSpPr>
          <p:nvPr/>
        </p:nvGrpSpPr>
        <p:grpSpPr bwMode="auto">
          <a:xfrm>
            <a:off x="5508625" y="1557338"/>
            <a:ext cx="863600" cy="889000"/>
            <a:chOff x="3470" y="981"/>
            <a:chExt cx="544" cy="560"/>
          </a:xfrm>
        </p:grpSpPr>
        <p:sp>
          <p:nvSpPr>
            <p:cNvPr id="17445" name="Text Box 37"/>
            <p:cNvSpPr txBox="1">
              <a:spLocks noChangeArrowheads="1"/>
            </p:cNvSpPr>
            <p:nvPr/>
          </p:nvSpPr>
          <p:spPr bwMode="auto">
            <a:xfrm>
              <a:off x="3470" y="1101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7446" name="Text Box 38"/>
            <p:cNvSpPr txBox="1">
              <a:spLocks noChangeArrowheads="1"/>
            </p:cNvSpPr>
            <p:nvPr/>
          </p:nvSpPr>
          <p:spPr bwMode="auto">
            <a:xfrm>
              <a:off x="3696" y="981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7448" name="Line 40"/>
            <p:cNvSpPr>
              <a:spLocks noChangeShapeType="1"/>
            </p:cNvSpPr>
            <p:nvPr/>
          </p:nvSpPr>
          <p:spPr bwMode="auto">
            <a:xfrm>
              <a:off x="3742" y="1253"/>
              <a:ext cx="13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49" name="Text Box 41"/>
            <p:cNvSpPr txBox="1">
              <a:spLocks noChangeArrowheads="1"/>
            </p:cNvSpPr>
            <p:nvPr/>
          </p:nvSpPr>
          <p:spPr bwMode="auto">
            <a:xfrm>
              <a:off x="3696" y="1253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468313" y="2708275"/>
            <a:ext cx="82073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2. .Выделите целую часть из дробной части числа: </a:t>
            </a:r>
          </a:p>
        </p:txBody>
      </p:sp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1187450" y="4292600"/>
            <a:ext cx="647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7471" name="Group 63"/>
          <p:cNvGrpSpPr>
            <a:grpSpLocks/>
          </p:cNvGrpSpPr>
          <p:nvPr/>
        </p:nvGrpSpPr>
        <p:grpSpPr bwMode="auto">
          <a:xfrm>
            <a:off x="611188" y="3068638"/>
            <a:ext cx="6265862" cy="962025"/>
            <a:chOff x="385" y="1933"/>
            <a:chExt cx="3947" cy="606"/>
          </a:xfrm>
        </p:grpSpPr>
        <p:sp>
          <p:nvSpPr>
            <p:cNvPr id="17415" name="Text Box 7"/>
            <p:cNvSpPr txBox="1">
              <a:spLocks noChangeArrowheads="1"/>
            </p:cNvSpPr>
            <p:nvPr/>
          </p:nvSpPr>
          <p:spPr bwMode="auto">
            <a:xfrm>
              <a:off x="385" y="2024"/>
              <a:ext cx="31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7447" name="Text Box 39"/>
            <p:cNvSpPr txBox="1">
              <a:spLocks noChangeArrowheads="1"/>
            </p:cNvSpPr>
            <p:nvPr/>
          </p:nvSpPr>
          <p:spPr bwMode="auto">
            <a:xfrm>
              <a:off x="2335" y="2205"/>
              <a:ext cx="40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15</a:t>
              </a:r>
            </a:p>
          </p:txBody>
        </p:sp>
        <p:sp>
          <p:nvSpPr>
            <p:cNvPr id="17454" name="Text Box 46"/>
            <p:cNvSpPr txBox="1">
              <a:spLocks noChangeArrowheads="1"/>
            </p:cNvSpPr>
            <p:nvPr/>
          </p:nvSpPr>
          <p:spPr bwMode="auto">
            <a:xfrm>
              <a:off x="431" y="2099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</a:t>
              </a:r>
            </a:p>
          </p:txBody>
        </p:sp>
        <p:sp>
          <p:nvSpPr>
            <p:cNvPr id="17455" name="Text Box 47"/>
            <p:cNvSpPr txBox="1">
              <a:spLocks noChangeArrowheads="1"/>
            </p:cNvSpPr>
            <p:nvPr/>
          </p:nvSpPr>
          <p:spPr bwMode="auto">
            <a:xfrm>
              <a:off x="612" y="1979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19</a:t>
              </a:r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657" y="2251"/>
              <a:ext cx="18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58" name="Text Box 50"/>
            <p:cNvSpPr txBox="1">
              <a:spLocks noChangeArrowheads="1"/>
            </p:cNvSpPr>
            <p:nvPr/>
          </p:nvSpPr>
          <p:spPr bwMode="auto">
            <a:xfrm>
              <a:off x="611" y="2251"/>
              <a:ext cx="31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7459" name="Text Box 51"/>
            <p:cNvSpPr txBox="1">
              <a:spLocks noChangeArrowheads="1"/>
            </p:cNvSpPr>
            <p:nvPr/>
          </p:nvSpPr>
          <p:spPr bwMode="auto">
            <a:xfrm>
              <a:off x="839" y="2099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7460" name="Text Box 52"/>
            <p:cNvSpPr txBox="1">
              <a:spLocks noChangeArrowheads="1"/>
            </p:cNvSpPr>
            <p:nvPr/>
          </p:nvSpPr>
          <p:spPr bwMode="auto">
            <a:xfrm>
              <a:off x="2200" y="2069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5</a:t>
              </a:r>
            </a:p>
          </p:txBody>
        </p:sp>
        <p:sp>
          <p:nvSpPr>
            <p:cNvPr id="17461" name="Text Box 53"/>
            <p:cNvSpPr txBox="1">
              <a:spLocks noChangeArrowheads="1"/>
            </p:cNvSpPr>
            <p:nvPr/>
          </p:nvSpPr>
          <p:spPr bwMode="auto">
            <a:xfrm>
              <a:off x="2336" y="1933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38</a:t>
              </a:r>
            </a:p>
          </p:txBody>
        </p:sp>
        <p:sp>
          <p:nvSpPr>
            <p:cNvPr id="17463" name="Line 55"/>
            <p:cNvSpPr>
              <a:spLocks noChangeShapeType="1"/>
            </p:cNvSpPr>
            <p:nvPr/>
          </p:nvSpPr>
          <p:spPr bwMode="auto">
            <a:xfrm>
              <a:off x="2426" y="2205"/>
              <a:ext cx="18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64" name="Text Box 56"/>
            <p:cNvSpPr txBox="1">
              <a:spLocks noChangeArrowheads="1"/>
            </p:cNvSpPr>
            <p:nvPr/>
          </p:nvSpPr>
          <p:spPr bwMode="auto">
            <a:xfrm>
              <a:off x="2562" y="2053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=</a:t>
              </a:r>
            </a:p>
          </p:txBody>
        </p:sp>
        <p:sp>
          <p:nvSpPr>
            <p:cNvPr id="17465" name="Text Box 57"/>
            <p:cNvSpPr txBox="1">
              <a:spLocks noChangeArrowheads="1"/>
            </p:cNvSpPr>
            <p:nvPr/>
          </p:nvSpPr>
          <p:spPr bwMode="auto">
            <a:xfrm>
              <a:off x="3696" y="2069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17466" name="Text Box 58"/>
            <p:cNvSpPr txBox="1">
              <a:spLocks noChangeArrowheads="1"/>
            </p:cNvSpPr>
            <p:nvPr/>
          </p:nvSpPr>
          <p:spPr bwMode="auto">
            <a:xfrm>
              <a:off x="3833" y="1933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36</a:t>
              </a:r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878" y="2205"/>
              <a:ext cx="27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69" name="Text Box 61"/>
            <p:cNvSpPr txBox="1">
              <a:spLocks noChangeArrowheads="1"/>
            </p:cNvSpPr>
            <p:nvPr/>
          </p:nvSpPr>
          <p:spPr bwMode="auto">
            <a:xfrm>
              <a:off x="3878" y="2205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12</a:t>
              </a:r>
            </a:p>
          </p:txBody>
        </p:sp>
        <p:sp>
          <p:nvSpPr>
            <p:cNvPr id="17470" name="Text Box 62"/>
            <p:cNvSpPr txBox="1">
              <a:spLocks noChangeArrowheads="1"/>
            </p:cNvSpPr>
            <p:nvPr/>
          </p:nvSpPr>
          <p:spPr bwMode="auto">
            <a:xfrm>
              <a:off x="4105" y="2053"/>
              <a:ext cx="22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solidFill>
                    <a:schemeClr val="bg1"/>
                  </a:solidFill>
                </a:rPr>
                <a:t>=</a:t>
              </a:r>
            </a:p>
          </p:txBody>
        </p:sp>
      </p:grpSp>
      <p:grpSp>
        <p:nvGrpSpPr>
          <p:cNvPr id="17479" name="Group 71"/>
          <p:cNvGrpSpPr>
            <a:grpSpLocks/>
          </p:cNvGrpSpPr>
          <p:nvPr/>
        </p:nvGrpSpPr>
        <p:grpSpPr bwMode="auto">
          <a:xfrm>
            <a:off x="1619250" y="3141663"/>
            <a:ext cx="720725" cy="889000"/>
            <a:chOff x="1020" y="1979"/>
            <a:chExt cx="454" cy="560"/>
          </a:xfrm>
        </p:grpSpPr>
        <p:sp>
          <p:nvSpPr>
            <p:cNvPr id="17472" name="Text Box 64"/>
            <p:cNvSpPr txBox="1">
              <a:spLocks noChangeArrowheads="1"/>
            </p:cNvSpPr>
            <p:nvPr/>
          </p:nvSpPr>
          <p:spPr bwMode="auto">
            <a:xfrm>
              <a:off x="1020" y="2115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17473" name="Text Box 65"/>
            <p:cNvSpPr txBox="1">
              <a:spLocks noChangeArrowheads="1"/>
            </p:cNvSpPr>
            <p:nvPr/>
          </p:nvSpPr>
          <p:spPr bwMode="auto">
            <a:xfrm>
              <a:off x="1156" y="1979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400">
                  <a:solidFill>
                    <a:schemeClr val="bg1"/>
                  </a:solidFill>
                </a:rPr>
                <a:t>9</a:t>
              </a:r>
            </a:p>
          </p:txBody>
        </p:sp>
        <p:sp>
          <p:nvSpPr>
            <p:cNvPr id="17477" name="Text Box 69"/>
            <p:cNvSpPr txBox="1">
              <a:spLocks noChangeArrowheads="1"/>
            </p:cNvSpPr>
            <p:nvPr/>
          </p:nvSpPr>
          <p:spPr bwMode="auto">
            <a:xfrm>
              <a:off x="1111" y="2251"/>
              <a:ext cx="36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10</a:t>
              </a:r>
            </a:p>
          </p:txBody>
        </p:sp>
        <p:sp>
          <p:nvSpPr>
            <p:cNvPr id="17478" name="Line 70"/>
            <p:cNvSpPr>
              <a:spLocks noChangeShapeType="1"/>
            </p:cNvSpPr>
            <p:nvPr/>
          </p:nvSpPr>
          <p:spPr bwMode="auto">
            <a:xfrm>
              <a:off x="1202" y="2251"/>
              <a:ext cx="13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7485" name="Group 77"/>
          <p:cNvGrpSpPr>
            <a:grpSpLocks/>
          </p:cNvGrpSpPr>
          <p:nvPr/>
        </p:nvGrpSpPr>
        <p:grpSpPr bwMode="auto">
          <a:xfrm>
            <a:off x="4354513" y="3068638"/>
            <a:ext cx="938212" cy="889000"/>
            <a:chOff x="2743" y="1933"/>
            <a:chExt cx="591" cy="560"/>
          </a:xfrm>
        </p:grpSpPr>
        <p:sp>
          <p:nvSpPr>
            <p:cNvPr id="17480" name="Text Box 72"/>
            <p:cNvSpPr txBox="1">
              <a:spLocks noChangeArrowheads="1"/>
            </p:cNvSpPr>
            <p:nvPr/>
          </p:nvSpPr>
          <p:spPr bwMode="auto">
            <a:xfrm>
              <a:off x="2743" y="2069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7</a:t>
              </a:r>
            </a:p>
          </p:txBody>
        </p:sp>
        <p:sp>
          <p:nvSpPr>
            <p:cNvPr id="17481" name="Text Box 73"/>
            <p:cNvSpPr txBox="1">
              <a:spLocks noChangeArrowheads="1"/>
            </p:cNvSpPr>
            <p:nvPr/>
          </p:nvSpPr>
          <p:spPr bwMode="auto">
            <a:xfrm>
              <a:off x="2971" y="1933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8</a:t>
              </a:r>
            </a:p>
          </p:txBody>
        </p:sp>
        <p:sp>
          <p:nvSpPr>
            <p:cNvPr id="17483" name="Line 75"/>
            <p:cNvSpPr>
              <a:spLocks noChangeShapeType="1"/>
            </p:cNvSpPr>
            <p:nvPr/>
          </p:nvSpPr>
          <p:spPr bwMode="auto">
            <a:xfrm>
              <a:off x="2971" y="2205"/>
              <a:ext cx="227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484" name="Text Box 76"/>
            <p:cNvSpPr txBox="1">
              <a:spLocks noChangeArrowheads="1"/>
            </p:cNvSpPr>
            <p:nvPr/>
          </p:nvSpPr>
          <p:spPr bwMode="auto">
            <a:xfrm>
              <a:off x="2925" y="2205"/>
              <a:ext cx="36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15</a:t>
              </a:r>
            </a:p>
          </p:txBody>
        </p:sp>
      </p:grpSp>
      <p:sp>
        <p:nvSpPr>
          <p:cNvPr id="17486" name="Text Box 78"/>
          <p:cNvSpPr txBox="1">
            <a:spLocks noChangeArrowheads="1"/>
          </p:cNvSpPr>
          <p:nvPr/>
        </p:nvSpPr>
        <p:spPr bwMode="auto">
          <a:xfrm>
            <a:off x="6732588" y="3284538"/>
            <a:ext cx="1079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7487" name="Text Box 79"/>
          <p:cNvSpPr txBox="1">
            <a:spLocks noChangeArrowheads="1"/>
          </p:cNvSpPr>
          <p:nvPr/>
        </p:nvSpPr>
        <p:spPr bwMode="auto">
          <a:xfrm>
            <a:off x="539750" y="4365625"/>
            <a:ext cx="7777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solidFill>
                  <a:schemeClr val="bg1"/>
                </a:solidFill>
              </a:rPr>
              <a:t>3. Представьте число в виде неправильной дроби: </a:t>
            </a:r>
          </a:p>
        </p:txBody>
      </p:sp>
      <p:grpSp>
        <p:nvGrpSpPr>
          <p:cNvPr id="17500" name="Group 92"/>
          <p:cNvGrpSpPr>
            <a:grpSpLocks/>
          </p:cNvGrpSpPr>
          <p:nvPr/>
        </p:nvGrpSpPr>
        <p:grpSpPr bwMode="auto">
          <a:xfrm>
            <a:off x="1835150" y="4221163"/>
            <a:ext cx="3673475" cy="2238375"/>
            <a:chOff x="1156" y="2659"/>
            <a:chExt cx="2314" cy="1410"/>
          </a:xfrm>
        </p:grpSpPr>
        <p:sp>
          <p:nvSpPr>
            <p:cNvPr id="17427" name="Text Box 19"/>
            <p:cNvSpPr txBox="1">
              <a:spLocks noChangeArrowheads="1"/>
            </p:cNvSpPr>
            <p:nvPr/>
          </p:nvSpPr>
          <p:spPr bwMode="auto">
            <a:xfrm>
              <a:off x="1156" y="2659"/>
              <a:ext cx="409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7436" name="Text Box 28"/>
            <p:cNvSpPr txBox="1">
              <a:spLocks noChangeArrowheads="1"/>
            </p:cNvSpPr>
            <p:nvPr/>
          </p:nvSpPr>
          <p:spPr bwMode="auto">
            <a:xfrm>
              <a:off x="1473" y="2961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17489" name="Text Box 81"/>
            <p:cNvSpPr txBox="1">
              <a:spLocks noChangeArrowheads="1"/>
            </p:cNvSpPr>
            <p:nvPr/>
          </p:nvSpPr>
          <p:spPr bwMode="auto">
            <a:xfrm>
              <a:off x="1519" y="3838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17495" name="Text Box 87"/>
            <p:cNvSpPr txBox="1">
              <a:spLocks noChangeArrowheads="1"/>
            </p:cNvSpPr>
            <p:nvPr/>
          </p:nvSpPr>
          <p:spPr bwMode="auto">
            <a:xfrm>
              <a:off x="2018" y="3838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grpSp>
          <p:nvGrpSpPr>
            <p:cNvPr id="17499" name="Group 91"/>
            <p:cNvGrpSpPr>
              <a:grpSpLocks/>
            </p:cNvGrpSpPr>
            <p:nvPr/>
          </p:nvGrpSpPr>
          <p:grpSpPr bwMode="auto">
            <a:xfrm>
              <a:off x="1292" y="2976"/>
              <a:ext cx="2178" cy="685"/>
              <a:chOff x="1292" y="2976"/>
              <a:chExt cx="2178" cy="685"/>
            </a:xfrm>
          </p:grpSpPr>
          <p:sp>
            <p:nvSpPr>
              <p:cNvPr id="17431" name="Text Box 23"/>
              <p:cNvSpPr txBox="1">
                <a:spLocks noChangeArrowheads="1"/>
              </p:cNvSpPr>
              <p:nvPr/>
            </p:nvSpPr>
            <p:spPr bwMode="auto">
              <a:xfrm>
                <a:off x="1565" y="3067"/>
                <a:ext cx="36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17475" name="Text Box 67"/>
              <p:cNvSpPr txBox="1">
                <a:spLocks noChangeArrowheads="1"/>
              </p:cNvSpPr>
              <p:nvPr/>
            </p:nvSpPr>
            <p:spPr bwMode="auto">
              <a:xfrm>
                <a:off x="1565" y="3385"/>
                <a:ext cx="1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17482" name="Text Box 74"/>
              <p:cNvSpPr txBox="1">
                <a:spLocks noChangeArrowheads="1"/>
              </p:cNvSpPr>
              <p:nvPr/>
            </p:nvSpPr>
            <p:spPr bwMode="auto">
              <a:xfrm>
                <a:off x="2018" y="3430"/>
                <a:ext cx="45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17488" name="Text Box 80"/>
              <p:cNvSpPr txBox="1">
                <a:spLocks noChangeArrowheads="1"/>
              </p:cNvSpPr>
              <p:nvPr/>
            </p:nvSpPr>
            <p:spPr bwMode="auto">
              <a:xfrm>
                <a:off x="1292" y="3113"/>
                <a:ext cx="227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5</a:t>
                </a:r>
              </a:p>
            </p:txBody>
          </p:sp>
          <p:sp>
            <p:nvSpPr>
              <p:cNvPr id="17490" name="Line 82"/>
              <p:cNvSpPr>
                <a:spLocks noChangeShapeType="1"/>
              </p:cNvSpPr>
              <p:nvPr/>
            </p:nvSpPr>
            <p:spPr bwMode="auto">
              <a:xfrm>
                <a:off x="1474" y="3249"/>
                <a:ext cx="181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91" name="Text Box 83"/>
              <p:cNvSpPr txBox="1">
                <a:spLocks noChangeArrowheads="1"/>
              </p:cNvSpPr>
              <p:nvPr/>
            </p:nvSpPr>
            <p:spPr bwMode="auto">
              <a:xfrm>
                <a:off x="1474" y="3249"/>
                <a:ext cx="2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6</a:t>
                </a:r>
              </a:p>
            </p:txBody>
          </p:sp>
          <p:sp>
            <p:nvSpPr>
              <p:cNvPr id="17492" name="Text Box 84"/>
              <p:cNvSpPr txBox="1">
                <a:spLocks noChangeArrowheads="1"/>
              </p:cNvSpPr>
              <p:nvPr/>
            </p:nvSpPr>
            <p:spPr bwMode="auto">
              <a:xfrm>
                <a:off x="1610" y="3097"/>
                <a:ext cx="36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</a:rPr>
                  <a:t>=</a:t>
                </a:r>
              </a:p>
            </p:txBody>
          </p:sp>
          <p:sp>
            <p:nvSpPr>
              <p:cNvPr id="17493" name="Text Box 85"/>
              <p:cNvSpPr txBox="1">
                <a:spLocks noChangeArrowheads="1"/>
              </p:cNvSpPr>
              <p:nvPr/>
            </p:nvSpPr>
            <p:spPr bwMode="auto">
              <a:xfrm>
                <a:off x="2653" y="3113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12</a:t>
                </a:r>
              </a:p>
            </p:txBody>
          </p:sp>
          <p:sp>
            <p:nvSpPr>
              <p:cNvPr id="17494" name="Text Box 86"/>
              <p:cNvSpPr txBox="1">
                <a:spLocks noChangeArrowheads="1"/>
              </p:cNvSpPr>
              <p:nvPr/>
            </p:nvSpPr>
            <p:spPr bwMode="auto">
              <a:xfrm>
                <a:off x="2971" y="2976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7</a:t>
                </a:r>
              </a:p>
            </p:txBody>
          </p:sp>
          <p:sp>
            <p:nvSpPr>
              <p:cNvPr id="17496" name="Line 88"/>
              <p:cNvSpPr>
                <a:spLocks noChangeShapeType="1"/>
              </p:cNvSpPr>
              <p:nvPr/>
            </p:nvSpPr>
            <p:spPr bwMode="auto">
              <a:xfrm>
                <a:off x="2971" y="3249"/>
                <a:ext cx="272" cy="0"/>
              </a:xfrm>
              <a:prstGeom prst="line">
                <a:avLst/>
              </a:prstGeom>
              <a:noFill/>
              <a:ln w="28575">
                <a:solidFill>
                  <a:schemeClr val="bg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497" name="Text Box 89"/>
              <p:cNvSpPr txBox="1">
                <a:spLocks noChangeArrowheads="1"/>
              </p:cNvSpPr>
              <p:nvPr/>
            </p:nvSpPr>
            <p:spPr bwMode="auto">
              <a:xfrm>
                <a:off x="2971" y="3249"/>
                <a:ext cx="40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>
                    <a:solidFill>
                      <a:schemeClr val="bg1"/>
                    </a:solidFill>
                  </a:rPr>
                  <a:t>10</a:t>
                </a:r>
              </a:p>
            </p:txBody>
          </p:sp>
          <p:sp>
            <p:nvSpPr>
              <p:cNvPr id="17498" name="Text Box 90"/>
              <p:cNvSpPr txBox="1">
                <a:spLocks noChangeArrowheads="1"/>
              </p:cNvSpPr>
              <p:nvPr/>
            </p:nvSpPr>
            <p:spPr bwMode="auto">
              <a:xfrm>
                <a:off x="3198" y="3097"/>
                <a:ext cx="272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 b="1">
                    <a:solidFill>
                      <a:schemeClr val="bg1"/>
                    </a:solidFill>
                  </a:rPr>
                  <a:t>=</a:t>
                </a:r>
              </a:p>
            </p:txBody>
          </p:sp>
        </p:grpSp>
      </p:grpSp>
      <p:sp>
        <p:nvSpPr>
          <p:cNvPr id="17502" name="Text Box 94"/>
          <p:cNvSpPr txBox="1">
            <a:spLocks noChangeArrowheads="1"/>
          </p:cNvSpPr>
          <p:nvPr/>
        </p:nvSpPr>
        <p:spPr bwMode="auto">
          <a:xfrm>
            <a:off x="2627313" y="6092825"/>
            <a:ext cx="649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7505" name="Group 97"/>
          <p:cNvGrpSpPr>
            <a:grpSpLocks/>
          </p:cNvGrpSpPr>
          <p:nvPr/>
        </p:nvGrpSpPr>
        <p:grpSpPr bwMode="auto">
          <a:xfrm>
            <a:off x="2916238" y="4724400"/>
            <a:ext cx="647700" cy="890588"/>
            <a:chOff x="1837" y="2976"/>
            <a:chExt cx="408" cy="561"/>
          </a:xfrm>
        </p:grpSpPr>
        <p:sp>
          <p:nvSpPr>
            <p:cNvPr id="17501" name="Text Box 93"/>
            <p:cNvSpPr txBox="1">
              <a:spLocks noChangeArrowheads="1"/>
            </p:cNvSpPr>
            <p:nvPr/>
          </p:nvSpPr>
          <p:spPr bwMode="auto">
            <a:xfrm>
              <a:off x="1837" y="2976"/>
              <a:ext cx="4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31</a:t>
              </a:r>
            </a:p>
          </p:txBody>
        </p:sp>
        <p:sp>
          <p:nvSpPr>
            <p:cNvPr id="17503" name="Line 95"/>
            <p:cNvSpPr>
              <a:spLocks noChangeShapeType="1"/>
            </p:cNvSpPr>
            <p:nvPr/>
          </p:nvSpPr>
          <p:spPr bwMode="auto">
            <a:xfrm>
              <a:off x="1883" y="3249"/>
              <a:ext cx="226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504" name="Text Box 96"/>
            <p:cNvSpPr txBox="1">
              <a:spLocks noChangeArrowheads="1"/>
            </p:cNvSpPr>
            <p:nvPr/>
          </p:nvSpPr>
          <p:spPr bwMode="auto">
            <a:xfrm>
              <a:off x="1882" y="3249"/>
              <a:ext cx="2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6</a:t>
              </a:r>
            </a:p>
          </p:txBody>
        </p:sp>
      </p:grpSp>
      <p:sp>
        <p:nvSpPr>
          <p:cNvPr id="17507" name="Text Box 99"/>
          <p:cNvSpPr txBox="1">
            <a:spLocks noChangeArrowheads="1"/>
          </p:cNvSpPr>
          <p:nvPr/>
        </p:nvSpPr>
        <p:spPr bwMode="auto">
          <a:xfrm>
            <a:off x="3203575" y="6021388"/>
            <a:ext cx="10080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grpSp>
        <p:nvGrpSpPr>
          <p:cNvPr id="17510" name="Group 102"/>
          <p:cNvGrpSpPr>
            <a:grpSpLocks/>
          </p:cNvGrpSpPr>
          <p:nvPr/>
        </p:nvGrpSpPr>
        <p:grpSpPr bwMode="auto">
          <a:xfrm>
            <a:off x="5364163" y="4724400"/>
            <a:ext cx="1223962" cy="890588"/>
            <a:chOff x="3379" y="2976"/>
            <a:chExt cx="771" cy="561"/>
          </a:xfrm>
        </p:grpSpPr>
        <p:sp>
          <p:nvSpPr>
            <p:cNvPr id="17506" name="Text Box 98"/>
            <p:cNvSpPr txBox="1">
              <a:spLocks noChangeArrowheads="1"/>
            </p:cNvSpPr>
            <p:nvPr/>
          </p:nvSpPr>
          <p:spPr bwMode="auto">
            <a:xfrm>
              <a:off x="3379" y="2976"/>
              <a:ext cx="77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127</a:t>
              </a:r>
            </a:p>
          </p:txBody>
        </p:sp>
        <p:sp>
          <p:nvSpPr>
            <p:cNvPr id="17508" name="Line 100"/>
            <p:cNvSpPr>
              <a:spLocks noChangeShapeType="1"/>
            </p:cNvSpPr>
            <p:nvPr/>
          </p:nvSpPr>
          <p:spPr bwMode="auto">
            <a:xfrm>
              <a:off x="3470" y="3249"/>
              <a:ext cx="27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7509" name="Text Box 101"/>
            <p:cNvSpPr txBox="1">
              <a:spLocks noChangeArrowheads="1"/>
            </p:cNvSpPr>
            <p:nvPr/>
          </p:nvSpPr>
          <p:spPr bwMode="auto">
            <a:xfrm>
              <a:off x="3469" y="3249"/>
              <a:ext cx="45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>
                  <a:solidFill>
                    <a:schemeClr val="bg1"/>
                  </a:solidFill>
                </a:rPr>
                <a:t>10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75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7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908720"/>
            <a:ext cx="6870700" cy="432048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        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smtClean="0">
                <a:solidFill>
                  <a:schemeClr val="bg1"/>
                </a:solidFill>
              </a:rPr>
              <a:t>Сложение  </a:t>
            </a:r>
            <a:r>
              <a:rPr lang="ru-RU" b="1" dirty="0" smtClean="0">
                <a:solidFill>
                  <a:schemeClr val="bg1"/>
                </a:solidFill>
              </a:rPr>
              <a:t/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смешанных чисел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dirty="0" smtClean="0">
              <a:solidFill>
                <a:srgbClr val="D43A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476250"/>
            <a:ext cx="8518525" cy="56229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  <a:r>
              <a:rPr lang="ru-RU" dirty="0" smtClean="0">
                <a:solidFill>
                  <a:srgbClr val="D43A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При сложении смешанных чисел целые части складывают отдельно, а дробные – отдельно.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Иногда при сложении смешанных чисел в их дробной части получается неправильная дробь. В этом случае из нее выделяют целую часть и добавляют ее к уже имеющейся целой части.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392467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Прослушать видеофрагмент: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hlinkClick r:id="rId2"/>
              </a:rPr>
              <a:t>http://interneturok.ru/ru/school/matematika/5-klass/drobnye-chisla/slozhenie-i-vychitanie-smeshannyh-chisel?seconds=0&amp;chapter_id=842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Задание на урок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Учебник с.219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№989,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№991.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/>
              <a:t>Магический квадрат</a:t>
            </a:r>
          </a:p>
        </p:txBody>
      </p:sp>
      <p:sp>
        <p:nvSpPr>
          <p:cNvPr id="9933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99338" name="Rectangle 10"/>
          <p:cNvSpPr>
            <a:spLocks noChangeArrowheads="1"/>
          </p:cNvSpPr>
          <p:nvPr/>
        </p:nvSpPr>
        <p:spPr bwMode="auto">
          <a:xfrm>
            <a:off x="0" y="0"/>
            <a:ext cx="1398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9341" name="Rectangle 13"/>
          <p:cNvSpPr>
            <a:spLocks noChangeArrowheads="1"/>
          </p:cNvSpPr>
          <p:nvPr/>
        </p:nvSpPr>
        <p:spPr bwMode="auto">
          <a:xfrm>
            <a:off x="0" y="0"/>
            <a:ext cx="13985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99397" name="Rectangle 69"/>
          <p:cNvSpPr>
            <a:spLocks noChangeArrowheads="1"/>
          </p:cNvSpPr>
          <p:nvPr/>
        </p:nvSpPr>
        <p:spPr bwMode="auto">
          <a:xfrm>
            <a:off x="0" y="21669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lang="ru-RU"/>
          </a:p>
        </p:txBody>
      </p:sp>
      <p:pic>
        <p:nvPicPr>
          <p:cNvPr id="99401" name="Picture 73" descr="Урок%20математики%20для%205-го%20класса%20по%20теме_%20_Смешанные%20числа_%20__%20Фестиваль%20«Открытый%20урок»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1268413"/>
            <a:ext cx="5195887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404" name="Rectangle 76"/>
          <p:cNvSpPr>
            <a:spLocks noChangeArrowheads="1"/>
          </p:cNvSpPr>
          <p:nvPr/>
        </p:nvSpPr>
        <p:spPr bwMode="auto">
          <a:xfrm>
            <a:off x="611188" y="4883150"/>
            <a:ext cx="3721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0" hangingPunct="0"/>
            <a:r>
              <a:rPr lang="ru-RU" sz="2800">
                <a:cs typeface="Times New Roman" pitchFamily="18" charset="0"/>
              </a:rPr>
              <a:t>Магическое число</a:t>
            </a:r>
            <a:r>
              <a:rPr lang="ru-RU" sz="1400">
                <a:cs typeface="Times New Roman" pitchFamily="18" charset="0"/>
              </a:rPr>
              <a:t> </a:t>
            </a:r>
            <a:endParaRPr lang="ru-RU"/>
          </a:p>
        </p:txBody>
      </p:sp>
      <p:graphicFrame>
        <p:nvGraphicFramePr>
          <p:cNvPr id="99403" name="Object 75"/>
          <p:cNvGraphicFramePr>
            <a:graphicFrameLocks noChangeAspect="1"/>
          </p:cNvGraphicFramePr>
          <p:nvPr/>
        </p:nvGraphicFramePr>
        <p:xfrm>
          <a:off x="4356100" y="4724400"/>
          <a:ext cx="836613" cy="1223963"/>
        </p:xfrm>
        <a:graphic>
          <a:graphicData uri="http://schemas.openxmlformats.org/presentationml/2006/ole">
            <p:oleObj spid="_x0000_s1026" name="Формула" r:id="rId4" imgW="266469" imgH="39335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9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9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0" grpId="0"/>
      <p:bldP spid="994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475656" y="836712"/>
            <a:ext cx="6553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619250" y="1916113"/>
            <a:ext cx="6985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0295" name="Text Box 55"/>
          <p:cNvSpPr txBox="1">
            <a:spLocks noChangeArrowheads="1"/>
          </p:cNvSpPr>
          <p:nvPr/>
        </p:nvSpPr>
        <p:spPr bwMode="auto">
          <a:xfrm>
            <a:off x="755650" y="1766888"/>
            <a:ext cx="431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smtClean="0">
                <a:latin typeface="Arial" charset="0"/>
              </a:rPr>
              <a:t>.</a:t>
            </a:r>
            <a:endParaRPr lang="ru-RU" dirty="0">
              <a:latin typeface="Arial" charset="0"/>
            </a:endParaRPr>
          </a:p>
        </p:txBody>
      </p:sp>
      <p:sp>
        <p:nvSpPr>
          <p:cNvPr id="10296" name="Text Box 56"/>
          <p:cNvSpPr txBox="1">
            <a:spLocks noChangeArrowheads="1"/>
          </p:cNvSpPr>
          <p:nvPr/>
        </p:nvSpPr>
        <p:spPr bwMode="auto">
          <a:xfrm>
            <a:off x="4211638" y="4221163"/>
            <a:ext cx="35290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pic>
        <p:nvPicPr>
          <p:cNvPr id="10304" name="Picture 64" descr="2137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5278" r="68335"/>
          <a:stretch>
            <a:fillRect/>
          </a:stretch>
        </p:blipFill>
        <p:spPr bwMode="auto">
          <a:xfrm>
            <a:off x="250825" y="-26988"/>
            <a:ext cx="865188" cy="1849438"/>
          </a:xfrm>
          <a:prstGeom prst="rect">
            <a:avLst/>
          </a:prstGeom>
          <a:noFill/>
        </p:spPr>
      </p:pic>
      <p:pic>
        <p:nvPicPr>
          <p:cNvPr id="10305" name="Picture 65" descr="21371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6965" t="30222"/>
          <a:stretch>
            <a:fillRect/>
          </a:stretch>
        </p:blipFill>
        <p:spPr bwMode="auto">
          <a:xfrm>
            <a:off x="7164388" y="4749800"/>
            <a:ext cx="1655762" cy="1992313"/>
          </a:xfrm>
          <a:prstGeom prst="rect">
            <a:avLst/>
          </a:prstGeom>
          <a:noFill/>
        </p:spPr>
      </p:pic>
      <p:sp>
        <p:nvSpPr>
          <p:cNvPr id="64" name="Содержимое 63"/>
          <p:cNvSpPr>
            <a:spLocks noGrp="1"/>
          </p:cNvSpPr>
          <p:nvPr>
            <p:ph idx="4294967295"/>
          </p:nvPr>
        </p:nvSpPr>
        <p:spPr>
          <a:xfrm>
            <a:off x="3389313" y="1828800"/>
            <a:ext cx="5754687" cy="3400425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 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Пятачок принес для </a:t>
            </a:r>
            <a:r>
              <a:rPr lang="ru-RU" sz="2800" b="1" dirty="0" err="1" smtClean="0">
                <a:solidFill>
                  <a:schemeClr val="bg1"/>
                </a:solidFill>
                <a:latin typeface="+mj-lt"/>
              </a:rPr>
              <a:t>Винни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 Пуха два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   бочонка с медом. Масса одного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   бочонка      кг </a:t>
            </a:r>
          </a:p>
          <a:p>
            <a:pPr>
              <a:buNone/>
            </a:pPr>
            <a:endParaRPr lang="ru-RU" sz="2800" b="1" dirty="0" smtClean="0">
              <a:solidFill>
                <a:schemeClr val="bg1"/>
              </a:solidFill>
              <a:latin typeface="+mj-lt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    и он  легче второго на       кг.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  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Сколько меда было в двух </a:t>
            </a:r>
            <a:r>
              <a:rPr lang="en-US" sz="2800" b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бочонках?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bg1"/>
                </a:solidFill>
                <a:latin typeface="+mj-lt"/>
              </a:rPr>
              <a:t> </a:t>
            </a:r>
          </a:p>
          <a:p>
            <a:endParaRPr lang="ru-RU" dirty="0"/>
          </a:p>
        </p:txBody>
      </p:sp>
      <p:sp>
        <p:nvSpPr>
          <p:cNvPr id="63" name="Заголовок 62"/>
          <p:cNvSpPr>
            <a:spLocks noGrp="1"/>
          </p:cNvSpPr>
          <p:nvPr>
            <p:ph type="title" idx="4294967295"/>
          </p:nvPr>
        </p:nvSpPr>
        <p:spPr>
          <a:xfrm>
            <a:off x="0" y="152400"/>
            <a:ext cx="6870700" cy="16002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                                                      Задача 1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3140968"/>
            <a:ext cx="485775" cy="866775"/>
          </a:xfrm>
          <a:prstGeom prst="rect">
            <a:avLst/>
          </a:prstGeom>
          <a:noFill/>
        </p:spPr>
      </p:pic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323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2420888"/>
            <a:ext cx="413767" cy="857250"/>
          </a:xfrm>
          <a:prstGeom prst="rect">
            <a:avLst/>
          </a:prstGeom>
          <a:noFill/>
        </p:spPr>
      </p:pic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0" y="1314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870</TotalTime>
  <Words>250</Words>
  <Application>Microsoft Office PowerPoint</Application>
  <PresentationFormat>Экран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Апекс</vt:lpstr>
      <vt:lpstr>Формула</vt:lpstr>
      <vt:lpstr>    Смешанные числа</vt:lpstr>
      <vt:lpstr>Вычислить устно</vt:lpstr>
      <vt:lpstr>Слайд 3</vt:lpstr>
      <vt:lpstr>          Сложение   смешанных чисел</vt:lpstr>
      <vt:lpstr>Слайд 5</vt:lpstr>
      <vt:lpstr>Прослушать видеофрагмент:  http://interneturok.ru/ru/school/matematika/5-klass/drobnye-chisla/slozhenie-i-vychitanie-smeshannyh-chisel?seconds=0&amp;chapter_id=842 </vt:lpstr>
      <vt:lpstr>Задание на урок</vt:lpstr>
      <vt:lpstr>Магический квадрат</vt:lpstr>
      <vt:lpstr>                                                      Задача 1</vt:lpstr>
      <vt:lpstr>Слайд 10</vt:lpstr>
      <vt:lpstr>Рефлексия</vt:lpstr>
      <vt:lpstr>Домашнее задание</vt:lpstr>
      <vt:lpstr>Спасибо за урок!!!</vt:lpstr>
    </vt:vector>
  </TitlesOfParts>
  <Company>505.ru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user</cp:lastModifiedBy>
  <cp:revision>86</cp:revision>
  <dcterms:created xsi:type="dcterms:W3CDTF">2010-01-18T15:38:49Z</dcterms:created>
  <dcterms:modified xsi:type="dcterms:W3CDTF">2015-05-10T14:55:15Z</dcterms:modified>
</cp:coreProperties>
</file>