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72" r:id="rId8"/>
    <p:sldId id="273" r:id="rId9"/>
    <p:sldId id="274" r:id="rId10"/>
    <p:sldId id="275" r:id="rId11"/>
    <p:sldId id="276" r:id="rId12"/>
    <p:sldId id="260" r:id="rId13"/>
    <p:sldId id="266" r:id="rId14"/>
    <p:sldId id="267" r:id="rId15"/>
    <p:sldId id="268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kern="12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 </a:t>
            </a:r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Исследовательская </a:t>
            </a:r>
            <a:r>
              <a:rPr lang="ru-RU" sz="3600" b="1" kern="12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работа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3600" kern="1200" dirty="0" smtClean="0">
              <a:solidFill>
                <a:srgbClr val="0000FF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merican Retro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kern="1200" dirty="0" smtClean="0">
                <a:solidFill>
                  <a:srgbClr val="00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на </a:t>
            </a:r>
            <a:r>
              <a:rPr lang="ru-RU" sz="3600" kern="1200" dirty="0">
                <a:solidFill>
                  <a:srgbClr val="00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тему: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kk-KZ" sz="3600" kern="1200" dirty="0">
                <a:solidFill>
                  <a:srgbClr val="00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kk-KZ" sz="3600" kern="1200" dirty="0">
                <a:solidFill>
                  <a:srgbClr val="66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Arial"/>
                <a:cs typeface="Arial"/>
              </a:rPr>
              <a:t>«</a:t>
            </a:r>
            <a:r>
              <a:rPr lang="ru-RU" sz="3600" b="1" kern="50" dirty="0">
                <a:solidFill>
                  <a:srgbClr val="6600FF"/>
                </a:solidFill>
                <a:effectLst/>
                <a:latin typeface="Georgia"/>
                <a:ea typeface="Arial"/>
              </a:rPr>
              <a:t>Мой прадедушка – </a:t>
            </a:r>
            <a:endParaRPr lang="ru-RU" sz="1200" kern="50" dirty="0">
              <a:effectLst/>
              <a:latin typeface="Times New Roman"/>
              <a:ea typeface="Arial"/>
            </a:endParaRPr>
          </a:p>
          <a:p>
            <a:pPr algn="ctr">
              <a:spcAft>
                <a:spcPts val="0"/>
              </a:spcAft>
            </a:pPr>
            <a:r>
              <a:rPr lang="ru-RU" sz="3600" b="1" kern="50" dirty="0" smtClean="0">
                <a:solidFill>
                  <a:srgbClr val="6600FF"/>
                </a:solidFill>
                <a:effectLst/>
                <a:latin typeface="Georgia"/>
                <a:ea typeface="Arial"/>
              </a:rPr>
              <a:t>ветеран-участник</a:t>
            </a:r>
            <a:endParaRPr lang="ru-RU" sz="1200" b="1" kern="50" dirty="0">
              <a:solidFill>
                <a:srgbClr val="6600FF"/>
              </a:solidFill>
              <a:latin typeface="Times New Roman"/>
              <a:ea typeface="Arial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6600FF"/>
                </a:solidFill>
                <a:effectLst/>
                <a:latin typeface="Georgia"/>
                <a:ea typeface="Times New Roman"/>
              </a:rPr>
              <a:t>Великой Отечественной войны</a:t>
            </a:r>
            <a:r>
              <a:rPr lang="kk-KZ" sz="3600" kern="1200" dirty="0">
                <a:solidFill>
                  <a:srgbClr val="66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Arial"/>
              </a:rPr>
              <a:t>»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kk-KZ" sz="1400" b="1" kern="12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kk-KZ" sz="1400" b="1" kern="1200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Выполнила</a:t>
            </a:r>
            <a:endParaRPr lang="ru-RU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kk-KZ" sz="14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kk-KZ" sz="1400" b="1" kern="1200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чени</a:t>
            </a:r>
            <a:r>
              <a:rPr lang="ru-RU" sz="1400" b="1" kern="1200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ца</a:t>
            </a:r>
            <a:r>
              <a:rPr lang="ru-RU" sz="1400" b="1" kern="1200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14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3 «А» класса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400" b="1" kern="1200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МБОУ СОШ №4</a:t>
            </a:r>
            <a:endParaRPr lang="ru-RU" sz="14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4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Константинова Вероника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60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Побег:</a:t>
            </a:r>
            <a:endParaRPr lang="ru-RU" sz="60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https://encrypted-tbn2.gstatic.com/images?q=tbn:ANd9GcQm-owCz9FSBG-bjwcf7Ij-OVV58y0oRM1HCpb0eeUHTFS9ueYD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0530">
            <a:off x="137154" y="2067508"/>
            <a:ext cx="4411389" cy="30003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0" name="Picture 6" descr="https://encrypted-tbn1.gstatic.com/images?q=tbn:ANd9GcRhoqShjz9DBC0hieCRd6BXnvPI8j7BoLpnIsxZZRnHDKX4nZ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9740">
            <a:off x="4442949" y="1073178"/>
            <a:ext cx="4516423" cy="30718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60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В атаку:</a:t>
            </a:r>
            <a:endParaRPr lang="ru-RU" sz="60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4818" name="Picture 2" descr="https://encrypted-tbn0.gstatic.com/images?q=tbn:ANd9GcQ4hm9IaBIXsQna07hR8yyjQwipD2Wqd-xEurYzJmngf_zjTDtU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93798"/>
            <a:ext cx="3180195" cy="4492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822" name="Picture 6" descr="https://encrypted-tbn0.gstatic.com/images?q=tbn:ANd9GcRbf-YVKinF8R94tnzV5Q1Pii1iZCurj6K79u9ylKbhkK7ni3BP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574362" cy="30718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59" y="116632"/>
            <a:ext cx="9036496" cy="158417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ru-RU" sz="1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Жизнь на войне – это подвиг!</a:t>
            </a:r>
            <a:endParaRPr lang="ru-RU" sz="4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1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9" name="Picture 2" descr="Великая Отечественная война в цвете Континенталист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4954">
            <a:off x="225814" y="3188666"/>
            <a:ext cx="4740090" cy="31013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он самой земли: 22 июня немецкие войска вероломно напали на нашу Родину Восточный акцен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6913">
            <a:off x="4872421" y="1839058"/>
            <a:ext cx="4144129" cy="28083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3287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404664"/>
            <a:ext cx="8273415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Медали моего прадедушки</a:t>
            </a:r>
            <a:endParaRPr lang="ru-RU" sz="4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000" b="1" dirty="0"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928802"/>
            <a:ext cx="6819100" cy="44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916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8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52214" y="944724"/>
            <a:ext cx="3600400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928670"/>
            <a:ext cx="3045891" cy="378621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1428736"/>
            <a:ext cx="49292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Я горжусь своим прадедом – Михаилом Константиновичем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404664"/>
            <a:ext cx="7083479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Заключение</a:t>
            </a:r>
            <a:r>
              <a:rPr lang="ru-RU" sz="4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sz="2000" b="1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99" y="1124744"/>
            <a:ext cx="9144000" cy="632085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 …Поклонимся великим тем годам,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Тем славным командирам и бойцам,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И маршалам страны, и рядовым,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Поклонимся </a:t>
            </a:r>
            <a:r>
              <a:rPr lang="ru-RU" sz="2800" b="1">
                <a:latin typeface="Georgia" panose="02040502050405020303" pitchFamily="18" charset="0"/>
              </a:rPr>
              <a:t>и </a:t>
            </a:r>
            <a:r>
              <a:rPr lang="ru-RU" sz="2800" b="1" smtClean="0">
                <a:latin typeface="Georgia" panose="02040502050405020303" pitchFamily="18" charset="0"/>
              </a:rPr>
              <a:t>мёртвым</a:t>
            </a:r>
            <a:r>
              <a:rPr lang="ru-RU" sz="2800" b="1" dirty="0">
                <a:latin typeface="Georgia" panose="02040502050405020303" pitchFamily="18" charset="0"/>
              </a:rPr>
              <a:t>, и живым –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Всем тем, кого забыть нельзя,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Поклонимся. Поклонимся, друзья.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Всем миром, всем народом, всей землей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Поклонимся за тот великий бой.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    Поклонимся за каждый смертный бой…</a:t>
            </a:r>
            <a:r>
              <a:rPr lang="ru-RU" sz="1600" b="1" dirty="0"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20111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809" y="260648"/>
            <a:ext cx="9036496" cy="158417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200" b="1" dirty="0"/>
              <a:t> </a:t>
            </a:r>
            <a:endParaRPr lang="ru-RU" sz="1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Вывод:</a:t>
            </a:r>
            <a:endParaRPr lang="ru-RU" sz="5400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1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809" y="1556792"/>
            <a:ext cx="3600400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6118" y="1736813"/>
            <a:ext cx="3600400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42873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Занимаясь исследовательской работой, достигая поставленной цели, я увидела, что события Великой Отечественной войны не обошли стороной мою семью.   Прадедушка, участник  Великой Отечественной войны,  отдал  за свободу Родины собственную жизнь.  К сожалению,  я не смогла  восстановить более подробные боевые события моего  прадеда. Я сделала вывод о том, что мой прадед  является непосредственным участником исторических событий нашей Родины и  история моей семьи  перекликается с историей  страны.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20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8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52214" y="944724"/>
            <a:ext cx="3600400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428736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9 мая Foto.Rjaka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500306"/>
            <a:ext cx="457203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00662" y="642918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9 Мая – День Победы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44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Актуальность:</a:t>
            </a:r>
            <a:endParaRPr lang="ru-RU" sz="44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Данная тема  является актуальной по нескольким причинам. </a:t>
            </a:r>
          </a:p>
          <a:p>
            <a:r>
              <a:rPr lang="ru-RU" sz="2000" b="1" i="1" dirty="0" smtClean="0"/>
              <a:t>           Во-первых, каждый год 9 мая наша страна празднует День Победы, это тот самый день, когда советский народ ценой огромных потерь одержал великую победу над фашистами в годы Великой Отечественной войны.</a:t>
            </a:r>
          </a:p>
          <a:p>
            <a:r>
              <a:rPr lang="ru-RU" sz="2000" b="1" i="1" dirty="0" smtClean="0"/>
              <a:t>           Во-вторых, к сожалению, всё меньше остаётся в живых ветеранов, поэтому наша задача – собирать, изучать и хранить материал о людях, защищавших нашу Родину.</a:t>
            </a:r>
          </a:p>
          <a:p>
            <a:r>
              <a:rPr lang="ru-RU" sz="2000" b="1" i="1" dirty="0" smtClean="0"/>
              <a:t>        В-третьих, я считаю, что каждый человек должен знать свою родословную: судьбу своих дедов и прадедов, а затем свои знания передавать будущим поколениям.  Для меня очень важно, чтобы осталась память о дедушках, бабушке не только в виде нескольких фотографий и наград, а как целый рассказ, построенный на основе документов и воспоминаний.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4624"/>
            <a:ext cx="9036496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200" b="1" dirty="0"/>
              <a:t> </a:t>
            </a:r>
            <a:endParaRPr lang="ru-RU" sz="1200" b="1" dirty="0" smtClean="0"/>
          </a:p>
          <a:p>
            <a:pPr algn="ctr"/>
            <a:endParaRPr lang="ru-RU" sz="1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1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Цели </a:t>
            </a:r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моего исследования.</a:t>
            </a:r>
          </a:p>
          <a:p>
            <a:endParaRPr lang="ru-RU" sz="1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              Цель </a:t>
            </a:r>
            <a:r>
              <a:rPr lang="ru-RU" b="1" dirty="0">
                <a:latin typeface="Georgia" panose="02040502050405020303" pitchFamily="18" charset="0"/>
              </a:rPr>
              <a:t>исследования  заключается в том, чтобы изучить все найденные материалы и получить как можно больше правдивой информации  о моих родственниках </a:t>
            </a:r>
            <a:r>
              <a:rPr lang="ru-RU" b="1" dirty="0" smtClean="0">
                <a:latin typeface="Georgia" panose="02040502050405020303" pitchFamily="18" charset="0"/>
              </a:rPr>
              <a:t>в</a:t>
            </a:r>
            <a:r>
              <a:rPr lang="ru-RU" b="1" dirty="0">
                <a:latin typeface="Georgia" panose="02040502050405020303" pitchFamily="18" charset="0"/>
              </a:rPr>
              <a:t>  годы Великой Отечественной </a:t>
            </a:r>
            <a:r>
              <a:rPr lang="ru-RU" b="1" dirty="0" smtClean="0">
                <a:latin typeface="Georgia" panose="02040502050405020303" pitchFamily="18" charset="0"/>
              </a:rPr>
              <a:t>войны,</a:t>
            </a:r>
            <a:r>
              <a:rPr lang="ru-RU" b="1" dirty="0">
                <a:latin typeface="Georgia" panose="02040502050405020303" pitchFamily="18" charset="0"/>
              </a:rPr>
              <a:t>  выяснить,  какой личный вклад внес каждый из них в Победу над врагом.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  <a:endParaRPr lang="ru-RU" sz="3200" b="1" dirty="0">
              <a:latin typeface="Georgia" panose="02040502050405020303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Чтобы </a:t>
            </a:r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добиться заданной цели, я поставил перед собой задачи:</a:t>
            </a:r>
          </a:p>
          <a:p>
            <a:pPr algn="ctr"/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  <a:p>
            <a:r>
              <a:rPr lang="ru-RU" sz="1400" b="1" dirty="0" smtClean="0">
                <a:latin typeface="Georgia" panose="02040502050405020303" pitchFamily="18" charset="0"/>
              </a:rPr>
              <a:t>	</a:t>
            </a:r>
            <a:r>
              <a:rPr lang="ru-RU" b="1" dirty="0" smtClean="0">
                <a:latin typeface="Georgia" panose="02040502050405020303" pitchFamily="18" charset="0"/>
              </a:rPr>
              <a:t>- </a:t>
            </a:r>
            <a:r>
              <a:rPr lang="ru-RU" b="1" dirty="0">
                <a:latin typeface="Georgia" panose="02040502050405020303" pitchFamily="18" charset="0"/>
              </a:rPr>
              <a:t>Изучить как можно больше информации о Великой Отечественной </a:t>
            </a:r>
            <a:r>
              <a:rPr lang="ru-RU" b="1" dirty="0" smtClean="0">
                <a:latin typeface="Georgia" panose="02040502050405020303" pitchFamily="18" charset="0"/>
              </a:rPr>
              <a:t>войне.. </a:t>
            </a:r>
            <a:endParaRPr lang="ru-RU" b="1" dirty="0">
              <a:latin typeface="Georgia" panose="02040502050405020303" pitchFamily="18" charset="0"/>
            </a:endParaRPr>
          </a:p>
          <a:p>
            <a:r>
              <a:rPr lang="ru-RU" b="1" dirty="0" smtClean="0">
                <a:latin typeface="Georgia" panose="02040502050405020303" pitchFamily="18" charset="0"/>
              </a:rPr>
              <a:t>	- </a:t>
            </a:r>
            <a:r>
              <a:rPr lang="ru-RU" b="1" dirty="0">
                <a:latin typeface="Georgia" panose="02040502050405020303" pitchFamily="18" charset="0"/>
              </a:rPr>
              <a:t>Провести беседу с </a:t>
            </a:r>
            <a:r>
              <a:rPr lang="ru-RU" b="1" dirty="0" smtClean="0">
                <a:latin typeface="Georgia" panose="02040502050405020303" pitchFamily="18" charset="0"/>
              </a:rPr>
              <a:t>бабушкой</a:t>
            </a:r>
            <a:r>
              <a:rPr lang="ru-RU" b="1" dirty="0">
                <a:latin typeface="Georgia" panose="02040502050405020303" pitchFamily="18" charset="0"/>
              </a:rPr>
              <a:t>, с </a:t>
            </a:r>
            <a:r>
              <a:rPr lang="ru-RU" b="1" dirty="0" smtClean="0">
                <a:latin typeface="Georgia" panose="02040502050405020303" pitchFamily="18" charset="0"/>
              </a:rPr>
              <a:t>дедушкой, мамой </a:t>
            </a:r>
            <a:r>
              <a:rPr lang="ru-RU" b="1" dirty="0">
                <a:latin typeface="Georgia" panose="02040502050405020303" pitchFamily="18" charset="0"/>
              </a:rPr>
              <a:t>и записать их воспоминания;</a:t>
            </a:r>
          </a:p>
          <a:p>
            <a:endParaRPr lang="ru-RU" sz="1400" b="1" dirty="0">
              <a:latin typeface="Georgia" panose="02040502050405020303" pitchFamily="18" charset="0"/>
            </a:endParaRP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801699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8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48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Методы:</a:t>
            </a:r>
            <a:endParaRPr lang="ru-RU" sz="48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1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Наблюдение, беседа, работа с архивным материалом </a:t>
            </a:r>
            <a:r>
              <a:rPr lang="ru-RU" sz="4000" b="1" dirty="0" err="1" smtClean="0"/>
              <a:t>Андрейчук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Михаила Константиновича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48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Объект исследования:</a:t>
            </a:r>
            <a:endParaRPr lang="ru-RU" sz="48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err="1" smtClean="0"/>
              <a:t>Андрейчук</a:t>
            </a:r>
            <a:r>
              <a:rPr lang="ru-RU" sz="3600" b="1" dirty="0" smtClean="0"/>
              <a:t>  Михаил Константинович,</a:t>
            </a:r>
          </a:p>
          <a:p>
            <a:pPr>
              <a:buNone/>
            </a:pPr>
            <a:r>
              <a:rPr lang="ru-RU" sz="3600" b="1" dirty="0" smtClean="0"/>
              <a:t>мой прадедушка.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19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Предмет  исследования:</a:t>
            </a:r>
            <a:endParaRPr lang="ru-RU" sz="4400" dirty="0"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071942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Воспоминания родных, фотографии, архивные документы.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4624"/>
            <a:ext cx="9036496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200" b="1" dirty="0"/>
              <a:t> </a:t>
            </a:r>
            <a:endParaRPr lang="ru-RU" sz="1200" b="1" dirty="0" smtClean="0"/>
          </a:p>
          <a:p>
            <a:pPr algn="ctr"/>
            <a:endParaRPr lang="ru-RU" sz="1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1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Никто </a:t>
            </a: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не забыт. Ничто не забыто.</a:t>
            </a:r>
          </a:p>
          <a:p>
            <a:endParaRPr lang="ru-RU" sz="1400" b="1" dirty="0">
              <a:latin typeface="Georgia" panose="02040502050405020303" pitchFamily="18" charset="0"/>
            </a:endParaRP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6" name="Рисунок 5" descr="Блог - Привет.ру - 9 мая - Личный интернет дневник пользователя Soap4i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9218" cy="279736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4 - фото Записи в рубрике 4 - фото ПАТРИОТЫ СВОЕЙ ЗЕМЛИ : LiveInternet - Российский Сервис Онлайн-Дневников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0714"/>
            <a:ext cx="4096041" cy="279736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Обои советские, тяжелые танки, танки, Великая Отечественная война, КВ 436154 / Раздел: Оружие / HallPic.r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2966"/>
            <a:ext cx="3672408" cy="250384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93421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8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7" t="30413" b="19485"/>
          <a:stretch/>
        </p:blipFill>
        <p:spPr bwMode="auto">
          <a:xfrm rot="5400000">
            <a:off x="4250529" y="1250141"/>
            <a:ext cx="4786346" cy="34290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Мой прадедушка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/>
              <a:t>Андрейчук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Михаил Константинович, родился 30 октября 1921 года в Пензенской области, селе </a:t>
            </a:r>
            <a:r>
              <a:rPr lang="ru-RU" sz="2800" b="1" dirty="0" err="1" smtClean="0"/>
              <a:t>Адикаевка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8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48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Первые дни войны:</a:t>
            </a:r>
            <a:endParaRPr lang="ru-RU" sz="48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https://encrypted-tbn1.gstatic.com/images?q=tbn:ANd9GcTSwfrLJoH5iwDjnm4cjFgoZw0TbkFKRQZmFJsFu-k4euoulX_wGVhl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3786214" cy="244271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6" name="Picture 4" descr="https://encrypted-tbn3.gstatic.com/images?q=tbn:ANd9GcRogOzSZABDfIu2Q02bm9qn4JBOBJR0rqEQH4ETdirRgQT4xaUoBgxH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758822" cy="252693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8" name="Picture 6" descr="https://encrypted-tbn2.gstatic.com/images?q=tbn:ANd9GcRb3ycK95AkKqvkjc5BNYaBxZ3-eIYtyhkFFDvAs01nhMdPR8xiRYej8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786190"/>
            <a:ext cx="3643330" cy="242888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fony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60648"/>
            <a:ext cx="7132320" cy="79166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ru-RU" sz="6000" b="1" kern="1200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merican Retro"/>
                <a:ea typeface="Times New Roman"/>
                <a:cs typeface="Times New Roman"/>
              </a:rPr>
              <a:t>Плен:</a:t>
            </a:r>
            <a:endParaRPr lang="ru-RU" sz="6000" dirty="0">
              <a:effectLst/>
              <a:latin typeface="Times New Roman"/>
              <a:ea typeface="Times New Roman"/>
            </a:endParaRPr>
          </a:p>
          <a:p>
            <a:pPr marL="90170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s://encrypted-tbn1.gstatic.com/images?q=tbn:ANd9GcRJXF7HZU9dOVU_p67hewpCCxxu9zwzCPmyaWjfTBS3bsDm2gQP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429024" cy="26387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4" name="Picture 6" descr="https://encrypted-tbn2.gstatic.com/images?q=tbn:ANd9GcQcPzC62vj5fAdZve4d11d4H7k6rlWAt_XUEKyO0WLt2ofnnLf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14488"/>
            <a:ext cx="4555346" cy="333826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2133143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Лиля</cp:lastModifiedBy>
  <cp:revision>19</cp:revision>
  <dcterms:created xsi:type="dcterms:W3CDTF">2015-02-09T00:08:51Z</dcterms:created>
  <dcterms:modified xsi:type="dcterms:W3CDTF">2015-04-08T10:13:57Z</dcterms:modified>
</cp:coreProperties>
</file>