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9" r:id="rId3"/>
    <p:sldId id="266" r:id="rId4"/>
    <p:sldId id="282" r:id="rId5"/>
    <p:sldId id="267" r:id="rId6"/>
    <p:sldId id="270" r:id="rId7"/>
    <p:sldId id="263" r:id="rId8"/>
    <p:sldId id="262" r:id="rId9"/>
    <p:sldId id="264" r:id="rId10"/>
    <p:sldId id="269" r:id="rId11"/>
    <p:sldId id="271" r:id="rId12"/>
    <p:sldId id="272" r:id="rId13"/>
    <p:sldId id="268" r:id="rId14"/>
    <p:sldId id="274" r:id="rId15"/>
    <p:sldId id="273" r:id="rId16"/>
    <p:sldId id="279" r:id="rId17"/>
    <p:sldId id="278" r:id="rId18"/>
    <p:sldId id="281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FF3300"/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A357F-D546-470C-968E-2E91AB2A6C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FA899-2639-4820-B9D0-2CFD10C8EA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569AC-159F-41EF-8281-AA71F65C68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006ECD-1900-4B8B-A93F-0F97123C3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D0DAE-BC47-4D7A-B109-566079C00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9F84FD-B3AA-455F-AA72-66B97F7CF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5B3A44-80C0-41FB-9F71-946A5631D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35A2A1-E7E3-4A9E-BF80-26B261629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C7AB5A-E97A-4EED-8109-D966725A3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53EFC2-97A3-4061-A22A-1B6E30E53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11ABE8-27E6-4886-9B0B-3CB518EAA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4CD3A-E4D7-46B7-8ECD-479CBDF79F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21FA70-9BC4-4688-889A-E8FCBBD47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5B5A28-516A-42D2-80A4-669E1EBFD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AADBFC-6F11-468A-B146-A856FBEDB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E6C712-DD78-4922-806A-7323961F5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3ECA4E-FACD-484F-8E3C-EA1A1CB95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D4205-DCAA-4406-AEA5-77E80A7A8C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6AA7A-34DE-407C-A5F7-97BF8153B9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AB79D-FA68-4CB5-9F77-E8118D336C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59B00-3B3E-44F1-9000-4CDCFA9DF8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0E6D0-C81D-430E-AC96-5AFD870286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3F09E-8899-4C7D-B85A-16EB02C693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35B8-F1FE-42CF-9096-810D976B1D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08C697-E1F6-4AD9-91F2-95BAC88211F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EE5AF-50D7-4B66-B46A-05DD6E89E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72box.ru/uploads/image/Novosti/maj2010/bankiry.jpg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2048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3400" y="2667000"/>
            <a:ext cx="7772400" cy="1470025"/>
          </a:xfrm>
        </p:spPr>
        <p:txBody>
          <a:bodyPr/>
          <a:lstStyle/>
          <a:p>
            <a:r>
              <a:rPr lang="ru-RU" sz="5400" b="1" i="1" dirty="0">
                <a:solidFill>
                  <a:srgbClr val="0000FF"/>
                </a:solidFill>
                <a:latin typeface="Informal Roman" pitchFamily="66" charset="0"/>
              </a:rPr>
              <a:t>Действия с десятичными дробями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11" descr="H:\Documents and Settings\Aida\Рабочий стол\МОИ шаблоны ЭКСПЕРИМЕНТы\index.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285750"/>
            <a:ext cx="1928812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Documents and Settings\Aida\Рабочий стол\текстуры и фоны, клипарты\Scool_objekts\scool (90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5643563"/>
            <a:ext cx="201612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4857750"/>
            <a:ext cx="7016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5791200"/>
            <a:ext cx="1135063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F1709F8-4CAA-4FC2-83AD-59E6D31E82CA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21.03.2014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Номер слайда 8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FDB5E19-D73E-41AD-9999-0EAD32FF1D8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Нижний колонтитул 9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t>http://aida.ucoz.ru</a:t>
            </a:r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20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l"/>
            <a:r>
              <a:rPr lang="ru-RU" b="1"/>
              <a:t>Знает точно детвора:</a:t>
            </a:r>
            <a:br>
              <a:rPr lang="ru-RU" b="1"/>
            </a:br>
            <a:r>
              <a:rPr lang="ru-RU" b="1"/>
              <a:t>Кормят вкусно ...</a:t>
            </a:r>
            <a:r>
              <a:rPr lang="ru-RU"/>
              <a:t> 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>
                <a:solidFill>
                  <a:srgbClr val="FF0000"/>
                </a:solidFill>
              </a:rPr>
              <a:t>повара</a:t>
            </a:r>
          </a:p>
        </p:txBody>
      </p:sp>
      <p:pic>
        <p:nvPicPr>
          <p:cNvPr id="40964" name="i-main-pic" descr="Картинка 7 из 58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057525"/>
            <a:ext cx="30575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-1295400" y="304800"/>
            <a:ext cx="8229600" cy="1143000"/>
          </a:xfrm>
        </p:spPr>
        <p:txBody>
          <a:bodyPr/>
          <a:lstStyle/>
          <a:p>
            <a:r>
              <a:rPr lang="ru-RU" dirty="0"/>
              <a:t>Задача 3.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Для приготовления вишневого варенья на 1 кг вишни нужно 1,5 кг сахара. Сколько килограммовых упаковок сахара нужно купить, чтобы сварить варенье из 27 кг вишни?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029200" y="5791200"/>
            <a:ext cx="354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Ответ: 41 упаковка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-6553200" y="8001000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25,5 :5;                           1,5 :3;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× 0,2;                           10 × 0,1;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3,08 +0,24                       2,54 +0,06;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8,2 – 2,5;                         6,7-2,3.</a:t>
            </a:r>
          </a:p>
          <a:p>
            <a:endParaRPr lang="ru-RU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4800" y="182880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48 + 22 = 7;                  53 +27 =8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63 · 10 = 63;               45 ∙10 =45;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74 –   25 = 715;           105 ∙  6=  63;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276 : 3 = 92;                12-0,01=119;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42 ·0,01 = 0042;           375 - 134 =3616.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Расставь 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запятые, чтобы равенство было верным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ru-RU" sz="4000" b="1"/>
              <a:t>Не решит больной задач,</a:t>
            </a:r>
            <a:br>
              <a:rPr lang="ru-RU" sz="4000" b="1"/>
            </a:br>
            <a:r>
              <a:rPr lang="ru-RU" sz="4000" b="1"/>
              <a:t>Всех больных полечит ...</a:t>
            </a:r>
            <a:r>
              <a:rPr lang="ru-RU"/>
              <a:t> 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b="1" i="1">
                <a:solidFill>
                  <a:srgbClr val="FF0000"/>
                </a:solidFill>
              </a:rPr>
              <a:t>врач</a:t>
            </a:r>
          </a:p>
        </p:txBody>
      </p:sp>
      <p:pic>
        <p:nvPicPr>
          <p:cNvPr id="44036" name="i-main-pic" descr="Картинка 5 из 58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286000"/>
            <a:ext cx="3438525" cy="427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-1447800" y="0"/>
            <a:ext cx="8229600" cy="1143000"/>
          </a:xfrm>
        </p:spPr>
        <p:txBody>
          <a:bodyPr/>
          <a:lstStyle/>
          <a:p>
            <a:r>
              <a:rPr lang="ru-RU"/>
              <a:t>Задача 4.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8686800" cy="2590800"/>
          </a:xfrm>
        </p:spPr>
        <p:txBody>
          <a:bodyPr/>
          <a:lstStyle/>
          <a:p>
            <a:r>
              <a:rPr lang="ru-RU" dirty="0"/>
              <a:t>Больному прописано лекарство, которое нужно пить по 1,5 г 3 раза в день в течение 21 дня. В одной упаковке 20 таблеток лекарства по 0,5 г. Какого наименьшего количества упаковок хватит на весь курс лечения?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257800" y="6019800"/>
            <a:ext cx="3560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</a:rPr>
              <a:t>Ответ: 10 упаковок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ru-RU" sz="3600" b="1"/>
              <a:t>Он финансовый факир,</a:t>
            </a:r>
            <a:br>
              <a:rPr lang="ru-RU" sz="3600" b="1"/>
            </a:br>
            <a:r>
              <a:rPr lang="ru-RU" sz="3600" b="1"/>
              <a:t>В банк к себе вас ждёт ...</a:t>
            </a:r>
            <a:r>
              <a:rPr lang="ru-RU"/>
              <a:t> 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838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>
                <a:solidFill>
                  <a:srgbClr val="FF0000"/>
                </a:solidFill>
              </a:rPr>
              <a:t>банкир</a:t>
            </a:r>
          </a:p>
        </p:txBody>
      </p:sp>
      <p:pic>
        <p:nvPicPr>
          <p:cNvPr id="50181" name="Picture 5" descr="Картинка 32 из 4726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7388" y="3581400"/>
            <a:ext cx="4646612" cy="30781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9144000" cy="2667000"/>
          </a:xfrm>
        </p:spPr>
        <p:txBody>
          <a:bodyPr/>
          <a:lstStyle/>
          <a:p>
            <a:r>
              <a:rPr lang="ru-RU" sz="2800" dirty="0"/>
              <a:t>В первом банке один фунт стерлингов можно купить за 47,4 рубля. Во втором банке 30 фунтов — за 1446 рублей. В третьем банке 12 фунтов стоят 561 рубль. Какую наименьшую сумму (в рублях) придется заплатить за 10 фунтов стерлингов?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019800" y="6096000"/>
            <a:ext cx="273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Ответ: 467,5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dirty="0"/>
              <a:t>              Кем быть?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dirty="0"/>
              <a:t>Быстро как бегут года,</a:t>
            </a:r>
            <a:br>
              <a:rPr lang="ru-RU" sz="2800" dirty="0"/>
            </a:br>
            <a:r>
              <a:rPr lang="ru-RU" sz="2800" dirty="0"/>
              <a:t>Скоро восемнадцать.</a:t>
            </a:r>
            <a:br>
              <a:rPr lang="ru-RU" sz="2800" dirty="0"/>
            </a:br>
            <a:r>
              <a:rPr lang="ru-RU" sz="2800" dirty="0"/>
              <a:t>Думать надо нам сейчас,</a:t>
            </a:r>
            <a:br>
              <a:rPr lang="ru-RU" sz="2800" dirty="0"/>
            </a:br>
            <a:r>
              <a:rPr lang="ru-RU" sz="2800" dirty="0"/>
              <a:t>Чем будем заниматься.</a:t>
            </a:r>
            <a:br>
              <a:rPr lang="ru-RU" sz="2800" dirty="0"/>
            </a:br>
            <a:r>
              <a:rPr lang="ru-RU" sz="2800" dirty="0"/>
              <a:t>Кто рисует, кто поёт</a:t>
            </a:r>
            <a:br>
              <a:rPr lang="ru-RU" sz="2800" dirty="0"/>
            </a:br>
            <a:r>
              <a:rPr lang="ru-RU" sz="2800" dirty="0"/>
              <a:t>Кто в цеху металл куёт.</a:t>
            </a:r>
            <a:br>
              <a:rPr lang="ru-RU" sz="2800" dirty="0"/>
            </a:br>
            <a:r>
              <a:rPr lang="ru-RU" sz="2800" dirty="0"/>
              <a:t>Хочешь, можешь хлеб растить,</a:t>
            </a:r>
            <a:br>
              <a:rPr lang="ru-RU" sz="2800" dirty="0"/>
            </a:br>
            <a:r>
              <a:rPr lang="ru-RU" sz="2800" dirty="0"/>
              <a:t>Спутник в космос запустить.</a:t>
            </a:r>
            <a:br>
              <a:rPr lang="ru-RU" sz="2800" dirty="0"/>
            </a:br>
            <a:r>
              <a:rPr lang="ru-RU" sz="2800" dirty="0"/>
              <a:t>Много на Земле работы</a:t>
            </a:r>
            <a:br>
              <a:rPr lang="ru-RU" sz="2800" dirty="0"/>
            </a:br>
            <a:r>
              <a:rPr lang="ru-RU" sz="2800" dirty="0"/>
              <a:t>Всё попробовать охота.</a:t>
            </a:r>
            <a:br>
              <a:rPr lang="ru-RU" sz="2800" dirty="0"/>
            </a:br>
            <a:r>
              <a:rPr lang="ru-RU" sz="2800" dirty="0"/>
              <a:t>Чтоб профессию иметь,</a:t>
            </a:r>
            <a:br>
              <a:rPr lang="ru-RU" sz="2800" dirty="0"/>
            </a:br>
            <a:r>
              <a:rPr lang="ru-RU" sz="2800" dirty="0"/>
              <a:t>Надо лень преодолеть.</a:t>
            </a:r>
            <a:br>
              <a:rPr lang="ru-RU" sz="2800" dirty="0"/>
            </a:br>
            <a:r>
              <a:rPr lang="ru-RU" sz="2800" dirty="0"/>
              <a:t>В школе хорошо учиться,</a:t>
            </a:r>
            <a:br>
              <a:rPr lang="ru-RU" sz="2800" dirty="0"/>
            </a:br>
            <a:r>
              <a:rPr lang="ru-RU" sz="2800" dirty="0"/>
              <a:t>Чтоб могли тобой гордиться. </a:t>
            </a:r>
            <a:endParaRPr lang="ru-RU" sz="2800" i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i="1" dirty="0"/>
              <a:t>                                      </a:t>
            </a:r>
            <a:r>
              <a:rPr lang="ru-RU" sz="2800" i="1" dirty="0" err="1"/>
              <a:t>Комлык</a:t>
            </a:r>
            <a:r>
              <a:rPr lang="ru-RU" sz="2800" i="1" dirty="0"/>
              <a:t> Вася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Повторяем правила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1066800" y="1295400"/>
            <a:ext cx="7620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По какому правилу складываются и вычитаются десятичные дроби?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Как умножить десятичную дробь на </a:t>
            </a:r>
            <a:r>
              <a:rPr lang="ru-RU" sz="2800" dirty="0" smtClean="0"/>
              <a:t>десятичную дробь?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Как разделить десятичную дробь на </a:t>
            </a:r>
            <a:r>
              <a:rPr lang="ru-RU" sz="2800" dirty="0" smtClean="0"/>
              <a:t>десятичную дробь?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Как умножить десятичную дробь на 10, 100, 1000 и т.д.?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Как разделить десятичную дробь на 10, 100,1000 и т.д</a:t>
            </a:r>
            <a:r>
              <a:rPr lang="ru-RU" sz="2800" dirty="0" smtClean="0"/>
              <a:t>.?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Как найти среднее арифметическое нескольких чисел?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-152400" y="457200"/>
            <a:ext cx="9296400" cy="4830762"/>
          </a:xfrm>
        </p:spPr>
        <p:txBody>
          <a:bodyPr/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Выполнить  действия:</a:t>
            </a:r>
            <a:b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0,2 </a:t>
            </a:r>
            <a:r>
              <a:rPr lang="en-US" sz="4000" b="1" dirty="0">
                <a:solidFill>
                  <a:schemeClr val="tx1"/>
                </a:solidFill>
                <a:latin typeface="+mj-lt"/>
                <a:ea typeface="+mj-ea"/>
                <a:cs typeface="Arial" charset="0"/>
              </a:rPr>
              <a:t>·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Arial" charset="0"/>
              </a:rPr>
              <a:t> 43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=      </a:t>
            </a:r>
            <a:r>
              <a:rPr lang="ru-RU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0,54 </a:t>
            </a:r>
            <a:r>
              <a:rPr lang="ru-RU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+ 3,06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=    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3,5 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· 0,2 =  </a:t>
            </a:r>
            <a:b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+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0,4 =         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: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0,2 =            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+ 1,1 =    </a:t>
            </a:r>
            <a:b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0,3 =         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: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9 =                 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2 =</a:t>
            </a:r>
            <a:b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2,05 =       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Arial" charset="0"/>
              </a:rPr>
              <a:t>–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Arial" charset="0"/>
              </a:rPr>
              <a:t>1,99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=           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+ 0,1 =</a:t>
            </a:r>
            <a:r>
              <a:rPr lang="ru-RU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ru-RU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33829" name="Rectangle 37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4449762"/>
          </a:xfrm>
        </p:spPr>
        <p:txBody>
          <a:bodyPr/>
          <a:lstStyle/>
          <a:p>
            <a:pPr algn="l"/>
            <a:r>
              <a:rPr lang="ru-RU" sz="2800" dirty="0" smtClean="0"/>
              <a:t>140,68+157,8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3,06 – 0, 987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135,6 : </a:t>
            </a:r>
            <a:r>
              <a:rPr lang="ru-RU" sz="2800" dirty="0" smtClean="0"/>
              <a:t>1000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9,728:3,2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0,125∙8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0,4735 </a:t>
            </a:r>
            <a:r>
              <a:rPr lang="ru-RU" sz="2800" dirty="0" smtClean="0"/>
              <a:t>:0,001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0,25 </a:t>
            </a:r>
            <a:r>
              <a:rPr lang="ru-RU" sz="2800" dirty="0"/>
              <a:t>· </a:t>
            </a:r>
            <a:r>
              <a:rPr lang="ru-RU" sz="2800" dirty="0" smtClean="0"/>
              <a:t>0,4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1,5∙0,6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1356 : 1000</a:t>
            </a:r>
          </a:p>
        </p:txBody>
      </p:sp>
      <p:graphicFrame>
        <p:nvGraphicFramePr>
          <p:cNvPr id="33836" name="Group 44"/>
          <p:cNvGraphicFramePr>
            <a:graphicFrameLocks noGrp="1"/>
          </p:cNvGraphicFramePr>
          <p:nvPr>
            <p:ph idx="1"/>
          </p:nvPr>
        </p:nvGraphicFramePr>
        <p:xfrm>
          <a:off x="1143000" y="5181600"/>
          <a:ext cx="7543800" cy="105156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762000"/>
                <a:gridCol w="914400"/>
                <a:gridCol w="838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3,04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0,1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2,073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298,48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473,5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0,1 356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1, 356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1752600" y="508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hlink"/>
                </a:solidFill>
              </a:rPr>
              <a:t>С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1752600" y="990600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</a:rPr>
              <a:t>Ф</a:t>
            </a: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1752600" y="14478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И</a:t>
            </a: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1752600" y="18288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П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1752600" y="2286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Е</a:t>
            </a: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1752600" y="2743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С</a:t>
            </a: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1752600" y="3124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О</a:t>
            </a:r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1752600" y="35814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Р</a:t>
            </a:r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1752600" y="41148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52 0.0192 L 0.42048 0.765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3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21E-6 L 0.21666 0.68825 " pathEditMode="relative" ptsTypes="AA">
                                      <p:cBhvr>
                                        <p:cTn id="10" dur="20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067 L 0.5967 0.626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1781 L -0.0533 0.574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58E-6 L 0.325 0.510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8 -0.01781 L 0.49652 0.437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1781 L 0.12917 0.3818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1781 L 0.05573 0.3152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3998 L 0.68507 0.2528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7" grpId="0"/>
      <p:bldP spid="33838" grpId="0"/>
      <p:bldP spid="33839" grpId="0"/>
      <p:bldP spid="33840" grpId="0"/>
      <p:bldP spid="33841" grpId="0"/>
      <p:bldP spid="33842" grpId="0"/>
      <p:bldP spid="33843" grpId="0"/>
      <p:bldP spid="33844" grpId="0"/>
      <p:bldP spid="338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ru-RU" sz="2800" i="1" dirty="0">
                <a:solidFill>
                  <a:srgbClr val="006600"/>
                </a:solidFill>
                <a:latin typeface="Calibri"/>
              </a:rPr>
              <a:t>«</a:t>
            </a:r>
            <a:r>
              <a:rPr lang="ru-RU" sz="2800" b="1" i="1" dirty="0">
                <a:solidFill>
                  <a:srgbClr val="006600"/>
                </a:solidFill>
                <a:latin typeface="Harlow Solid Italic" pitchFamily="82" charset="0"/>
              </a:rPr>
              <a:t>На свете очень много профессий, почти все они связаны с математикой.</a:t>
            </a:r>
            <a:r>
              <a:rPr lang="ru-RU" sz="2800" b="1" i="1" dirty="0">
                <a:solidFill>
                  <a:srgbClr val="006600"/>
                </a:solidFill>
                <a:latin typeface="Calibri"/>
              </a:rPr>
              <a:t>»</a:t>
            </a:r>
            <a:endParaRPr lang="ru-RU" sz="2800" b="1" i="1" dirty="0">
              <a:solidFill>
                <a:srgbClr val="006600"/>
              </a:solidFill>
              <a:latin typeface="Harlow Solid Italic" pitchFamily="82" charset="0"/>
            </a:endParaRPr>
          </a:p>
          <a:p>
            <a:pPr>
              <a:buFont typeface="Arial" charset="0"/>
              <a:buNone/>
            </a:pPr>
            <a:r>
              <a:rPr lang="ru-RU" sz="2800" b="1" i="1" dirty="0">
                <a:latin typeface="Harlow Solid Italic" pitchFamily="82" charset="0"/>
              </a:rPr>
              <a:t>                                                          </a:t>
            </a:r>
          </a:p>
          <a:p>
            <a:pPr>
              <a:buFont typeface="Arial" charset="0"/>
              <a:buNone/>
            </a:pPr>
            <a:endParaRPr lang="ru-RU" sz="2800" b="1" i="1" dirty="0">
              <a:latin typeface="Harlow Solid Italic" pitchFamily="82" charset="0"/>
            </a:endParaRPr>
          </a:p>
          <a:p>
            <a:r>
              <a:rPr lang="ru-RU" sz="2800" b="1" i="1" dirty="0">
                <a:solidFill>
                  <a:srgbClr val="006600"/>
                </a:solidFill>
                <a:latin typeface="Calibri"/>
              </a:rPr>
              <a:t>«…</a:t>
            </a:r>
            <a:r>
              <a:rPr lang="ru-RU" sz="2800" b="1" i="1" dirty="0">
                <a:solidFill>
                  <a:srgbClr val="006600"/>
                </a:solidFill>
                <a:latin typeface="Harlow Solid Italic" pitchFamily="82" charset="0"/>
              </a:rPr>
              <a:t>если подумать, математика важна в каждой профессии.</a:t>
            </a:r>
            <a:r>
              <a:rPr lang="ru-RU" sz="2800" b="1" i="1" dirty="0">
                <a:solidFill>
                  <a:srgbClr val="006600"/>
                </a:solidFill>
                <a:latin typeface="Calibri"/>
              </a:rPr>
              <a:t>»</a:t>
            </a:r>
            <a:endParaRPr lang="ru-RU" sz="2800" b="1" i="1" dirty="0">
              <a:solidFill>
                <a:srgbClr val="006600"/>
              </a:solidFill>
              <a:latin typeface="Harlow Solid Italic" pitchFamily="82" charset="0"/>
            </a:endParaRPr>
          </a:p>
          <a:p>
            <a:pPr>
              <a:buFont typeface="Arial" charset="0"/>
              <a:buNone/>
            </a:pPr>
            <a:r>
              <a:rPr lang="ru-RU" sz="2800" b="1" i="1" dirty="0">
                <a:latin typeface="Harlow Solid Italic" pitchFamily="82" charset="0"/>
              </a:rPr>
              <a:t>                                                  </a:t>
            </a:r>
          </a:p>
          <a:p>
            <a:pPr>
              <a:buFont typeface="Arial" charset="0"/>
              <a:buNone/>
            </a:pPr>
            <a:endParaRPr lang="ru-RU" sz="2800" b="1" i="1" dirty="0">
              <a:latin typeface="Harlow Solid Italic" pitchFamily="82" charset="0"/>
            </a:endParaRPr>
          </a:p>
          <a:p>
            <a:r>
              <a:rPr lang="ru-RU" sz="2800" b="1" i="1" dirty="0">
                <a:solidFill>
                  <a:srgbClr val="006600"/>
                </a:solidFill>
                <a:latin typeface="Calibri"/>
              </a:rPr>
              <a:t>«</a:t>
            </a:r>
            <a:r>
              <a:rPr lang="ru-RU" sz="2800" b="1" i="1" dirty="0">
                <a:solidFill>
                  <a:srgbClr val="006600"/>
                </a:solidFill>
                <a:latin typeface="Harlow Solid Italic" pitchFamily="82" charset="0"/>
              </a:rPr>
              <a:t>Математика нужна каждому человеку.</a:t>
            </a:r>
            <a:r>
              <a:rPr lang="ru-RU" sz="2800" b="1" i="1" dirty="0">
                <a:solidFill>
                  <a:srgbClr val="006600"/>
                </a:solidFill>
                <a:latin typeface="Calibri"/>
              </a:rPr>
              <a:t>»</a:t>
            </a:r>
            <a:endParaRPr lang="ru-RU" sz="2800" b="1" i="1" dirty="0">
              <a:solidFill>
                <a:srgbClr val="006600"/>
              </a:solidFill>
              <a:latin typeface="Harlow Solid Italic" pitchFamily="82" charset="0"/>
            </a:endParaRPr>
          </a:p>
          <a:p>
            <a:pPr>
              <a:buFont typeface="Arial" charset="0"/>
              <a:buNone/>
            </a:pPr>
            <a:r>
              <a:rPr lang="ru-RU" sz="2800" b="1" i="1" dirty="0">
                <a:latin typeface="Harlow Solid Italic" pitchFamily="82" charset="0"/>
              </a:rPr>
              <a:t>         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81200"/>
          </a:xfrm>
        </p:spPr>
        <p:txBody>
          <a:bodyPr/>
          <a:lstStyle/>
          <a:p>
            <a:pPr algn="l"/>
            <a:r>
              <a:rPr lang="ru-RU" sz="4000" b="1" i="1">
                <a:latin typeface="Edwardian Script ITC" pitchFamily="66" charset="0"/>
              </a:rPr>
              <a:t>Мне мигает светофор,</a:t>
            </a:r>
            <a:br>
              <a:rPr lang="ru-RU" sz="4000" b="1" i="1">
                <a:latin typeface="Edwardian Script ITC" pitchFamily="66" charset="0"/>
              </a:rPr>
            </a:br>
            <a:r>
              <a:rPr lang="ru-RU" sz="4000" b="1" i="1">
                <a:latin typeface="Edwardian Script ITC" pitchFamily="66" charset="0"/>
              </a:rPr>
              <a:t>Знает он, что я ... </a:t>
            </a:r>
            <a:br>
              <a:rPr lang="ru-RU" sz="4000" b="1" i="1">
                <a:latin typeface="Edwardian Script ITC" pitchFamily="66" charset="0"/>
              </a:rPr>
            </a:br>
            <a:endParaRPr lang="ru-RU" sz="4000" b="1" i="1">
              <a:latin typeface="Edwardian Script ITC" pitchFamily="66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0" y="1981200"/>
            <a:ext cx="8229600" cy="762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i="1" dirty="0">
                <a:solidFill>
                  <a:srgbClr val="FF3300"/>
                </a:solidFill>
              </a:rPr>
              <a:t>шофёр</a:t>
            </a:r>
            <a:r>
              <a:rPr lang="ru-RU" b="1" i="1" dirty="0"/>
              <a:t>    </a:t>
            </a:r>
          </a:p>
        </p:txBody>
      </p:sp>
      <p:pic>
        <p:nvPicPr>
          <p:cNvPr id="26630" name="Picture 6" descr="http://stat20.privet.ru/lr/0c08b7d260f5a40295ef83806ba22ac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590800"/>
            <a:ext cx="379095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-1143000" y="304800"/>
            <a:ext cx="8229600" cy="1143000"/>
          </a:xfrm>
        </p:spPr>
        <p:txBody>
          <a:bodyPr/>
          <a:lstStyle/>
          <a:p>
            <a:r>
              <a:rPr lang="ru-RU" dirty="0"/>
              <a:t>Задача 1.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0" y="1143000"/>
            <a:ext cx="9144000" cy="2209800"/>
          </a:xfrm>
        </p:spPr>
        <p:txBody>
          <a:bodyPr/>
          <a:lstStyle/>
          <a:p>
            <a:r>
              <a:rPr lang="ru-RU" dirty="0"/>
              <a:t>На автозаправке таксист отдал кассиру 1000 рублей и залил в бак 25 литров бензина по цене 28рублей 50 копеек за литр. Сколько рублей сдачи он должен получить у кассира?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486400" y="5257800"/>
            <a:ext cx="316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</a:rPr>
              <a:t>Ответ: 287,5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l"/>
            <a:r>
              <a:rPr lang="ru-RU" sz="4000" b="1" i="1">
                <a:latin typeface="Brush Script MT" pitchFamily="66" charset="0"/>
              </a:rPr>
              <a:t>Расчёт зарплаты - знать пора -</a:t>
            </a:r>
            <a:br>
              <a:rPr lang="ru-RU" sz="4000" b="1" i="1">
                <a:latin typeface="Brush Script MT" pitchFamily="66" charset="0"/>
              </a:rPr>
            </a:br>
            <a:r>
              <a:rPr lang="ru-RU" sz="4000" b="1" i="1">
                <a:latin typeface="Brush Script MT" pitchFamily="66" charset="0"/>
              </a:rPr>
              <a:t>Проводят в срок ...</a:t>
            </a:r>
            <a:r>
              <a:rPr lang="ru-RU" sz="4000"/>
              <a:t> 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609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3600" b="1" i="1">
                <a:solidFill>
                  <a:srgbClr val="FF3300"/>
                </a:solidFill>
                <a:latin typeface="Brush Script MT" pitchFamily="66" charset="0"/>
              </a:rPr>
              <a:t>бухгалтера</a:t>
            </a:r>
          </a:p>
        </p:txBody>
      </p:sp>
      <p:pic>
        <p:nvPicPr>
          <p:cNvPr id="29700" name="Picture 4" descr="965882-62bdfdd3d4899f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048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-1219200" y="304800"/>
            <a:ext cx="8229600" cy="1143000"/>
          </a:xfrm>
        </p:spPr>
        <p:txBody>
          <a:bodyPr/>
          <a:lstStyle/>
          <a:p>
            <a:r>
              <a:rPr lang="ru-RU" dirty="0"/>
              <a:t>Задача 2.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763000" cy="2057400"/>
          </a:xfrm>
        </p:spPr>
        <p:txBody>
          <a:bodyPr/>
          <a:lstStyle/>
          <a:p>
            <a:pPr marL="609600" indent="-609600"/>
            <a:r>
              <a:rPr lang="ru-RU" dirty="0"/>
              <a:t>В летнем лагере на каждого участника полагается 50 г сахара в день. В лагере 40 человек. Сколько килограммов сахара достаточно на 18 дней?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096000" y="5943600"/>
            <a:ext cx="2447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Ответ: 36 кг.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математика - 16">
  <a:themeElements>
    <a:clrScheme name="математика - 16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математика - 1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6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478</Words>
  <Application>Microsoft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Informal Roman</vt:lpstr>
      <vt:lpstr>Harlow Solid Italic</vt:lpstr>
      <vt:lpstr>Edwardian Script ITC</vt:lpstr>
      <vt:lpstr>Brush Script MT</vt:lpstr>
      <vt:lpstr>Оформление по умолчанию</vt:lpstr>
      <vt:lpstr>математика - 16</vt:lpstr>
      <vt:lpstr>Действия с десятичными дробями</vt:lpstr>
      <vt:lpstr>Повторяем правила</vt:lpstr>
      <vt:lpstr>Выполнить  действия:  0,2 · 43 =      0,54 + 3,06 =      3,5  · 0,2 =   + 0,4 =             : 0,2 =              + 1,1 =      : 0,3 =             : 9 =                    : 2 = •2,05 =         – 1,99 =             + 0,1 =  </vt:lpstr>
      <vt:lpstr>140,68+157,8 3,06 – 0, 987 135,6 : 1000 9,728:3,2 0,125∙8 0,4735 :0,001 0,25 · 0,4 1,5∙0,6 1356 : 1000</vt:lpstr>
      <vt:lpstr>Слайд 5</vt:lpstr>
      <vt:lpstr>Мне мигает светофор, Знает он, что я ...  </vt:lpstr>
      <vt:lpstr>Задача 1.</vt:lpstr>
      <vt:lpstr>Расчёт зарплаты - знать пора - Проводят в срок ... </vt:lpstr>
      <vt:lpstr>Задача 2.</vt:lpstr>
      <vt:lpstr>Знает точно детвора: Кормят вкусно ... </vt:lpstr>
      <vt:lpstr>Задача 3.</vt:lpstr>
      <vt:lpstr>Расставь запятые, чтобы равенство было верным</vt:lpstr>
      <vt:lpstr>Не решит больной задач, Всех больных полечит ... </vt:lpstr>
      <vt:lpstr>Задача 4.</vt:lpstr>
      <vt:lpstr>Он финансовый факир, В банк к себе вас ждёт ... </vt:lpstr>
      <vt:lpstr>Задача 5.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LEX</cp:lastModifiedBy>
  <cp:revision>31</cp:revision>
  <cp:lastPrinted>1601-01-01T00:00:00Z</cp:lastPrinted>
  <dcterms:created xsi:type="dcterms:W3CDTF">1601-01-01T00:00:00Z</dcterms:created>
  <dcterms:modified xsi:type="dcterms:W3CDTF">2014-03-21T21:49:04Z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