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77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Эля" initials="Э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8F74AA"/>
    <a:srgbClr val="D945B6"/>
    <a:srgbClr val="E13D93"/>
    <a:srgbClr val="B36D6B"/>
    <a:srgbClr val="E86536"/>
    <a:srgbClr val="CFD24C"/>
    <a:srgbClr val="2EF0AB"/>
    <a:srgbClr val="FF6699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img_url=http://www.chelsi.ru/uploads/posts/2012-04/1335334612_ol.jpg&amp;p=2&amp;text=%D0%BA%D0%B0%D1%80%D1%82%D0%B8%D0%BD%D0%BA%D0%B8%20%D0%B4%D0%BB%D1%8F%20%D1%83%D1%80%D0%BE%D0%BA%D0%BE%D0%B2&amp;noreask=1&amp;pos=85&amp;lr=1093&amp;rpt=simage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.wikipedia.org/wiki/%D0%9E%D1%80%D1%84%D0%BE%D0%B3%D1%80%D0%B0%D0%BC%D0%BC%D0%B0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text=%D0%BA%D0%B0%D1%80%D1%82%D0%B8%D0%BD%D0%BA%D0%B8%20%D0%B4%D0%BB%D1%8F%20%D1%83%D1%80%D0%BE%D0%BA%D0%BE%D0%B2&amp;noreask=1&amp;img_url=http://img-fotki.yandex.ru/get/5812/89635038.55b/0_6d238_aaa22742_XL&amp;pos=18&amp;rpt=simage&amp;lr=1093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866330"/>
          </a:xfrm>
        </p:spPr>
        <p:txBody>
          <a:bodyPr>
            <a:normAutofit/>
          </a:bodyPr>
          <a:lstStyle/>
          <a:p>
            <a:r>
              <a:rPr lang="ru-RU" sz="8000" b="1" dirty="0" smtClean="0"/>
              <a:t>Орфограммы в приставках</a:t>
            </a:r>
            <a:endParaRPr lang="ru-RU" sz="80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851920" y="4221088"/>
            <a:ext cx="4824536" cy="216024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                                     ГБОУ «Адыгейская республиканская гимназия»</a:t>
            </a:r>
          </a:p>
          <a:p>
            <a:pPr>
              <a:buNone/>
            </a:pP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                                                               Презентацию подготовила</a:t>
            </a:r>
          </a:p>
          <a:p>
            <a:pPr>
              <a:buNone/>
            </a:pPr>
            <a:r>
              <a:rPr lang="ru-RU" sz="2900" dirty="0" smtClean="0"/>
              <a:t>                                                               учитель русского языка и литературы</a:t>
            </a:r>
          </a:p>
          <a:p>
            <a:pPr>
              <a:buNone/>
            </a:pPr>
            <a:r>
              <a:rPr lang="ru-RU" sz="2900" dirty="0" smtClean="0"/>
              <a:t>                                                               </a:t>
            </a:r>
            <a:r>
              <a:rPr lang="ru-RU" sz="2900" dirty="0" err="1" smtClean="0"/>
              <a:t>Куадже</a:t>
            </a:r>
            <a:r>
              <a:rPr lang="ru-RU" sz="2900" dirty="0" smtClean="0"/>
              <a:t> Ася </a:t>
            </a:r>
            <a:r>
              <a:rPr lang="ru-RU" sz="2900" dirty="0" err="1" smtClean="0"/>
              <a:t>Шумафовна</a:t>
            </a: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                                     г. Майкоп, 2013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395536" y="0"/>
            <a:ext cx="7416824" cy="4221088"/>
          </a:xfrm>
          <a:prstGeom prst="horizont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0" dirty="0" smtClean="0"/>
              <a:t>Орфограммы в приставках</a:t>
            </a:r>
            <a:endParaRPr lang="ru-RU" sz="8000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355976" y="3717032"/>
            <a:ext cx="4392488" cy="3140968"/>
          </a:xfrm>
          <a:prstGeom prst="horizontalScroll">
            <a:avLst/>
          </a:prstGeom>
          <a:solidFill>
            <a:srgbClr val="EDA5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 ГБОУ «Адыгейская республиканская гимназия»</a:t>
            </a:r>
          </a:p>
          <a:p>
            <a:r>
              <a:rPr lang="ru-RU" sz="1600" dirty="0" smtClean="0"/>
              <a:t>                                                               Презентацию подготовила</a:t>
            </a:r>
          </a:p>
          <a:p>
            <a:r>
              <a:rPr lang="ru-RU" sz="1600" dirty="0" smtClean="0"/>
              <a:t>                                                               учитель русского языка и литературы</a:t>
            </a:r>
          </a:p>
          <a:p>
            <a:r>
              <a:rPr lang="ru-RU" sz="1600" dirty="0" smtClean="0"/>
              <a:t>                                                            </a:t>
            </a:r>
            <a:r>
              <a:rPr lang="ru-RU" sz="1600" dirty="0" err="1" smtClean="0"/>
              <a:t>Куадже</a:t>
            </a:r>
            <a:r>
              <a:rPr lang="ru-RU" sz="1600" dirty="0" smtClean="0"/>
              <a:t> Ася </a:t>
            </a:r>
            <a:r>
              <a:rPr lang="ru-RU" sz="1600" dirty="0" err="1" smtClean="0"/>
              <a:t>Шумафовна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 г. Майкоп, 2013</a:t>
            </a:r>
            <a:endParaRPr lang="ru-RU" sz="1600" dirty="0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1259632" y="4077072"/>
            <a:ext cx="2664296" cy="2448272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http://im3-tub-ru.yandex.net/i?id=195854934-16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653137"/>
            <a:ext cx="1944216" cy="1368152"/>
          </a:xfrm>
          <a:prstGeom prst="rect">
            <a:avLst/>
          </a:prstGeom>
          <a:solidFill>
            <a:srgbClr val="FF0000"/>
          </a:solidFill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4762872" cy="730250"/>
          </a:xfrm>
          <a:solidFill>
            <a:srgbClr val="660033"/>
          </a:solidFill>
        </p:spPr>
        <p:txBody>
          <a:bodyPr>
            <a:normAutofit fontScale="90000"/>
          </a:bodyPr>
          <a:lstStyle/>
          <a:p>
            <a:r>
              <a:rPr lang="ru-RU" sz="4400" dirty="0" smtClean="0"/>
              <a:t>        приставки  над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3178696" cy="914400"/>
          </a:xfrm>
          <a:solidFill>
            <a:srgbClr val="00FFFF"/>
          </a:solidFill>
        </p:spPr>
        <p:txBody>
          <a:bodyPr>
            <a:normAutofit fontScale="92500"/>
          </a:bodyPr>
          <a:lstStyle/>
          <a:p>
            <a:r>
              <a:rPr lang="ru-RU" sz="3600" dirty="0" smtClean="0"/>
              <a:t>Не изменяются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7086600" cy="3370312"/>
          </a:xfrm>
          <a:solidFill>
            <a:srgbClr val="00FFFF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611560" y="1340768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971600" y="2420888"/>
            <a:ext cx="6048672" cy="3312368"/>
          </a:xfrm>
          <a:prstGeom prst="horizontalScroll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Надбровье</a:t>
            </a:r>
          </a:p>
          <a:p>
            <a:r>
              <a:rPr lang="ru-RU" sz="3200" dirty="0" smtClean="0"/>
              <a:t>     Надгробный</a:t>
            </a:r>
          </a:p>
          <a:p>
            <a:r>
              <a:rPr lang="ru-RU" sz="3200" dirty="0" smtClean="0"/>
              <a:t>               Надкусить</a:t>
            </a:r>
          </a:p>
          <a:p>
            <a:r>
              <a:rPr lang="ru-RU" sz="3200" dirty="0" smtClean="0"/>
              <a:t>                    Надстроить</a:t>
            </a:r>
            <a:endParaRPr lang="ru-RU" sz="3200" dirty="0"/>
          </a:p>
        </p:txBody>
      </p:sp>
      <p:pic>
        <p:nvPicPr>
          <p:cNvPr id="7" name="Рисунок 6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1"/>
            <a:ext cx="1944216" cy="1728192"/>
          </a:xfrm>
          <a:prstGeom prst="rect">
            <a:avLst/>
          </a:prstGeom>
          <a:solidFill>
            <a:srgbClr val="FF0066"/>
          </a:solidFill>
          <a:ln w="9525">
            <a:solidFill>
              <a:srgbClr val="990033"/>
            </a:solidFill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4067944" y="134076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860032" y="134076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4834880" cy="730250"/>
          </a:xfrm>
          <a:solidFill>
            <a:srgbClr val="76E737"/>
          </a:solidFill>
        </p:spPr>
        <p:txBody>
          <a:bodyPr>
            <a:normAutofit fontScale="90000"/>
          </a:bodyPr>
          <a:lstStyle/>
          <a:p>
            <a:r>
              <a:rPr lang="ru-RU" sz="4400" dirty="0" smtClean="0"/>
              <a:t>       приставки  надо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3250704" cy="914400"/>
          </a:xfrm>
          <a:solidFill>
            <a:srgbClr val="FF6600"/>
          </a:solidFill>
        </p:spPr>
        <p:txBody>
          <a:bodyPr>
            <a:normAutofit fontScale="92500"/>
          </a:bodyPr>
          <a:lstStyle/>
          <a:p>
            <a:r>
              <a:rPr lang="ru-RU" sz="3600" dirty="0" smtClean="0"/>
              <a:t>Не изменяются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7086600" cy="3370312"/>
          </a:xfrm>
          <a:solidFill>
            <a:srgbClr val="FF6600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683568" y="1412776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899592" y="2420888"/>
            <a:ext cx="6120680" cy="3384376"/>
          </a:xfrm>
          <a:prstGeom prst="horizontalScroll">
            <a:avLst/>
          </a:prstGeom>
          <a:solidFill>
            <a:srgbClr val="76E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/>
              <a:t>Надорвать</a:t>
            </a:r>
          </a:p>
          <a:p>
            <a:r>
              <a:rPr lang="ru-RU" sz="3600" dirty="0" smtClean="0"/>
              <a:t>           Надобью</a:t>
            </a:r>
          </a:p>
          <a:p>
            <a:r>
              <a:rPr lang="ru-RU" sz="3600" dirty="0" smtClean="0"/>
              <a:t>                  Надошью </a:t>
            </a:r>
            <a:endParaRPr lang="ru-RU" sz="3600" dirty="0"/>
          </a:p>
        </p:txBody>
      </p:sp>
      <p:pic>
        <p:nvPicPr>
          <p:cNvPr id="7" name="Рисунок 6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1"/>
            <a:ext cx="1944216" cy="1728192"/>
          </a:xfrm>
          <a:prstGeom prst="rect">
            <a:avLst/>
          </a:prstGeom>
          <a:solidFill>
            <a:srgbClr val="FF0066"/>
          </a:solidFill>
          <a:ln w="9525">
            <a:solidFill>
              <a:srgbClr val="6DDE40"/>
            </a:solidFill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923928" y="134076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076056" y="134076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4762872" cy="730250"/>
          </a:xfrm>
          <a:solidFill>
            <a:srgbClr val="AA7D74"/>
          </a:solidFill>
        </p:spPr>
        <p:txBody>
          <a:bodyPr>
            <a:normAutofit/>
          </a:bodyPr>
          <a:lstStyle/>
          <a:p>
            <a:r>
              <a:rPr lang="ru-RU" sz="4400" dirty="0" smtClean="0"/>
              <a:t>       приставки  не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3178696" cy="914400"/>
          </a:xfrm>
          <a:solidFill>
            <a:srgbClr val="CCCC00"/>
          </a:solidFill>
        </p:spPr>
        <p:txBody>
          <a:bodyPr>
            <a:normAutofit fontScale="92500"/>
          </a:bodyPr>
          <a:lstStyle/>
          <a:p>
            <a:r>
              <a:rPr lang="ru-RU" sz="3600" dirty="0" smtClean="0"/>
              <a:t>Не изменяются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7086600" cy="3370312"/>
          </a:xfrm>
          <a:solidFill>
            <a:srgbClr val="CCCC00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683568" y="1412776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827584" y="2420888"/>
            <a:ext cx="6192688" cy="3312368"/>
          </a:xfrm>
          <a:prstGeom prst="horizontalScroll">
            <a:avLst/>
          </a:prstGeom>
          <a:solidFill>
            <a:srgbClr val="AA7D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Небезопасный</a:t>
            </a:r>
          </a:p>
          <a:p>
            <a:r>
              <a:rPr lang="ru-RU" sz="3200" dirty="0" smtClean="0"/>
              <a:t>           Невдалеке</a:t>
            </a:r>
          </a:p>
          <a:p>
            <a:r>
              <a:rPr lang="ru-RU" sz="3200" dirty="0" smtClean="0"/>
              <a:t>                Невидимка</a:t>
            </a:r>
          </a:p>
          <a:p>
            <a:r>
              <a:rPr lang="ru-RU" sz="3200" dirty="0" smtClean="0"/>
              <a:t>                    Невзлюбить</a:t>
            </a:r>
            <a:endParaRPr lang="ru-RU" sz="3200" dirty="0"/>
          </a:p>
        </p:txBody>
      </p:sp>
      <p:pic>
        <p:nvPicPr>
          <p:cNvPr id="7" name="Рисунок 6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1"/>
            <a:ext cx="1944216" cy="1728192"/>
          </a:xfrm>
          <a:prstGeom prst="rect">
            <a:avLst/>
          </a:prstGeom>
          <a:solidFill>
            <a:srgbClr val="FF0066"/>
          </a:solidFill>
          <a:ln w="9525">
            <a:solidFill>
              <a:srgbClr val="FFFF00"/>
            </a:solidFill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4283968" y="134076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932040" y="134076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4978896" cy="730250"/>
          </a:xfrm>
          <a:solidFill>
            <a:srgbClr val="B16DA2"/>
          </a:solidFill>
        </p:spPr>
        <p:txBody>
          <a:bodyPr>
            <a:normAutofit fontScale="90000"/>
          </a:bodyPr>
          <a:lstStyle/>
          <a:p>
            <a:r>
              <a:rPr lang="ru-RU" sz="4400" dirty="0" smtClean="0"/>
              <a:t>        приставки  </a:t>
            </a:r>
            <a:r>
              <a:rPr lang="ru-RU" sz="4400" dirty="0" err="1" smtClean="0"/>
              <a:t>недо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3178696" cy="914400"/>
          </a:xfrm>
          <a:solidFill>
            <a:srgbClr val="9966FF"/>
          </a:solidFill>
        </p:spPr>
        <p:txBody>
          <a:bodyPr>
            <a:normAutofit fontScale="92500"/>
          </a:bodyPr>
          <a:lstStyle/>
          <a:p>
            <a:r>
              <a:rPr lang="ru-RU" sz="3600" dirty="0" smtClean="0"/>
              <a:t>Не изменяются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7086600" cy="3370312"/>
          </a:xfrm>
          <a:solidFill>
            <a:srgbClr val="9966FF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611560" y="1412777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899592" y="2420888"/>
            <a:ext cx="6192688" cy="3312368"/>
          </a:xfrm>
          <a:prstGeom prst="horizontalScroll">
            <a:avLst/>
          </a:prstGeom>
          <a:solidFill>
            <a:srgbClr val="B16D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/>
              <a:t>Недоглядеть</a:t>
            </a:r>
          </a:p>
          <a:p>
            <a:r>
              <a:rPr lang="ru-RU" sz="3600" dirty="0" smtClean="0"/>
              <a:t>           Недодать</a:t>
            </a:r>
          </a:p>
          <a:p>
            <a:r>
              <a:rPr lang="ru-RU" sz="3600" dirty="0" smtClean="0"/>
              <a:t>      Недопонимание</a:t>
            </a:r>
          </a:p>
          <a:p>
            <a:r>
              <a:rPr lang="ru-RU" sz="3600" dirty="0" smtClean="0"/>
              <a:t>                        Недолет   </a:t>
            </a:r>
            <a:endParaRPr lang="ru-RU" sz="3600" dirty="0"/>
          </a:p>
        </p:txBody>
      </p:sp>
      <p:pic>
        <p:nvPicPr>
          <p:cNvPr id="7" name="Рисунок 6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1"/>
            <a:ext cx="1944216" cy="1728192"/>
          </a:xfrm>
          <a:prstGeom prst="rect">
            <a:avLst/>
          </a:prstGeom>
          <a:solidFill>
            <a:srgbClr val="FF0066"/>
          </a:solidFill>
          <a:ln w="9525">
            <a:solidFill>
              <a:srgbClr val="D945B6"/>
            </a:solidFill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5220072" y="134076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067944" y="134076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4690864" cy="730250"/>
          </a:xfrm>
          <a:solidFill>
            <a:srgbClr val="EF2FC6"/>
          </a:solidFill>
        </p:spPr>
        <p:txBody>
          <a:bodyPr>
            <a:normAutofit/>
          </a:bodyPr>
          <a:lstStyle/>
          <a:p>
            <a:r>
              <a:rPr lang="ru-RU" sz="4400" dirty="0" smtClean="0"/>
              <a:t>        приставки  о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3178696" cy="914400"/>
          </a:xfrm>
          <a:solidFill>
            <a:srgbClr val="66FFCC"/>
          </a:solidFill>
        </p:spPr>
        <p:txBody>
          <a:bodyPr>
            <a:normAutofit fontScale="92500"/>
          </a:bodyPr>
          <a:lstStyle/>
          <a:p>
            <a:r>
              <a:rPr lang="ru-RU" sz="3600" dirty="0" smtClean="0"/>
              <a:t>Не изменяются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7086600" cy="3370312"/>
          </a:xfrm>
          <a:solidFill>
            <a:srgbClr val="66FFCC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683568" y="1412776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899592" y="2420888"/>
            <a:ext cx="6120680" cy="3384376"/>
          </a:xfrm>
          <a:prstGeom prst="horizontalScroll">
            <a:avLst/>
          </a:prstGeom>
          <a:solidFill>
            <a:srgbClr val="EF2F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/>
              <a:t>Одобрять</a:t>
            </a:r>
          </a:p>
          <a:p>
            <a:r>
              <a:rPr lang="ru-RU" sz="3600" dirty="0" smtClean="0"/>
              <a:t>       Обочина</a:t>
            </a:r>
          </a:p>
          <a:p>
            <a:r>
              <a:rPr lang="ru-RU" sz="3600" dirty="0" smtClean="0"/>
              <a:t>              Обрить</a:t>
            </a:r>
          </a:p>
          <a:p>
            <a:r>
              <a:rPr lang="ru-RU" sz="3600" dirty="0" smtClean="0"/>
              <a:t>                  Озвереть</a:t>
            </a:r>
            <a:endParaRPr lang="ru-RU" sz="3600" dirty="0"/>
          </a:p>
        </p:txBody>
      </p:sp>
      <p:pic>
        <p:nvPicPr>
          <p:cNvPr id="7" name="Рисунок 6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1"/>
            <a:ext cx="1944216" cy="1728192"/>
          </a:xfrm>
          <a:prstGeom prst="rect">
            <a:avLst/>
          </a:prstGeom>
          <a:solidFill>
            <a:srgbClr val="FF0066"/>
          </a:solidFill>
          <a:ln w="9525">
            <a:solidFill>
              <a:srgbClr val="2EF0AB"/>
            </a:solidFill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4283968" y="134076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860032" y="134076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4834880" cy="731304"/>
          </a:xfrm>
          <a:solidFill>
            <a:srgbClr val="82B569"/>
          </a:solidFill>
        </p:spPr>
        <p:txBody>
          <a:bodyPr>
            <a:normAutofit/>
          </a:bodyPr>
          <a:lstStyle/>
          <a:p>
            <a:r>
              <a:rPr lang="ru-RU" sz="4400" dirty="0" smtClean="0"/>
              <a:t>       приставки  об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3250704" cy="914400"/>
          </a:xfrm>
          <a:solidFill>
            <a:srgbClr val="FF6600"/>
          </a:solidFill>
        </p:spPr>
        <p:txBody>
          <a:bodyPr>
            <a:normAutofit fontScale="92500"/>
          </a:bodyPr>
          <a:lstStyle/>
          <a:p>
            <a:r>
              <a:rPr lang="ru-RU" sz="3600" dirty="0" smtClean="0"/>
              <a:t>Не изменяются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7086600" cy="3298304"/>
          </a:xfrm>
          <a:solidFill>
            <a:srgbClr val="FF6600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611560" y="148478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899592" y="2492896"/>
            <a:ext cx="6120680" cy="3312368"/>
          </a:xfrm>
          <a:prstGeom prst="horizontalScroll">
            <a:avLst/>
          </a:prstGeom>
          <a:solidFill>
            <a:srgbClr val="82B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/>
              <a:t>Обвенчать</a:t>
            </a:r>
          </a:p>
          <a:p>
            <a:r>
              <a:rPr lang="ru-RU" sz="2800" dirty="0" smtClean="0"/>
              <a:t>       Обвесить</a:t>
            </a:r>
          </a:p>
          <a:p>
            <a:r>
              <a:rPr lang="ru-RU" sz="2800" dirty="0" smtClean="0"/>
              <a:t>            Обветшалый</a:t>
            </a:r>
          </a:p>
          <a:p>
            <a:r>
              <a:rPr lang="ru-RU" sz="2800" dirty="0" smtClean="0"/>
              <a:t>                        </a:t>
            </a:r>
            <a:r>
              <a:rPr lang="ru-RU" sz="2800" dirty="0" err="1" smtClean="0"/>
              <a:t>Обжора</a:t>
            </a:r>
            <a:endParaRPr lang="ru-RU" sz="2800" dirty="0" smtClean="0"/>
          </a:p>
          <a:p>
            <a:r>
              <a:rPr lang="ru-RU" sz="2800" dirty="0" smtClean="0"/>
              <a:t>                                Облет</a:t>
            </a:r>
            <a:endParaRPr lang="ru-RU" sz="2800" dirty="0"/>
          </a:p>
        </p:txBody>
      </p:sp>
      <p:pic>
        <p:nvPicPr>
          <p:cNvPr id="7" name="Рисунок 6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1"/>
            <a:ext cx="1944216" cy="1728192"/>
          </a:xfrm>
          <a:prstGeom prst="rect">
            <a:avLst/>
          </a:prstGeom>
          <a:solidFill>
            <a:srgbClr val="FF0066"/>
          </a:solidFill>
          <a:ln w="9525">
            <a:solidFill>
              <a:srgbClr val="F0532E"/>
            </a:solidFill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4211960" y="126876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932040" y="12687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4546848" cy="730250"/>
          </a:xfrm>
          <a:solidFill>
            <a:srgbClr val="6E4AD4"/>
          </a:solidFill>
        </p:spPr>
        <p:txBody>
          <a:bodyPr>
            <a:normAutofit fontScale="90000"/>
          </a:bodyPr>
          <a:lstStyle/>
          <a:p>
            <a:r>
              <a:rPr lang="ru-RU" sz="4400" dirty="0" smtClean="0"/>
              <a:t>       приставки обо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3250704" cy="914400"/>
          </a:xfrm>
          <a:solidFill>
            <a:srgbClr val="FF6699"/>
          </a:solidFill>
        </p:spPr>
        <p:txBody>
          <a:bodyPr>
            <a:normAutofit fontScale="92500"/>
          </a:bodyPr>
          <a:lstStyle/>
          <a:p>
            <a:r>
              <a:rPr lang="ru-RU" sz="3600" dirty="0" smtClean="0"/>
              <a:t>Не изменяются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7086600" cy="3370312"/>
          </a:xfrm>
          <a:solidFill>
            <a:srgbClr val="FF6699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 flipV="1">
            <a:off x="611560" y="1412776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899592" y="2420888"/>
            <a:ext cx="6120680" cy="3384376"/>
          </a:xfrm>
          <a:prstGeom prst="horizontalScroll">
            <a:avLst/>
          </a:prstGeom>
          <a:solidFill>
            <a:srgbClr val="6E4A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/>
              <a:t>Обобью</a:t>
            </a:r>
          </a:p>
          <a:p>
            <a:r>
              <a:rPr lang="ru-RU" sz="2800" dirty="0" smtClean="0"/>
              <a:t>      Обожгу</a:t>
            </a:r>
          </a:p>
          <a:p>
            <a:r>
              <a:rPr lang="ru-RU" sz="2800" dirty="0" smtClean="0"/>
              <a:t>          Обогнать</a:t>
            </a:r>
          </a:p>
          <a:p>
            <a:r>
              <a:rPr lang="ru-RU" sz="2800" dirty="0" smtClean="0"/>
              <a:t>                Обозлиться</a:t>
            </a:r>
          </a:p>
          <a:p>
            <a:r>
              <a:rPr lang="ru-RU" sz="2800" dirty="0" smtClean="0"/>
              <a:t>                            Оборвать</a:t>
            </a:r>
            <a:endParaRPr lang="ru-RU" sz="2800" dirty="0"/>
          </a:p>
        </p:txBody>
      </p:sp>
      <p:pic>
        <p:nvPicPr>
          <p:cNvPr id="7" name="Рисунок 6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1"/>
            <a:ext cx="1944216" cy="1728192"/>
          </a:xfrm>
          <a:prstGeom prst="rect">
            <a:avLst/>
          </a:prstGeom>
          <a:solidFill>
            <a:srgbClr val="FF0066"/>
          </a:solidFill>
          <a:ln w="9525">
            <a:solidFill>
              <a:srgbClr val="FF0066"/>
            </a:solidFill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779912" y="126876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851920" y="126876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716016" y="12687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4402832" cy="730250"/>
          </a:xfrm>
          <a:solidFill>
            <a:srgbClr val="D1D44A"/>
          </a:solidFill>
        </p:spPr>
        <p:txBody>
          <a:bodyPr>
            <a:normAutofit/>
          </a:bodyPr>
          <a:lstStyle/>
          <a:p>
            <a:r>
              <a:rPr lang="ru-RU" sz="4400" dirty="0" smtClean="0"/>
              <a:t>       приставки от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3178696" cy="914400"/>
          </a:xfrm>
          <a:solidFill>
            <a:srgbClr val="33CC33"/>
          </a:solidFill>
        </p:spPr>
        <p:txBody>
          <a:bodyPr>
            <a:normAutofit fontScale="92500"/>
          </a:bodyPr>
          <a:lstStyle/>
          <a:p>
            <a:r>
              <a:rPr lang="ru-RU" sz="3600" dirty="0" smtClean="0"/>
              <a:t>Не изменяются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7086600" cy="3298304"/>
          </a:xfrm>
          <a:solidFill>
            <a:srgbClr val="33CC33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611560" y="1412776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827584" y="2492896"/>
            <a:ext cx="6192688" cy="3312368"/>
          </a:xfrm>
          <a:prstGeom prst="horizontalScroll">
            <a:avLst/>
          </a:prstGeom>
          <a:solidFill>
            <a:srgbClr val="D1D4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/>
              <a:t>Отбежать</a:t>
            </a:r>
          </a:p>
          <a:p>
            <a:r>
              <a:rPr lang="ru-RU" sz="3600" dirty="0" smtClean="0"/>
              <a:t>      Отбросить</a:t>
            </a:r>
          </a:p>
          <a:p>
            <a:r>
              <a:rPr lang="ru-RU" sz="3600" dirty="0" smtClean="0"/>
              <a:t>             Отголосок</a:t>
            </a:r>
          </a:p>
          <a:p>
            <a:r>
              <a:rPr lang="ru-RU" sz="3600" dirty="0" smtClean="0"/>
              <a:t>                     Открывать</a:t>
            </a:r>
            <a:endParaRPr lang="ru-RU" sz="3600" dirty="0"/>
          </a:p>
        </p:txBody>
      </p:sp>
      <p:pic>
        <p:nvPicPr>
          <p:cNvPr id="7" name="Рисунок 6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1"/>
            <a:ext cx="1944216" cy="1728192"/>
          </a:xfrm>
          <a:prstGeom prst="rect">
            <a:avLst/>
          </a:prstGeom>
          <a:solidFill>
            <a:srgbClr val="FF0066"/>
          </a:solidFill>
          <a:ln w="9525">
            <a:solidFill>
              <a:srgbClr val="00B050"/>
            </a:solidFill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4067944" y="134076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644008" y="134076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4546848" cy="730250"/>
          </a:xfrm>
          <a:solidFill>
            <a:srgbClr val="E78737"/>
          </a:solidFill>
        </p:spPr>
        <p:txBody>
          <a:bodyPr>
            <a:normAutofit/>
          </a:bodyPr>
          <a:lstStyle/>
          <a:p>
            <a:r>
              <a:rPr lang="ru-RU" sz="4400" dirty="0" smtClean="0"/>
              <a:t>      приставки ото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7544" y="260648"/>
            <a:ext cx="3178696" cy="914400"/>
          </a:xfrm>
          <a:solidFill>
            <a:srgbClr val="00CC66"/>
          </a:solidFill>
        </p:spPr>
        <p:txBody>
          <a:bodyPr>
            <a:normAutofit fontScale="92500"/>
          </a:bodyPr>
          <a:lstStyle/>
          <a:p>
            <a:r>
              <a:rPr lang="ru-RU" sz="3600" dirty="0" smtClean="0"/>
              <a:t>Не изменяются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7086600" cy="3370312"/>
          </a:xfrm>
          <a:solidFill>
            <a:srgbClr val="00CC66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 flipV="1">
            <a:off x="611560" y="1412776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899592" y="2420888"/>
            <a:ext cx="6120680" cy="3312368"/>
          </a:xfrm>
          <a:prstGeom prst="horizontalScroll">
            <a:avLst/>
          </a:prstGeom>
          <a:solidFill>
            <a:srgbClr val="E78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/>
              <a:t>Отогнуть</a:t>
            </a:r>
          </a:p>
          <a:p>
            <a:r>
              <a:rPr lang="ru-RU" sz="3600" dirty="0" smtClean="0"/>
              <a:t>     Отомстить</a:t>
            </a:r>
          </a:p>
          <a:p>
            <a:r>
              <a:rPr lang="ru-RU" sz="3600" dirty="0" smtClean="0"/>
              <a:t>          Отоспаться</a:t>
            </a:r>
          </a:p>
          <a:p>
            <a:r>
              <a:rPr lang="ru-RU" sz="3600" dirty="0" smtClean="0"/>
              <a:t>                      Отопью</a:t>
            </a:r>
            <a:endParaRPr lang="ru-RU" sz="3600" dirty="0"/>
          </a:p>
        </p:txBody>
      </p:sp>
      <p:pic>
        <p:nvPicPr>
          <p:cNvPr id="7" name="Рисунок 6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1"/>
            <a:ext cx="1944216" cy="1728192"/>
          </a:xfrm>
          <a:prstGeom prst="rect">
            <a:avLst/>
          </a:prstGeom>
          <a:solidFill>
            <a:srgbClr val="FF0066"/>
          </a:solidFill>
          <a:ln w="9525">
            <a:solidFill>
              <a:srgbClr val="EDA531"/>
            </a:solidFill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4067944" y="1340768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788024" y="134076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4546848" cy="730250"/>
          </a:xfrm>
          <a:solidFill>
            <a:srgbClr val="6567B9"/>
          </a:solidFill>
        </p:spPr>
        <p:txBody>
          <a:bodyPr>
            <a:normAutofit/>
          </a:bodyPr>
          <a:lstStyle/>
          <a:p>
            <a:r>
              <a:rPr lang="ru-RU" sz="4400" dirty="0" smtClean="0"/>
              <a:t>      приставки  па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3178696" cy="914400"/>
          </a:xfrm>
          <a:solidFill>
            <a:srgbClr val="FF7C80"/>
          </a:solidFill>
        </p:spPr>
        <p:txBody>
          <a:bodyPr>
            <a:normAutofit fontScale="92500"/>
          </a:bodyPr>
          <a:lstStyle/>
          <a:p>
            <a:r>
              <a:rPr lang="ru-RU" sz="3600" dirty="0" smtClean="0"/>
              <a:t>Не изменяются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564904"/>
            <a:ext cx="7086600" cy="3226296"/>
          </a:xfrm>
          <a:solidFill>
            <a:srgbClr val="FF7C80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539552" y="1412776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971600" y="2564904"/>
            <a:ext cx="5976664" cy="3240360"/>
          </a:xfrm>
          <a:prstGeom prst="horizontalScroll">
            <a:avLst/>
          </a:prstGeom>
          <a:solidFill>
            <a:srgbClr val="72AC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/>
              <a:t>Пасынок</a:t>
            </a:r>
          </a:p>
          <a:p>
            <a:r>
              <a:rPr lang="ru-RU" sz="3600" dirty="0" smtClean="0"/>
              <a:t>    Падчерица</a:t>
            </a:r>
          </a:p>
          <a:p>
            <a:r>
              <a:rPr lang="ru-RU" sz="3600" dirty="0" smtClean="0"/>
              <a:t>             Патрубок</a:t>
            </a:r>
          </a:p>
          <a:p>
            <a:r>
              <a:rPr lang="ru-RU" sz="3600" dirty="0" smtClean="0"/>
              <a:t>                   Пагубный</a:t>
            </a:r>
            <a:endParaRPr lang="ru-RU" sz="3600" dirty="0"/>
          </a:p>
        </p:txBody>
      </p:sp>
      <p:pic>
        <p:nvPicPr>
          <p:cNvPr id="7" name="Рисунок 6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1"/>
            <a:ext cx="1944216" cy="1728192"/>
          </a:xfrm>
          <a:prstGeom prst="rect">
            <a:avLst/>
          </a:prstGeom>
          <a:solidFill>
            <a:srgbClr val="FF0066"/>
          </a:solidFill>
          <a:ln w="9525">
            <a:solidFill>
              <a:srgbClr val="D74762"/>
            </a:solidFill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995936" y="134076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788024" y="134076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5050904" cy="73025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4400" dirty="0" smtClean="0"/>
              <a:t>         приставки   в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3466728" cy="9144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sz="3600" dirty="0" smtClean="0"/>
              <a:t>Не изменяются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7086600" cy="3744416"/>
          </a:xfrm>
          <a:solidFill>
            <a:srgbClr val="FF0066"/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539552" y="1340768"/>
            <a:ext cx="108012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1115616" y="2204864"/>
            <a:ext cx="5760640" cy="367240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/>
              <a:t>Вглядываться</a:t>
            </a:r>
          </a:p>
          <a:p>
            <a:r>
              <a:rPr lang="ru-RU" sz="3600" dirty="0" smtClean="0"/>
              <a:t>      Вдвое</a:t>
            </a:r>
          </a:p>
          <a:p>
            <a:r>
              <a:rPr lang="ru-RU" sz="3600" dirty="0" smtClean="0"/>
              <a:t>            Взаперти</a:t>
            </a:r>
          </a:p>
          <a:p>
            <a:r>
              <a:rPr lang="ru-RU" sz="3600" dirty="0" smtClean="0"/>
              <a:t>                      Вслух</a:t>
            </a:r>
          </a:p>
          <a:p>
            <a:r>
              <a:rPr lang="ru-RU" sz="3600" dirty="0" smtClean="0"/>
              <a:t>                        Втащить</a:t>
            </a:r>
            <a:endParaRPr lang="ru-RU" sz="3600" dirty="0"/>
          </a:p>
        </p:txBody>
      </p:sp>
      <p:pic>
        <p:nvPicPr>
          <p:cNvPr id="7" name="Рисунок 6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0"/>
            <a:ext cx="1944216" cy="1728191"/>
          </a:xfrm>
          <a:prstGeom prst="rect">
            <a:avLst/>
          </a:prstGeom>
          <a:solidFill>
            <a:srgbClr val="FF0066"/>
          </a:solidFill>
          <a:ln w="9525">
            <a:solidFill>
              <a:srgbClr val="FF0066"/>
            </a:solidFill>
            <a:miter lim="800000"/>
            <a:headEnd/>
            <a:tailEnd/>
          </a:ln>
        </p:spPr>
      </p:pic>
      <p:sp>
        <p:nvSpPr>
          <p:cNvPr id="9" name="Рамка 8"/>
          <p:cNvSpPr/>
          <p:nvPr/>
        </p:nvSpPr>
        <p:spPr>
          <a:xfrm>
            <a:off x="5580112" y="188640"/>
            <a:ext cx="1944216" cy="172819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499992" y="134076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076056" y="134076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4834880" cy="730250"/>
          </a:xfrm>
          <a:solidFill>
            <a:srgbClr val="41DDD9"/>
          </a:solidFill>
        </p:spPr>
        <p:txBody>
          <a:bodyPr>
            <a:normAutofit fontScale="90000"/>
          </a:bodyPr>
          <a:lstStyle/>
          <a:p>
            <a:r>
              <a:rPr lang="ru-RU" sz="4400" dirty="0" smtClean="0"/>
              <a:t>       приставки  пере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3250704" cy="914400"/>
          </a:xfrm>
          <a:solidFill>
            <a:srgbClr val="FF0066"/>
          </a:solidFill>
        </p:spPr>
        <p:txBody>
          <a:bodyPr>
            <a:normAutofit fontScale="92500"/>
          </a:bodyPr>
          <a:lstStyle/>
          <a:p>
            <a:r>
              <a:rPr lang="ru-RU" sz="3600" dirty="0" smtClean="0"/>
              <a:t>Не изменяются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7086600" cy="3370312"/>
          </a:xfrm>
          <a:solidFill>
            <a:srgbClr val="FF0066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 flipV="1">
            <a:off x="539552" y="1412776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899592" y="2420888"/>
            <a:ext cx="6048672" cy="3384376"/>
          </a:xfrm>
          <a:prstGeom prst="horizontalScroll">
            <a:avLst/>
          </a:prstGeom>
          <a:solidFill>
            <a:srgbClr val="41DD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/>
              <a:t>Перебежка</a:t>
            </a:r>
          </a:p>
          <a:p>
            <a:r>
              <a:rPr lang="ru-RU" sz="3600" dirty="0" smtClean="0"/>
              <a:t>     Перевозить</a:t>
            </a:r>
          </a:p>
          <a:p>
            <a:r>
              <a:rPr lang="ru-RU" sz="3600" dirty="0" smtClean="0"/>
              <a:t>       Переглядываться</a:t>
            </a:r>
          </a:p>
          <a:p>
            <a:r>
              <a:rPr lang="ru-RU" sz="3600" dirty="0" smtClean="0"/>
              <a:t>                          Перелом</a:t>
            </a:r>
            <a:endParaRPr lang="ru-RU" sz="3600" dirty="0"/>
          </a:p>
        </p:txBody>
      </p:sp>
      <p:pic>
        <p:nvPicPr>
          <p:cNvPr id="7" name="Рисунок 6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1"/>
            <a:ext cx="1944216" cy="1728192"/>
          </a:xfrm>
          <a:prstGeom prst="rect">
            <a:avLst/>
          </a:prstGeom>
          <a:solidFill>
            <a:srgbClr val="FF0066"/>
          </a:solidFill>
          <a:ln w="9525">
            <a:solidFill>
              <a:srgbClr val="2EF0AB"/>
            </a:solidFill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1772072" y="4581128"/>
            <a:ext cx="1071736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924472" y="4733528"/>
            <a:ext cx="1071736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076872" y="4885928"/>
            <a:ext cx="1071736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995936" y="134076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5076056" y="134076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4618856" cy="730250"/>
          </a:xfrm>
          <a:solidFill>
            <a:srgbClr val="6DDE40"/>
          </a:solidFill>
        </p:spPr>
        <p:txBody>
          <a:bodyPr>
            <a:normAutofit/>
          </a:bodyPr>
          <a:lstStyle/>
          <a:p>
            <a:r>
              <a:rPr lang="ru-RU" sz="4400" dirty="0" smtClean="0"/>
              <a:t>      приставки  по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3178696" cy="914400"/>
          </a:xfrm>
          <a:solidFill>
            <a:srgbClr val="FF9900"/>
          </a:solidFill>
        </p:spPr>
        <p:txBody>
          <a:bodyPr>
            <a:normAutofit fontScale="92500"/>
          </a:bodyPr>
          <a:lstStyle/>
          <a:p>
            <a:r>
              <a:rPr lang="ru-RU" sz="3600" dirty="0" smtClean="0"/>
              <a:t>Не изменяются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7086600" cy="3370312"/>
          </a:xfrm>
          <a:solidFill>
            <a:srgbClr val="FF9900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539552" y="1412776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899592" y="2420888"/>
            <a:ext cx="6048672" cy="3384376"/>
          </a:xfrm>
          <a:prstGeom prst="horizontalScroll">
            <a:avLst/>
          </a:prstGeom>
          <a:solidFill>
            <a:srgbClr val="6DDE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/>
              <a:t>Побольше</a:t>
            </a:r>
          </a:p>
          <a:p>
            <a:r>
              <a:rPr lang="ru-RU" sz="3600" dirty="0" smtClean="0"/>
              <a:t>       Повлиять</a:t>
            </a:r>
          </a:p>
          <a:p>
            <a:r>
              <a:rPr lang="ru-RU" sz="3600" dirty="0" smtClean="0"/>
              <a:t>             Поговорка</a:t>
            </a:r>
          </a:p>
          <a:p>
            <a:r>
              <a:rPr lang="ru-RU" sz="3600" dirty="0" smtClean="0"/>
              <a:t>                    Позвонить</a:t>
            </a:r>
            <a:endParaRPr lang="ru-RU" sz="3600" dirty="0"/>
          </a:p>
        </p:txBody>
      </p:sp>
      <p:pic>
        <p:nvPicPr>
          <p:cNvPr id="7" name="Рисунок 6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1"/>
            <a:ext cx="1944216" cy="1728192"/>
          </a:xfrm>
          <a:prstGeom prst="rect">
            <a:avLst/>
          </a:prstGeom>
          <a:solidFill>
            <a:srgbClr val="FF0066"/>
          </a:solidFill>
          <a:ln w="9525">
            <a:solidFill>
              <a:srgbClr val="FF9900"/>
            </a:solidFill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995936" y="134076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788024" y="141277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788024" y="134076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4258816" cy="73025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     приставки под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800" dirty="0" smtClean="0"/>
              <a:t>Не изменяются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348880"/>
            <a:ext cx="7086600" cy="344232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611560" y="1412776"/>
            <a:ext cx="360040" cy="1897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827584" y="2348880"/>
            <a:ext cx="6264696" cy="3456384"/>
          </a:xfrm>
          <a:prstGeom prst="horizontalScrol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Подберезовик</a:t>
            </a:r>
          </a:p>
          <a:p>
            <a:r>
              <a:rPr lang="ru-RU" sz="3200" dirty="0" smtClean="0"/>
              <a:t>       Подвенечный</a:t>
            </a:r>
          </a:p>
          <a:p>
            <a:r>
              <a:rPr lang="ru-RU" sz="3200" dirty="0" smtClean="0"/>
              <a:t>                Подбросить</a:t>
            </a:r>
          </a:p>
          <a:p>
            <a:r>
              <a:rPr lang="ru-RU" sz="3200" dirty="0" smtClean="0"/>
              <a:t>                           Подкова</a:t>
            </a:r>
            <a:endParaRPr lang="ru-RU" sz="32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563888" y="1340768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499992" y="134076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1"/>
            <a:ext cx="1944216" cy="1728192"/>
          </a:xfrm>
          <a:prstGeom prst="rect">
            <a:avLst/>
          </a:prstGeom>
          <a:solidFill>
            <a:srgbClr val="FF0066"/>
          </a:solidFill>
          <a:ln w="9525">
            <a:solidFill>
              <a:srgbClr val="8F74AA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4402832" cy="730250"/>
          </a:xfrm>
          <a:solidFill>
            <a:srgbClr val="CFD24C"/>
          </a:solidFill>
        </p:spPr>
        <p:txBody>
          <a:bodyPr>
            <a:normAutofit/>
          </a:bodyPr>
          <a:lstStyle/>
          <a:p>
            <a:r>
              <a:rPr lang="ru-RU" sz="3600" dirty="0" smtClean="0"/>
              <a:t>        приставки подо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solidFill>
            <a:srgbClr val="FF0066"/>
          </a:solidFill>
        </p:spPr>
        <p:txBody>
          <a:bodyPr/>
          <a:lstStyle/>
          <a:p>
            <a:r>
              <a:rPr lang="ru-RU" sz="2800" dirty="0" smtClean="0"/>
              <a:t>Не изменяются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7086600" cy="3514328"/>
          </a:xfrm>
          <a:solidFill>
            <a:srgbClr val="FF0066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683568" y="1412776"/>
            <a:ext cx="648072" cy="288032"/>
          </a:xfrm>
          <a:prstGeom prst="rightArrow">
            <a:avLst>
              <a:gd name="adj1" fmla="val 50000"/>
              <a:gd name="adj2" fmla="val 561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563888" y="126876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572000" y="126876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Горизонтальный свиток 13"/>
          <p:cNvSpPr/>
          <p:nvPr/>
        </p:nvSpPr>
        <p:spPr>
          <a:xfrm>
            <a:off x="899592" y="2276872"/>
            <a:ext cx="6192688" cy="3528392"/>
          </a:xfrm>
          <a:prstGeom prst="horizontalScroll">
            <a:avLst/>
          </a:prstGeom>
          <a:solidFill>
            <a:srgbClr val="CFD2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827584" y="2276872"/>
            <a:ext cx="6264696" cy="3528392"/>
          </a:xfrm>
          <a:prstGeom prst="horizontalScroll">
            <a:avLst/>
          </a:prstGeom>
          <a:solidFill>
            <a:srgbClr val="CFD2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/>
          </a:p>
          <a:p>
            <a:pPr algn="ctr"/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59632" y="2802813"/>
            <a:ext cx="5400600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Подобрать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Подогретый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Подольститься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Подойти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Рисунок 16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1"/>
            <a:ext cx="1944216" cy="1728192"/>
          </a:xfrm>
          <a:prstGeom prst="rect">
            <a:avLst/>
          </a:prstGeom>
          <a:solidFill>
            <a:srgbClr val="FF0066"/>
          </a:solidFill>
          <a:ln w="9525">
            <a:solidFill>
              <a:srgbClr val="E13D93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4258816" cy="73025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/>
              <a:t>         приставки </a:t>
            </a:r>
            <a:r>
              <a:rPr lang="ru-RU" sz="3600" dirty="0" err="1" smtClean="0"/>
              <a:t>пра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solidFill>
            <a:srgbClr val="D945B6"/>
          </a:solidFill>
        </p:spPr>
        <p:txBody>
          <a:bodyPr/>
          <a:lstStyle/>
          <a:p>
            <a:r>
              <a:rPr lang="ru-RU" sz="2800" dirty="0" smtClean="0"/>
              <a:t>Не изменяются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7086600" cy="3370312"/>
          </a:xfrm>
          <a:solidFill>
            <a:srgbClr val="D945B6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611560" y="1412776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635896" y="126876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499992" y="126876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Горизонтальный свиток 13"/>
          <p:cNvSpPr/>
          <p:nvPr/>
        </p:nvSpPr>
        <p:spPr>
          <a:xfrm>
            <a:off x="827584" y="2420888"/>
            <a:ext cx="6264696" cy="3384376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/>
              <a:t>Прабабушка</a:t>
            </a:r>
          </a:p>
          <a:p>
            <a:r>
              <a:rPr lang="ru-RU" sz="3200" dirty="0" smtClean="0"/>
              <a:t>            Правнук</a:t>
            </a:r>
          </a:p>
          <a:p>
            <a:r>
              <a:rPr lang="ru-RU" sz="3200" dirty="0" smtClean="0"/>
              <a:t>                Прародитель</a:t>
            </a:r>
          </a:p>
          <a:p>
            <a:r>
              <a:rPr lang="ru-RU" sz="3200" dirty="0" smtClean="0"/>
              <a:t>                              Праотец</a:t>
            </a:r>
            <a:endParaRPr lang="ru-RU" sz="3200" dirty="0"/>
          </a:p>
        </p:txBody>
      </p:sp>
      <p:pic>
        <p:nvPicPr>
          <p:cNvPr id="15" name="Рисунок 14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1"/>
            <a:ext cx="1944216" cy="1728192"/>
          </a:xfrm>
          <a:prstGeom prst="rect">
            <a:avLst/>
          </a:prstGeom>
          <a:solidFill>
            <a:srgbClr val="FF0066"/>
          </a:solidFill>
          <a:ln w="9525">
            <a:solidFill>
              <a:srgbClr val="D945B6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4474840" cy="730250"/>
          </a:xfrm>
          <a:solidFill>
            <a:srgbClr val="E86536"/>
          </a:solidFill>
        </p:spPr>
        <p:txBody>
          <a:bodyPr>
            <a:normAutofit/>
          </a:bodyPr>
          <a:lstStyle/>
          <a:p>
            <a:r>
              <a:rPr lang="ru-RU" sz="3600" dirty="0" smtClean="0"/>
              <a:t>         приставки пред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ru-RU" sz="2800" dirty="0" smtClean="0"/>
              <a:t>Не изменяются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7086600" cy="3370312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683568" y="1412776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707904" y="126876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16016" y="126876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Горизонтальный свиток 11"/>
          <p:cNvSpPr/>
          <p:nvPr/>
        </p:nvSpPr>
        <p:spPr>
          <a:xfrm>
            <a:off x="899592" y="2420888"/>
            <a:ext cx="6192688" cy="3312368"/>
          </a:xfrm>
          <a:prstGeom prst="horizontalScroll">
            <a:avLst/>
          </a:prstGeom>
          <a:solidFill>
            <a:srgbClr val="E86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Предвидеть</a:t>
            </a:r>
          </a:p>
          <a:p>
            <a:r>
              <a:rPr lang="ru-RU" sz="3200" dirty="0" smtClean="0"/>
              <a:t>     Предвестник</a:t>
            </a:r>
          </a:p>
          <a:p>
            <a:r>
              <a:rPr lang="ru-RU" sz="3200" dirty="0" smtClean="0"/>
              <a:t>            Преддверие</a:t>
            </a:r>
          </a:p>
          <a:p>
            <a:r>
              <a:rPr lang="ru-RU" sz="3200" dirty="0" smtClean="0"/>
              <a:t>                     Предгорье</a:t>
            </a:r>
            <a:endParaRPr lang="ru-RU" sz="3200" dirty="0"/>
          </a:p>
        </p:txBody>
      </p:sp>
      <p:pic>
        <p:nvPicPr>
          <p:cNvPr id="13" name="Рисунок 12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1"/>
            <a:ext cx="1944216" cy="1728192"/>
          </a:xfrm>
          <a:prstGeom prst="rect">
            <a:avLst/>
          </a:prstGeom>
          <a:solidFill>
            <a:srgbClr val="FF0066"/>
          </a:solidFill>
          <a:ln w="9525">
            <a:solidFill>
              <a:srgbClr val="D945B6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4258816" cy="730250"/>
          </a:xfrm>
          <a:solidFill>
            <a:srgbClr val="8F74AA"/>
          </a:solidFill>
        </p:spPr>
        <p:txBody>
          <a:bodyPr>
            <a:normAutofit/>
          </a:bodyPr>
          <a:lstStyle/>
          <a:p>
            <a:r>
              <a:rPr lang="ru-RU" sz="3600" dirty="0" smtClean="0"/>
              <a:t>        приставки про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solidFill>
            <a:srgbClr val="FF6699"/>
          </a:solidFill>
        </p:spPr>
        <p:txBody>
          <a:bodyPr/>
          <a:lstStyle/>
          <a:p>
            <a:r>
              <a:rPr lang="ru-RU" sz="2800" dirty="0" smtClean="0"/>
              <a:t>Не изменяются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7086600" cy="3370312"/>
          </a:xfrm>
          <a:solidFill>
            <a:srgbClr val="FF6699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755576" y="1412776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491880" y="1268760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27984" y="126876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Горизонтальный свиток 14"/>
          <p:cNvSpPr/>
          <p:nvPr/>
        </p:nvSpPr>
        <p:spPr>
          <a:xfrm>
            <a:off x="827584" y="2420888"/>
            <a:ext cx="6192688" cy="3384376"/>
          </a:xfrm>
          <a:prstGeom prst="horizontalScroll">
            <a:avLst/>
          </a:prstGeom>
          <a:solidFill>
            <a:srgbClr val="8F74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Пробег</a:t>
            </a:r>
          </a:p>
          <a:p>
            <a:r>
              <a:rPr lang="ru-RU" sz="3200" dirty="0" smtClean="0"/>
              <a:t>   Проветрить</a:t>
            </a:r>
          </a:p>
          <a:p>
            <a:r>
              <a:rPr lang="ru-RU" sz="3200" dirty="0" smtClean="0"/>
              <a:t>             Проездом</a:t>
            </a:r>
          </a:p>
          <a:p>
            <a:r>
              <a:rPr lang="ru-RU" sz="3200" dirty="0" smtClean="0"/>
              <a:t>                       Проиграть</a:t>
            </a:r>
            <a:endParaRPr lang="ru-RU" sz="3200" dirty="0"/>
          </a:p>
        </p:txBody>
      </p:sp>
      <p:pic>
        <p:nvPicPr>
          <p:cNvPr id="16" name="Рисунок 15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1"/>
            <a:ext cx="1944216" cy="1728192"/>
          </a:xfrm>
          <a:prstGeom prst="rect">
            <a:avLst/>
          </a:prstGeom>
          <a:solidFill>
            <a:srgbClr val="FF0066"/>
          </a:solidFill>
          <a:ln w="9525">
            <a:solidFill>
              <a:srgbClr val="8F74AA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4690864" cy="730250"/>
          </a:xfrm>
          <a:solidFill>
            <a:srgbClr val="E13D93"/>
          </a:solidFill>
        </p:spPr>
        <p:txBody>
          <a:bodyPr>
            <a:normAutofit/>
          </a:bodyPr>
          <a:lstStyle/>
          <a:p>
            <a:r>
              <a:rPr lang="ru-RU" sz="3600" dirty="0" smtClean="0"/>
              <a:t>         приставки </a:t>
            </a:r>
            <a:r>
              <a:rPr lang="ru-RU" sz="3600" dirty="0" err="1" smtClean="0"/>
              <a:t>разо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2800" dirty="0" smtClean="0"/>
              <a:t>Не изменяются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7086600" cy="3370312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683568" y="1412776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707904" y="126876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16016" y="126876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Горизонтальный свиток 12"/>
          <p:cNvSpPr/>
          <p:nvPr/>
        </p:nvSpPr>
        <p:spPr>
          <a:xfrm>
            <a:off x="899592" y="2420888"/>
            <a:ext cx="6192688" cy="3384376"/>
          </a:xfrm>
          <a:prstGeom prst="horizontalScroll">
            <a:avLst/>
          </a:prstGeom>
          <a:solidFill>
            <a:srgbClr val="E13D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Разогнать</a:t>
            </a:r>
          </a:p>
          <a:p>
            <a:r>
              <a:rPr lang="ru-RU" sz="3200" dirty="0" smtClean="0"/>
              <a:t>        Разогрев</a:t>
            </a:r>
          </a:p>
          <a:p>
            <a:r>
              <a:rPr lang="ru-RU" sz="3200" dirty="0" smtClean="0"/>
              <a:t>              Разозлить</a:t>
            </a:r>
          </a:p>
          <a:p>
            <a:r>
              <a:rPr lang="ru-RU" sz="3200" dirty="0" smtClean="0"/>
              <a:t>                    Разомкнуть</a:t>
            </a:r>
            <a:endParaRPr lang="ru-RU" sz="3200" dirty="0"/>
          </a:p>
        </p:txBody>
      </p:sp>
      <p:pic>
        <p:nvPicPr>
          <p:cNvPr id="14" name="Рисунок 13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1"/>
            <a:ext cx="1944216" cy="1728192"/>
          </a:xfrm>
          <a:prstGeom prst="rect">
            <a:avLst/>
          </a:prstGeom>
          <a:solidFill>
            <a:srgbClr val="FF0066"/>
          </a:solidFill>
          <a:ln w="9525">
            <a:solidFill>
              <a:srgbClr val="8F74AA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970784" cy="730250"/>
          </a:xfrm>
          <a:solidFill>
            <a:srgbClr val="B36D6B"/>
          </a:solidFill>
        </p:spPr>
        <p:txBody>
          <a:bodyPr>
            <a:normAutofit/>
          </a:bodyPr>
          <a:lstStyle/>
          <a:p>
            <a:r>
              <a:rPr lang="ru-RU" sz="3600" dirty="0" smtClean="0"/>
              <a:t>         приставки с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sz="2800" dirty="0" smtClean="0"/>
              <a:t>Не изменяются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7086600" cy="3370312"/>
          </a:xfrm>
          <a:solidFill>
            <a:srgbClr val="92D050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 flipV="1">
            <a:off x="755576" y="1412775"/>
            <a:ext cx="648072" cy="2160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635896" y="126876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067944" y="126876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Горизонтальный свиток 13"/>
          <p:cNvSpPr/>
          <p:nvPr/>
        </p:nvSpPr>
        <p:spPr>
          <a:xfrm>
            <a:off x="899592" y="2420888"/>
            <a:ext cx="6120680" cy="3312368"/>
          </a:xfrm>
          <a:prstGeom prst="horizontalScroll">
            <a:avLst/>
          </a:prstGeom>
          <a:solidFill>
            <a:srgbClr val="B36D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Сбить</a:t>
            </a:r>
          </a:p>
          <a:p>
            <a:r>
              <a:rPr lang="ru-RU" sz="3200" dirty="0" smtClean="0"/>
              <a:t>   Сбросить</a:t>
            </a:r>
          </a:p>
          <a:p>
            <a:r>
              <a:rPr lang="ru-RU" sz="3200" dirty="0" smtClean="0"/>
              <a:t>           Сгоряча</a:t>
            </a:r>
          </a:p>
          <a:p>
            <a:r>
              <a:rPr lang="ru-RU" sz="3200" dirty="0" smtClean="0"/>
              <a:t>                 Сгрызть</a:t>
            </a:r>
          </a:p>
          <a:p>
            <a:r>
              <a:rPr lang="ru-RU" sz="3200" dirty="0" smtClean="0"/>
              <a:t>                          Сдуть</a:t>
            </a:r>
            <a:endParaRPr lang="ru-RU" sz="3200" dirty="0"/>
          </a:p>
        </p:txBody>
      </p:sp>
      <p:pic>
        <p:nvPicPr>
          <p:cNvPr id="15" name="Рисунок 14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1"/>
            <a:ext cx="1944216" cy="1728192"/>
          </a:xfrm>
          <a:prstGeom prst="rect">
            <a:avLst/>
          </a:prstGeom>
          <a:solidFill>
            <a:srgbClr val="FF0066"/>
          </a:solidFill>
          <a:ln w="9525">
            <a:solidFill>
              <a:srgbClr val="92D05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898776" cy="73025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/>
              <a:t>        приставки со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ru-RU" sz="2800" dirty="0" smtClean="0"/>
              <a:t>Не изменяются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7086600" cy="3370312"/>
          </a:xfrm>
          <a:solidFill>
            <a:srgbClr val="7030A0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63888" y="126876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067944" y="126876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трелка вправо 13"/>
          <p:cNvSpPr/>
          <p:nvPr/>
        </p:nvSpPr>
        <p:spPr>
          <a:xfrm>
            <a:off x="611560" y="1412776"/>
            <a:ext cx="648072" cy="288032"/>
          </a:xfrm>
          <a:prstGeom prst="rightArrow">
            <a:avLst>
              <a:gd name="adj1" fmla="val 50000"/>
              <a:gd name="adj2" fmla="val 592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899592" y="2420888"/>
            <a:ext cx="6120680" cy="3384376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Собеседник</a:t>
            </a:r>
          </a:p>
          <a:p>
            <a:r>
              <a:rPr lang="ru-RU" sz="3200" dirty="0" smtClean="0"/>
              <a:t>            Согреть</a:t>
            </a:r>
          </a:p>
          <a:p>
            <a:r>
              <a:rPr lang="ru-RU" sz="3200" dirty="0" smtClean="0"/>
              <a:t>                Совладелец</a:t>
            </a:r>
          </a:p>
          <a:p>
            <a:r>
              <a:rPr lang="ru-RU" sz="3200" dirty="0" smtClean="0"/>
              <a:t>                         Соучастие</a:t>
            </a:r>
            <a:endParaRPr lang="ru-RU" sz="3200" dirty="0"/>
          </a:p>
        </p:txBody>
      </p:sp>
      <p:pic>
        <p:nvPicPr>
          <p:cNvPr id="16" name="Рисунок 15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1"/>
            <a:ext cx="1944216" cy="1728192"/>
          </a:xfrm>
          <a:prstGeom prst="rect">
            <a:avLst/>
          </a:prstGeom>
          <a:solidFill>
            <a:srgbClr val="FF0066"/>
          </a:solidFill>
          <a:ln w="9525">
            <a:solidFill>
              <a:srgbClr val="7030A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4978896" cy="73025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dirty="0" smtClean="0"/>
              <a:t>                  </a:t>
            </a:r>
            <a:r>
              <a:rPr lang="ru-RU" sz="4400" dirty="0" smtClean="0"/>
              <a:t>приставки   во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3466728" cy="91440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ru-RU" sz="3600" dirty="0" smtClean="0"/>
              <a:t>Не изменяются 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7086600" cy="3744416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539552" y="1340768"/>
            <a:ext cx="936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971600" y="2564904"/>
            <a:ext cx="6120680" cy="3528392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/>
              <a:t>Вовремя</a:t>
            </a:r>
          </a:p>
          <a:p>
            <a:r>
              <a:rPr lang="ru-RU" sz="3600" dirty="0" smtClean="0"/>
              <a:t>     Водворить</a:t>
            </a:r>
          </a:p>
          <a:p>
            <a:r>
              <a:rPr lang="ru-RU" sz="3600" dirty="0" smtClean="0"/>
              <a:t>              Воедино</a:t>
            </a:r>
          </a:p>
          <a:p>
            <a:r>
              <a:rPr lang="ru-RU" sz="3600" dirty="0" smtClean="0"/>
              <a:t>                   Вокруг</a:t>
            </a:r>
          </a:p>
          <a:p>
            <a:r>
              <a:rPr lang="ru-RU" sz="3600" dirty="0" smtClean="0"/>
              <a:t>                       Вооружать </a:t>
            </a:r>
            <a:endParaRPr lang="ru-RU" sz="3600" dirty="0"/>
          </a:p>
        </p:txBody>
      </p:sp>
      <p:pic>
        <p:nvPicPr>
          <p:cNvPr id="7" name="Рисунок 6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0"/>
            <a:ext cx="1944216" cy="1728191"/>
          </a:xfrm>
          <a:prstGeom prst="rect">
            <a:avLst/>
          </a:prstGeom>
          <a:solidFill>
            <a:srgbClr val="FF0066"/>
          </a:solidFill>
          <a:ln w="9525">
            <a:solidFill>
              <a:srgbClr val="FFC000"/>
            </a:solidFill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4355976" y="1340768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076056" y="134076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538736" cy="730250"/>
          </a:xfrm>
          <a:solidFill>
            <a:srgbClr val="2EF0AB"/>
          </a:solidFill>
        </p:spPr>
        <p:txBody>
          <a:bodyPr>
            <a:normAutofit/>
          </a:bodyPr>
          <a:lstStyle/>
          <a:p>
            <a:r>
              <a:rPr lang="ru-RU" sz="3600" dirty="0" smtClean="0"/>
              <a:t>       приставки у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solidFill>
            <a:srgbClr val="CFD24C"/>
          </a:solidFill>
        </p:spPr>
        <p:txBody>
          <a:bodyPr/>
          <a:lstStyle/>
          <a:p>
            <a:r>
              <a:rPr lang="ru-RU" sz="2800" dirty="0" smtClean="0"/>
              <a:t>Не изменяются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7086600" cy="3298304"/>
          </a:xfrm>
          <a:solidFill>
            <a:srgbClr val="CFD24C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611560" y="1412776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347864" y="134076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851920" y="134076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Горизонтальный свиток 14"/>
          <p:cNvSpPr/>
          <p:nvPr/>
        </p:nvSpPr>
        <p:spPr>
          <a:xfrm>
            <a:off x="827584" y="2492896"/>
            <a:ext cx="6192688" cy="3312368"/>
          </a:xfrm>
          <a:prstGeom prst="horizontalScroll">
            <a:avLst/>
          </a:prstGeom>
          <a:solidFill>
            <a:srgbClr val="2EF0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Уберечь</a:t>
            </a:r>
          </a:p>
          <a:p>
            <a:r>
              <a:rPr lang="ru-RU" sz="3200" dirty="0" smtClean="0"/>
              <a:t>      Увидать</a:t>
            </a:r>
          </a:p>
          <a:p>
            <a:r>
              <a:rPr lang="ru-RU" sz="3200" dirty="0" smtClean="0"/>
              <a:t>           Уплатить</a:t>
            </a:r>
          </a:p>
          <a:p>
            <a:r>
              <a:rPr lang="ru-RU" sz="3200" dirty="0" smtClean="0"/>
              <a:t>                Утепление</a:t>
            </a:r>
            <a:endParaRPr lang="ru-RU" sz="3200" dirty="0"/>
          </a:p>
        </p:txBody>
      </p:sp>
      <p:pic>
        <p:nvPicPr>
          <p:cNvPr id="16" name="Рисунок 15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1"/>
            <a:ext cx="1944216" cy="1728192"/>
          </a:xfrm>
          <a:prstGeom prst="rect">
            <a:avLst/>
          </a:prstGeom>
          <a:solidFill>
            <a:srgbClr val="FF0066"/>
          </a:solidFill>
          <a:ln w="9525">
            <a:solidFill>
              <a:srgbClr val="00B0F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995710"/>
          </a:xfrm>
          <a:solidFill>
            <a:srgbClr val="E86536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Есть только приставка с, нет приставки </a:t>
            </a:r>
            <a:r>
              <a:rPr lang="ru-RU" sz="3100" b="1" dirty="0" err="1" smtClean="0"/>
              <a:t>з</a:t>
            </a:r>
            <a:r>
              <a:rPr lang="ru-RU" sz="3100" b="1" dirty="0" smtClean="0"/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Перед звонкими согласными приставка с звучит как </a:t>
            </a:r>
            <a:r>
              <a:rPr lang="en-US" sz="2800" b="1" dirty="0" smtClean="0"/>
              <a:t>[</a:t>
            </a:r>
            <a:r>
              <a:rPr lang="ru-RU" sz="2800" b="1" dirty="0" err="1" smtClean="0"/>
              <a:t>з</a:t>
            </a:r>
            <a:r>
              <a:rPr lang="en-US" sz="2800" b="1" dirty="0" smtClean="0"/>
              <a:t>]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589240"/>
            <a:ext cx="4040188" cy="735360"/>
          </a:xfrm>
          <a:solidFill>
            <a:srgbClr val="B36D6B"/>
          </a:solidFill>
        </p:spPr>
        <p:txBody>
          <a:bodyPr>
            <a:normAutofit fontScale="92500"/>
          </a:bodyPr>
          <a:lstStyle/>
          <a:p>
            <a:r>
              <a:rPr lang="ru-RU" b="0" dirty="0" smtClean="0"/>
              <a:t>Перед глухими согласными</a:t>
            </a:r>
            <a:endParaRPr lang="ru-RU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589240"/>
            <a:ext cx="4041775" cy="735360"/>
          </a:xfrm>
          <a:solidFill>
            <a:srgbClr val="E13D93"/>
          </a:solidFill>
        </p:spPr>
        <p:txBody>
          <a:bodyPr>
            <a:normAutofit fontScale="92500"/>
          </a:bodyPr>
          <a:lstStyle/>
          <a:p>
            <a:r>
              <a:rPr lang="ru-RU" b="0" dirty="0" smtClean="0"/>
              <a:t>Перед звонкими согласными</a:t>
            </a:r>
            <a:endParaRPr lang="ru-RU" b="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95936" y="33265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211960" y="33265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588224" y="33265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876256" y="332656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084168" y="69269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300192" y="69269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Вертикальный свиток 35"/>
          <p:cNvSpPr/>
          <p:nvPr/>
        </p:nvSpPr>
        <p:spPr>
          <a:xfrm>
            <a:off x="467544" y="1628800"/>
            <a:ext cx="4032448" cy="3672408"/>
          </a:xfrm>
          <a:prstGeom prst="vertic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/>
              <a:t>Спеть</a:t>
            </a:r>
          </a:p>
          <a:p>
            <a:r>
              <a:rPr lang="ru-RU" sz="3600" dirty="0" smtClean="0"/>
              <a:t>Стащить</a:t>
            </a:r>
          </a:p>
          <a:p>
            <a:r>
              <a:rPr lang="ru-RU" sz="3600" dirty="0" smtClean="0"/>
              <a:t>Скачать</a:t>
            </a:r>
          </a:p>
          <a:p>
            <a:r>
              <a:rPr lang="ru-RU" sz="3600" dirty="0" smtClean="0"/>
              <a:t>Сшить</a:t>
            </a:r>
            <a:endParaRPr lang="ru-RU" sz="3600" dirty="0"/>
          </a:p>
        </p:txBody>
      </p:sp>
      <p:sp>
        <p:nvSpPr>
          <p:cNvPr id="37" name="Вертикальный свиток 36"/>
          <p:cNvSpPr/>
          <p:nvPr/>
        </p:nvSpPr>
        <p:spPr>
          <a:xfrm>
            <a:off x="4644008" y="1628800"/>
            <a:ext cx="4032448" cy="3672408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/>
              <a:t>Сбежать</a:t>
            </a:r>
          </a:p>
          <a:p>
            <a:r>
              <a:rPr lang="ru-RU" sz="3600" dirty="0" smtClean="0"/>
              <a:t>Сдать</a:t>
            </a:r>
          </a:p>
          <a:p>
            <a:r>
              <a:rPr lang="ru-RU" sz="3600" dirty="0" smtClean="0"/>
              <a:t>Сжевать</a:t>
            </a:r>
          </a:p>
          <a:p>
            <a:r>
              <a:rPr lang="ru-RU" sz="3600" dirty="0" smtClean="0"/>
              <a:t>Сзывать</a:t>
            </a:r>
            <a:endParaRPr lang="ru-RU" sz="3600" dirty="0"/>
          </a:p>
        </p:txBody>
      </p:sp>
      <p:pic>
        <p:nvPicPr>
          <p:cNvPr id="48" name="Содержимое 47" descr="http://im6-tub-ru.yandex.net/i?id=48299162-44-72&amp;n=21">
            <a:hlinkClick r:id="rId2" tgtFrame="&quot;_blank&quot;"/>
          </p:cNvPr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917031"/>
            <a:ext cx="1368152" cy="1143000"/>
          </a:xfrm>
          <a:prstGeom prst="rect">
            <a:avLst/>
          </a:prstGeom>
          <a:solidFill>
            <a:srgbClr val="FF0066"/>
          </a:solidFill>
          <a:ln w="9525">
            <a:solidFill>
              <a:srgbClr val="FF99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Нужно запомнить написание слов, начинающихся с буквы </a:t>
            </a:r>
            <a:r>
              <a:rPr lang="ru-RU" sz="3200" dirty="0" err="1" smtClean="0"/>
              <a:t>з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7467600" cy="4065315"/>
          </a:xfrm>
          <a:solidFill>
            <a:srgbClr val="0070C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827584" y="2060848"/>
            <a:ext cx="6696744" cy="4104456"/>
          </a:xfrm>
          <a:prstGeom prst="horizontalScroll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/>
              <a:t>Здесь</a:t>
            </a:r>
          </a:p>
          <a:p>
            <a:r>
              <a:rPr lang="ru-RU" sz="2800" dirty="0" smtClean="0"/>
              <a:t>  Здешний</a:t>
            </a:r>
          </a:p>
          <a:p>
            <a:r>
              <a:rPr lang="ru-RU" sz="2800" dirty="0" smtClean="0"/>
              <a:t>         Здание</a:t>
            </a:r>
          </a:p>
          <a:p>
            <a:r>
              <a:rPr lang="ru-RU" sz="2800" dirty="0" smtClean="0"/>
              <a:t>           Ни зги не видно</a:t>
            </a:r>
          </a:p>
          <a:p>
            <a:r>
              <a:rPr lang="ru-RU" sz="2800" dirty="0" smtClean="0"/>
              <a:t>                     Здороваться</a:t>
            </a:r>
          </a:p>
          <a:p>
            <a:r>
              <a:rPr lang="ru-RU" sz="2800" dirty="0" smtClean="0"/>
              <a:t>                           Здравствуйте…</a:t>
            </a:r>
            <a:endParaRPr lang="ru-RU" sz="2800" dirty="0"/>
          </a:p>
        </p:txBody>
      </p:sp>
      <p:pic>
        <p:nvPicPr>
          <p:cNvPr id="5" name="Содержимое 47" descr="http://im6-tub-ru.yandex.net/i?id=48299162-44-72&amp;n=21">
            <a:hlinkClick r:id="rId2" tgtFrame="&quot;_blank&quot;"/>
          </p:cNvPr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917031"/>
            <a:ext cx="1512168" cy="1143000"/>
          </a:xfrm>
          <a:prstGeom prst="rect">
            <a:avLst/>
          </a:prstGeom>
          <a:solidFill>
            <a:srgbClr val="FF0066"/>
          </a:solidFill>
          <a:ln w="9525">
            <a:solidFill>
              <a:srgbClr val="00B0F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467544" y="260648"/>
            <a:ext cx="7416824" cy="1152128"/>
          </a:xfrm>
          <a:prstGeom prst="horizontalScroll">
            <a:avLst/>
          </a:prstGeom>
          <a:solidFill>
            <a:srgbClr val="2EF0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Использованный материал</a:t>
            </a:r>
            <a:endParaRPr lang="ru-RU" sz="3600" dirty="0"/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251520" y="1700808"/>
            <a:ext cx="3960440" cy="4176464"/>
          </a:xfrm>
          <a:prstGeom prst="verticalScroll">
            <a:avLst/>
          </a:prstGeom>
          <a:solidFill>
            <a:srgbClr val="D945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Арбатова</a:t>
            </a:r>
            <a:r>
              <a:rPr lang="ru-RU" dirty="0" smtClean="0"/>
              <a:t> Е.А.</a:t>
            </a:r>
          </a:p>
          <a:p>
            <a:pPr algn="ctr"/>
            <a:r>
              <a:rPr lang="ru-RU" dirty="0" smtClean="0"/>
              <a:t>Русский язык: </a:t>
            </a:r>
          </a:p>
          <a:p>
            <a:pPr algn="ctr"/>
            <a:r>
              <a:rPr lang="ru-RU" dirty="0" smtClean="0"/>
              <a:t>Самые сложные </a:t>
            </a:r>
          </a:p>
          <a:p>
            <a:pPr algn="ctr"/>
            <a:r>
              <a:rPr lang="ru-RU" dirty="0" smtClean="0"/>
              <a:t>правила в таблицах</a:t>
            </a:r>
          </a:p>
          <a:p>
            <a:pPr algn="ctr"/>
            <a:r>
              <a:rPr lang="ru-RU" dirty="0" smtClean="0"/>
              <a:t>и схемах</a:t>
            </a:r>
            <a:endParaRPr lang="ru-RU" dirty="0"/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3851920" y="1700808"/>
            <a:ext cx="4032448" cy="4248472"/>
          </a:xfrm>
          <a:prstGeom prst="verticalScroll">
            <a:avLst/>
          </a:prstGeom>
          <a:solidFill>
            <a:srgbClr val="D7C2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hlinkClick r:id="rId2"/>
              </a:rPr>
              <a:t>ru.wikipedia.org/wiki</a:t>
            </a:r>
            <a:endParaRPr lang="ru-RU" i="1" dirty="0" smtClean="0">
              <a:hlinkClick r:id="rId2"/>
            </a:endParaRPr>
          </a:p>
          <a:p>
            <a:pPr algn="ctr"/>
            <a:r>
              <a:rPr lang="en-US" i="1" dirty="0" smtClean="0">
                <a:hlinkClick r:id="rId2"/>
              </a:rPr>
              <a:t>/</a:t>
            </a:r>
            <a:r>
              <a:rPr lang="ru-RU" i="1" dirty="0" smtClean="0">
                <a:hlinkClick r:id="rId2"/>
              </a:rPr>
              <a:t>Орфограмма</a:t>
            </a:r>
            <a:endParaRPr lang="ru-RU" dirty="0"/>
          </a:p>
        </p:txBody>
      </p:sp>
      <p:pic>
        <p:nvPicPr>
          <p:cNvPr id="11" name="Рисунок 10" descr="http://www.ghidwww.ro/imagini/articole/art_554_mar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5" y="2633662"/>
            <a:ext cx="1440160" cy="2091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4978896" cy="73025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ru-RU" sz="4000" dirty="0" smtClean="0"/>
              <a:t>         приставки   </a:t>
            </a:r>
            <a:r>
              <a:rPr lang="ru-RU" sz="4000" dirty="0" err="1" smtClean="0"/>
              <a:t>взо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3538736" cy="9144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3600" dirty="0" smtClean="0"/>
              <a:t>Не изменяются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7086600" cy="3384376"/>
          </a:xfrm>
          <a:solidFill>
            <a:srgbClr val="7030A0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755576" y="2492896"/>
            <a:ext cx="6480720" cy="3240360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87624" y="2457391"/>
            <a:ext cx="568863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Взобраться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Взойти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Взорвать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Взошедший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39552" y="1340768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60647"/>
            <a:ext cx="1872208" cy="1656185"/>
          </a:xfrm>
          <a:prstGeom prst="rect">
            <a:avLst/>
          </a:prstGeom>
          <a:solidFill>
            <a:srgbClr val="7030A0"/>
          </a:solidFill>
          <a:ln w="9525">
            <a:solidFill>
              <a:srgbClr val="7030A0"/>
            </a:solidFill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4283968" y="134076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076056" y="134076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4834880" cy="73025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ru-RU" sz="4000" dirty="0" smtClean="0"/>
              <a:t>      </a:t>
            </a:r>
            <a:r>
              <a:rPr lang="ru-RU" sz="4400" dirty="0" smtClean="0"/>
              <a:t>приставки  вы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3106688" cy="914400"/>
          </a:xfrm>
          <a:solidFill>
            <a:srgbClr val="FFC000"/>
          </a:solidFill>
        </p:spPr>
        <p:txBody>
          <a:bodyPr>
            <a:normAutofit fontScale="92500"/>
          </a:bodyPr>
          <a:lstStyle/>
          <a:p>
            <a:r>
              <a:rPr lang="ru-RU" sz="3600" dirty="0" smtClean="0"/>
              <a:t>Не изменяются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7086600" cy="3586336"/>
          </a:xfrm>
          <a:solidFill>
            <a:srgbClr val="00B050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899592" y="2276872"/>
            <a:ext cx="6048672" cy="3456384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Выпытывать</a:t>
            </a:r>
          </a:p>
          <a:p>
            <a:r>
              <a:rPr lang="ru-RU" sz="3200" dirty="0" smtClean="0"/>
              <a:t>           Вырвать</a:t>
            </a:r>
          </a:p>
          <a:p>
            <a:r>
              <a:rPr lang="ru-RU" sz="3200" dirty="0" smtClean="0"/>
              <a:t>                Высмеять</a:t>
            </a:r>
          </a:p>
          <a:p>
            <a:r>
              <a:rPr lang="ru-RU" sz="3200" dirty="0" smtClean="0"/>
              <a:t>                         Выучка</a:t>
            </a:r>
            <a:endParaRPr lang="ru-RU" sz="32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539552" y="1412776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1"/>
            <a:ext cx="1944216" cy="1728192"/>
          </a:xfrm>
          <a:prstGeom prst="rect">
            <a:avLst/>
          </a:prstGeom>
          <a:solidFill>
            <a:srgbClr val="FF0066"/>
          </a:solidFill>
          <a:ln w="9525">
            <a:solidFill>
              <a:srgbClr val="00B050"/>
            </a:solidFill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4067944" y="134076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716016" y="134076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4402832" cy="73025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sz="4400" dirty="0" smtClean="0"/>
              <a:t>       приставки  до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3178696" cy="914400"/>
          </a:xfrm>
          <a:solidFill>
            <a:schemeClr val="accent3">
              <a:lumMod val="75000"/>
            </a:schemeClr>
          </a:solidFill>
        </p:spPr>
        <p:txBody>
          <a:bodyPr>
            <a:normAutofit fontScale="92500"/>
          </a:bodyPr>
          <a:lstStyle/>
          <a:p>
            <a:r>
              <a:rPr lang="ru-RU" sz="3600" dirty="0" smtClean="0"/>
              <a:t>Не изменяются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7086600" cy="3370312"/>
          </a:xfrm>
          <a:solidFill>
            <a:srgbClr val="00B0F0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683568" y="1340768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899592" y="2420888"/>
            <a:ext cx="6120680" cy="3312368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Доверху</a:t>
            </a:r>
          </a:p>
          <a:p>
            <a:r>
              <a:rPr lang="ru-RU" sz="3200" dirty="0" smtClean="0"/>
              <a:t>      Довести</a:t>
            </a:r>
          </a:p>
          <a:p>
            <a:r>
              <a:rPr lang="ru-RU" sz="3200" dirty="0" smtClean="0"/>
              <a:t>            Догадка</a:t>
            </a:r>
          </a:p>
          <a:p>
            <a:r>
              <a:rPr lang="ru-RU" sz="3200" dirty="0" smtClean="0"/>
              <a:t>               Дождаться</a:t>
            </a:r>
          </a:p>
          <a:p>
            <a:r>
              <a:rPr lang="ru-RU" sz="3200" dirty="0" smtClean="0"/>
              <a:t>                           Досуха</a:t>
            </a:r>
            <a:endParaRPr lang="ru-RU" sz="3200" dirty="0"/>
          </a:p>
        </p:txBody>
      </p:sp>
      <p:pic>
        <p:nvPicPr>
          <p:cNvPr id="7" name="Рисунок 6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1"/>
            <a:ext cx="1944216" cy="1728192"/>
          </a:xfrm>
          <a:prstGeom prst="rect">
            <a:avLst/>
          </a:prstGeom>
          <a:solidFill>
            <a:srgbClr val="FF0066"/>
          </a:solidFill>
          <a:ln w="9525">
            <a:solidFill>
              <a:srgbClr val="FF9900"/>
            </a:solidFill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923928" y="134076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499992" y="134076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4402832" cy="73025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ru-RU" sz="4000" dirty="0" smtClean="0"/>
              <a:t>       приставки  за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3178696" cy="914400"/>
          </a:xfrm>
          <a:solidFill>
            <a:srgbClr val="FF66FF"/>
          </a:solidFill>
        </p:spPr>
        <p:txBody>
          <a:bodyPr>
            <a:normAutofit fontScale="92500"/>
          </a:bodyPr>
          <a:lstStyle/>
          <a:p>
            <a:r>
              <a:rPr lang="ru-RU" sz="3600" dirty="0" smtClean="0"/>
              <a:t>Не изменяются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348880"/>
            <a:ext cx="7086600" cy="3442320"/>
          </a:xfrm>
          <a:solidFill>
            <a:srgbClr val="FF66FF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755576" y="1340768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971600" y="2348880"/>
            <a:ext cx="6048672" cy="3384376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Завести</a:t>
            </a:r>
          </a:p>
          <a:p>
            <a:r>
              <a:rPr lang="ru-RU" sz="3200" dirty="0" smtClean="0"/>
              <a:t>     Завизжать</a:t>
            </a:r>
          </a:p>
          <a:p>
            <a:r>
              <a:rPr lang="ru-RU" sz="3200" dirty="0" smtClean="0"/>
              <a:t>             Загнутый</a:t>
            </a:r>
          </a:p>
          <a:p>
            <a:r>
              <a:rPr lang="ru-RU" sz="3200" dirty="0" smtClean="0"/>
              <a:t>                  Задуматься</a:t>
            </a:r>
            <a:endParaRPr lang="ru-RU" sz="3200" dirty="0"/>
          </a:p>
        </p:txBody>
      </p:sp>
      <p:pic>
        <p:nvPicPr>
          <p:cNvPr id="7" name="Рисунок 6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1"/>
            <a:ext cx="1944216" cy="1728192"/>
          </a:xfrm>
          <a:prstGeom prst="rect">
            <a:avLst/>
          </a:prstGeom>
          <a:solidFill>
            <a:srgbClr val="FF0066"/>
          </a:solidFill>
          <a:ln w="9525">
            <a:solidFill>
              <a:srgbClr val="D945B6"/>
            </a:solidFill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923928" y="134076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499992" y="134076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4474840" cy="730250"/>
          </a:xfrm>
          <a:solidFill>
            <a:srgbClr val="E6384D"/>
          </a:solidFill>
        </p:spPr>
        <p:txBody>
          <a:bodyPr>
            <a:normAutofit fontScale="90000"/>
          </a:bodyPr>
          <a:lstStyle/>
          <a:p>
            <a:r>
              <a:rPr lang="ru-RU" sz="4400" dirty="0" smtClean="0"/>
              <a:t>      приставки  изо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3322712" cy="914400"/>
          </a:xfrm>
          <a:solidFill>
            <a:srgbClr val="99FF33"/>
          </a:solidFill>
        </p:spPr>
        <p:txBody>
          <a:bodyPr>
            <a:normAutofit fontScale="92500"/>
          </a:bodyPr>
          <a:lstStyle/>
          <a:p>
            <a:r>
              <a:rPr lang="ru-RU" sz="3600" dirty="0" smtClean="0"/>
              <a:t>Не изменяются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7086600" cy="3370312"/>
          </a:xfrm>
          <a:solidFill>
            <a:srgbClr val="99FF33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611560" y="1412776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899592" y="2420888"/>
            <a:ext cx="6120680" cy="3312368"/>
          </a:xfrm>
          <a:prstGeom prst="horizontalScroll">
            <a:avLst/>
          </a:prstGeom>
          <a:solidFill>
            <a:srgbClr val="E638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Изорваться</a:t>
            </a:r>
          </a:p>
          <a:p>
            <a:r>
              <a:rPr lang="ru-RU" sz="3200" dirty="0" smtClean="0"/>
              <a:t>         Изодрать</a:t>
            </a:r>
          </a:p>
          <a:p>
            <a:r>
              <a:rPr lang="ru-RU" sz="3200" dirty="0" smtClean="0"/>
              <a:t>             Изорванный</a:t>
            </a:r>
          </a:p>
          <a:p>
            <a:r>
              <a:rPr lang="ru-RU" sz="3200" dirty="0" smtClean="0"/>
              <a:t>                    Изошедший</a:t>
            </a:r>
            <a:endParaRPr lang="ru-RU" sz="3200" dirty="0"/>
          </a:p>
        </p:txBody>
      </p:sp>
      <p:pic>
        <p:nvPicPr>
          <p:cNvPr id="7" name="Рисунок 6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1"/>
            <a:ext cx="1944216" cy="1728192"/>
          </a:xfrm>
          <a:prstGeom prst="rect">
            <a:avLst/>
          </a:prstGeom>
          <a:solidFill>
            <a:srgbClr val="FF0066"/>
          </a:solidFill>
          <a:ln w="9525">
            <a:solidFill>
              <a:srgbClr val="FF0000"/>
            </a:solidFill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851920" y="134076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644008" y="134076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4474840" cy="730250"/>
          </a:xfrm>
          <a:solidFill>
            <a:srgbClr val="CC3300"/>
          </a:solidFill>
        </p:spPr>
        <p:txBody>
          <a:bodyPr>
            <a:normAutofit/>
          </a:bodyPr>
          <a:lstStyle/>
          <a:p>
            <a:r>
              <a:rPr lang="ru-RU" sz="4400" dirty="0" smtClean="0"/>
              <a:t>      приставки  на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3178696" cy="914400"/>
          </a:xfrm>
          <a:solidFill>
            <a:srgbClr val="996600"/>
          </a:solidFill>
        </p:spPr>
        <p:txBody>
          <a:bodyPr>
            <a:normAutofit fontScale="92500"/>
          </a:bodyPr>
          <a:lstStyle/>
          <a:p>
            <a:r>
              <a:rPr lang="ru-RU" sz="3600" dirty="0" smtClean="0"/>
              <a:t>Не изменяются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7086600" cy="3370312"/>
          </a:xfrm>
          <a:solidFill>
            <a:srgbClr val="996600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539552" y="1412776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971600" y="2420888"/>
            <a:ext cx="6048672" cy="3384376"/>
          </a:xfrm>
          <a:prstGeom prst="horizontalScroll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/>
              <a:t>Набег</a:t>
            </a:r>
          </a:p>
          <a:p>
            <a:r>
              <a:rPr lang="ru-RU" sz="2800" dirty="0" smtClean="0"/>
              <a:t>    Набережная</a:t>
            </a:r>
          </a:p>
          <a:p>
            <a:r>
              <a:rPr lang="ru-RU" sz="2800" dirty="0" smtClean="0"/>
              <a:t>                Навзрыд</a:t>
            </a:r>
          </a:p>
          <a:p>
            <a:r>
              <a:rPr lang="ru-RU" sz="2800" dirty="0" smtClean="0"/>
              <a:t>                    Навредить</a:t>
            </a:r>
          </a:p>
          <a:p>
            <a:r>
              <a:rPr lang="ru-RU" sz="2800" dirty="0" smtClean="0"/>
              <a:t>                                 Назло</a:t>
            </a:r>
            <a:endParaRPr lang="ru-RU" sz="2800" dirty="0"/>
          </a:p>
        </p:txBody>
      </p:sp>
      <p:pic>
        <p:nvPicPr>
          <p:cNvPr id="8" name="Рисунок 7" descr="http://im6-tub-ru.yandex.net/i?id=48299162-4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1"/>
            <a:ext cx="1944216" cy="1728192"/>
          </a:xfrm>
          <a:prstGeom prst="rect">
            <a:avLst/>
          </a:prstGeom>
          <a:solidFill>
            <a:srgbClr val="FF0066"/>
          </a:solidFill>
          <a:ln w="9525">
            <a:solidFill>
              <a:srgbClr val="FF9900"/>
            </a:solidFill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4139952" y="134076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788024" y="134076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611</TotalTime>
  <Words>485</Words>
  <Application>Microsoft Office PowerPoint</Application>
  <PresentationFormat>Экран (4:3)</PresentationFormat>
  <Paragraphs>226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Техническая</vt:lpstr>
      <vt:lpstr>Орфограммы в приставках</vt:lpstr>
      <vt:lpstr>         приставки   в</vt:lpstr>
      <vt:lpstr>                  приставки   во</vt:lpstr>
      <vt:lpstr>         приставки   взо</vt:lpstr>
      <vt:lpstr>      приставки  вы</vt:lpstr>
      <vt:lpstr>       приставки  до</vt:lpstr>
      <vt:lpstr>       приставки  за</vt:lpstr>
      <vt:lpstr>      приставки  изо</vt:lpstr>
      <vt:lpstr>      приставки  на</vt:lpstr>
      <vt:lpstr>        приставки  над</vt:lpstr>
      <vt:lpstr>       приставки  надо</vt:lpstr>
      <vt:lpstr>       приставки  не</vt:lpstr>
      <vt:lpstr>        приставки  недо</vt:lpstr>
      <vt:lpstr>        приставки  о</vt:lpstr>
      <vt:lpstr>       приставки  об</vt:lpstr>
      <vt:lpstr>       приставки обо</vt:lpstr>
      <vt:lpstr>       приставки от</vt:lpstr>
      <vt:lpstr>      приставки ото</vt:lpstr>
      <vt:lpstr>      приставки  па</vt:lpstr>
      <vt:lpstr>       приставки  пере</vt:lpstr>
      <vt:lpstr>      приставки  по</vt:lpstr>
      <vt:lpstr>     приставки под</vt:lpstr>
      <vt:lpstr>        приставки подо</vt:lpstr>
      <vt:lpstr>         приставки пра</vt:lpstr>
      <vt:lpstr>         приставки пред</vt:lpstr>
      <vt:lpstr>        приставки про</vt:lpstr>
      <vt:lpstr>         приставки разо</vt:lpstr>
      <vt:lpstr>         приставки с</vt:lpstr>
      <vt:lpstr>        приставки со</vt:lpstr>
      <vt:lpstr>       приставки у</vt:lpstr>
      <vt:lpstr>Есть только приставка с, нет приставки з. Перед звонкими согласными приставка с звучит как [з] </vt:lpstr>
      <vt:lpstr>Нужно запомнить написание слов, начинающихся с буквы з.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Асечка!</dc:creator>
  <cp:lastModifiedBy>Эля</cp:lastModifiedBy>
  <cp:revision>134</cp:revision>
  <dcterms:created xsi:type="dcterms:W3CDTF">2013-02-10T11:06:56Z</dcterms:created>
  <dcterms:modified xsi:type="dcterms:W3CDTF">2013-02-16T20:35:41Z</dcterms:modified>
</cp:coreProperties>
</file>