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928802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Реализм как литературное направление</a:t>
            </a:r>
            <a:endParaRPr lang="ru-RU" sz="48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4286256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err="1" smtClean="0">
                <a:solidFill>
                  <a:sysClr val="windowText" lastClr="000000"/>
                </a:solidFill>
              </a:rPr>
              <a:t>Довыдова</a:t>
            </a:r>
            <a:r>
              <a:rPr lang="ru-RU" dirty="0" smtClean="0">
                <a:solidFill>
                  <a:sysClr val="windowText" lastClr="000000"/>
                </a:solidFill>
              </a:rPr>
              <a:t> А.В.</a:t>
            </a:r>
          </a:p>
          <a:p>
            <a:pPr algn="r"/>
            <a:r>
              <a:rPr lang="ru-RU" dirty="0" smtClean="0">
                <a:solidFill>
                  <a:sysClr val="windowText" lastClr="000000"/>
                </a:solidFill>
              </a:rPr>
              <a:t>у</a:t>
            </a:r>
            <a:r>
              <a:rPr lang="ru-RU" dirty="0" smtClean="0">
                <a:solidFill>
                  <a:sysClr val="windowText" lastClr="000000"/>
                </a:solidFill>
              </a:rPr>
              <a:t>читель русского языка и литературы</a:t>
            </a:r>
          </a:p>
          <a:p>
            <a:pPr algn="r"/>
            <a:r>
              <a:rPr lang="ru-RU" dirty="0" smtClean="0">
                <a:solidFill>
                  <a:sysClr val="windowText" lastClr="000000"/>
                </a:solidFill>
              </a:rPr>
              <a:t>в</a:t>
            </a:r>
            <a:r>
              <a:rPr lang="ru-RU" dirty="0" smtClean="0">
                <a:solidFill>
                  <a:sysClr val="windowText" lastClr="000000"/>
                </a:solidFill>
              </a:rPr>
              <a:t>ысшей квалификационной категории</a:t>
            </a:r>
          </a:p>
          <a:p>
            <a:pPr algn="r"/>
            <a:r>
              <a:rPr lang="ru-RU" dirty="0" smtClean="0">
                <a:solidFill>
                  <a:sysClr val="windowText" lastClr="000000"/>
                </a:solidFill>
              </a:rPr>
              <a:t>ГОУ СОШ №1234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00108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 smtClean="0"/>
              <a:t>Реализм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ru-RU" b="1" dirty="0" err="1" smtClean="0"/>
              <a:t>Реали́зм</a:t>
            </a:r>
            <a:r>
              <a:rPr lang="ru-RU" dirty="0" smtClean="0"/>
              <a:t> в литературе — правдивое изображение реальной действительности.</a:t>
            </a:r>
          </a:p>
          <a:p>
            <a:r>
              <a:rPr lang="ru-RU" dirty="0" smtClean="0"/>
              <a:t>РЕАЛИЗМ				ИДЕАЛИЗМ</a:t>
            </a:r>
          </a:p>
          <a:p>
            <a:endParaRPr lang="ru-RU" dirty="0" smtClean="0"/>
          </a:p>
          <a:p>
            <a:r>
              <a:rPr lang="ru-RU" dirty="0" smtClean="0"/>
              <a:t>РЕАЛИЗМ			точное 							копирование 						действительности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929058" y="2428868"/>
            <a:ext cx="1357322" cy="21431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>
            <a:off x="3929058" y="2714620"/>
            <a:ext cx="1428760" cy="214314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е равно 5"/>
          <p:cNvSpPr/>
          <p:nvPr/>
        </p:nvSpPr>
        <p:spPr>
          <a:xfrm>
            <a:off x="3214678" y="3643314"/>
            <a:ext cx="1285884" cy="500066"/>
          </a:xfrm>
          <a:prstGeom prst="mathNotEqua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АЛЕНОЧКА\Мои документы\Алена\Литература\Теория литературы\Реализм\pict0332.jpg"/>
          <p:cNvPicPr>
            <a:picLocks noChangeAspect="1" noChangeArrowheads="1"/>
          </p:cNvPicPr>
          <p:nvPr/>
        </p:nvPicPr>
        <p:blipFill>
          <a:blip r:embed="rId2"/>
          <a:srcRect l="4899" t="6250" r="13251"/>
          <a:stretch>
            <a:fillRect/>
          </a:stretch>
        </p:blipFill>
        <p:spPr bwMode="auto">
          <a:xfrm>
            <a:off x="500034" y="1000108"/>
            <a:ext cx="3500462" cy="53578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АЛЕНОЧКА\Мои документы\Алена\Литература\Теория литературы\Реализм\images (9).jpg"/>
          <p:cNvPicPr>
            <a:picLocks noChangeAspect="1" noChangeArrowheads="1"/>
          </p:cNvPicPr>
          <p:nvPr/>
        </p:nvPicPr>
        <p:blipFill>
          <a:blip r:embed="rId3"/>
          <a:srcRect l="20030" r="19881"/>
          <a:stretch>
            <a:fillRect/>
          </a:stretch>
        </p:blipFill>
        <p:spPr bwMode="auto">
          <a:xfrm>
            <a:off x="5500694" y="1142984"/>
            <a:ext cx="2286016" cy="5079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Критический реализм</a:t>
            </a:r>
            <a:endParaRPr lang="ru-RU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Крити́ческий</a:t>
            </a:r>
            <a:r>
              <a:rPr lang="ru-RU" b="1" dirty="0" smtClean="0"/>
              <a:t> </a:t>
            </a:r>
            <a:r>
              <a:rPr lang="ru-RU" b="1" dirty="0" err="1" smtClean="0"/>
              <a:t>реали́зм</a:t>
            </a:r>
            <a:r>
              <a:rPr lang="ru-RU" dirty="0" smtClean="0"/>
              <a:t> — художественный метод и литературное направление, сложившееся в XIX </a:t>
            </a:r>
            <a:r>
              <a:rPr lang="ru-RU" dirty="0" smtClean="0"/>
              <a:t>веке. </a:t>
            </a:r>
          </a:p>
          <a:p>
            <a:r>
              <a:rPr lang="ru-RU" dirty="0" smtClean="0"/>
              <a:t>Главная особенность</a:t>
            </a:r>
            <a:r>
              <a:rPr lang="ru-RU" dirty="0" smtClean="0"/>
              <a:t> — изображение человеческого характера в </a:t>
            </a:r>
            <a:r>
              <a:rPr lang="ru-RU" u="sng" dirty="0" smtClean="0"/>
              <a:t>органической связи с социальными </a:t>
            </a:r>
            <a:r>
              <a:rPr lang="ru-RU" u="sng" dirty="0" smtClean="0"/>
              <a:t>обстоятельствами </a:t>
            </a:r>
            <a:r>
              <a:rPr lang="ru-RU" dirty="0" smtClean="0"/>
              <a:t>+ глубокий социальный анализ </a:t>
            </a:r>
            <a:r>
              <a:rPr lang="ru-RU" u="sng" dirty="0" smtClean="0"/>
              <a:t>внутреннего мира человека.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реализма</a:t>
            </a:r>
            <a:endParaRPr lang="ru-RU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498317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Художественное </a:t>
            </a:r>
            <a:r>
              <a:rPr lang="ru-RU" u="sng" dirty="0" smtClean="0"/>
              <a:t>изображение жизни в образах</a:t>
            </a:r>
            <a:r>
              <a:rPr lang="ru-RU" dirty="0" smtClean="0"/>
              <a:t>, соответствующее сути явлений самой жизни.</a:t>
            </a:r>
          </a:p>
          <a:p>
            <a:pPr lvl="0"/>
            <a:r>
              <a:rPr lang="ru-RU" dirty="0" smtClean="0"/>
              <a:t>Реальность является средством </a:t>
            </a:r>
            <a:r>
              <a:rPr lang="ru-RU" u="sng" dirty="0" smtClean="0"/>
              <a:t>познания человеком себя и окружающего мира</a:t>
            </a:r>
            <a:r>
              <a:rPr lang="ru-RU" dirty="0" smtClean="0"/>
              <a:t>.</a:t>
            </a:r>
          </a:p>
          <a:p>
            <a:pPr lvl="0"/>
            <a:r>
              <a:rPr lang="ru-RU" u="sng" dirty="0" smtClean="0"/>
              <a:t>Типизация образов</a:t>
            </a:r>
            <a:r>
              <a:rPr lang="ru-RU" dirty="0" smtClean="0"/>
              <a:t>. Это достигается через </a:t>
            </a:r>
            <a:r>
              <a:rPr lang="ru-RU" u="sng" dirty="0" smtClean="0"/>
              <a:t>правдивость деталей </a:t>
            </a:r>
            <a:r>
              <a:rPr lang="ru-RU" dirty="0" smtClean="0"/>
              <a:t>в конкретных условиях.</a:t>
            </a:r>
          </a:p>
          <a:p>
            <a:pPr lvl="0"/>
            <a:r>
              <a:rPr lang="ru-RU" dirty="0" smtClean="0"/>
              <a:t>Даже при трагическом конфликте искусство </a:t>
            </a:r>
            <a:r>
              <a:rPr lang="ru-RU" u="sng" dirty="0" smtClean="0"/>
              <a:t>жизнеутверждающее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Реализму присуще стремление рассматривать </a:t>
            </a:r>
            <a:r>
              <a:rPr lang="ru-RU" u="sng" dirty="0" smtClean="0"/>
              <a:t>действительность в развитии</a:t>
            </a:r>
            <a:r>
              <a:rPr lang="ru-RU" dirty="0" smtClean="0"/>
              <a:t>, способность обнаруживать развитие новых социальных, психологических и общественных отношений.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Представители русского реализма</a:t>
            </a:r>
            <a:endParaRPr lang="ru-RU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АЛЕНОЧКА\Мои документы\Алена\Литература\Теория литературы\Реализм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1627701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Documents and Settings\АЛЕНОЧКА\Мои документы\Алена\Литература\Теория литературы\Реализм\images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000108"/>
            <a:ext cx="1651012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Documents and Settings\АЛЕНОЧКА\Мои документы\Алена\Литература\Теория литературы\Реализм\images (1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1071546"/>
            <a:ext cx="1662781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C:\Documents and Settings\АЛЕНОЧКА\Мои документы\Алена\Литература\Теория литературы\Реализм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1000108"/>
            <a:ext cx="1619815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C:\Documents and Settings\АЛЕНОЧКА\Мои документы\Алена\Литература\Теория литературы\Реализм\images (5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54" y="1000108"/>
            <a:ext cx="16764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7" descr="C:\Documents and Settings\АЛЕНОЧКА\Мои документы\Алена\Литература\Теория литературы\Реализм\images (8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214686"/>
            <a:ext cx="1828800" cy="1562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6" name="Picture 8" descr="C:\Documents and Settings\АЛЕНОЧКА\Мои документы\Алена\Литература\Теория литературы\Реализм\images (6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28794" y="3071810"/>
            <a:ext cx="1506895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7" name="Picture 9" descr="C:\Documents and Settings\АЛЕНОЧКА\Мои документы\Алена\Литература\Теория литературы\Реализм\images (7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28992" y="3071810"/>
            <a:ext cx="1733472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8" name="Picture 10" descr="C:\Documents and Settings\АЛЕНОЧКА\Мои документы\Алена\Литература\Теория литературы\Реализм\images (2)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43504" y="3143248"/>
            <a:ext cx="1914525" cy="2390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9" name="Picture 11" descr="C:\Documents and Settings\АЛЕНОЧКА\Мои документы\Алена\Литература\Теория литературы\Реализм\images (4)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72330" y="3429000"/>
            <a:ext cx="1828800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Реализм в живописи</a:t>
            </a:r>
            <a:endParaRPr lang="ru-RU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АЛЕНОЧКА\Мои документы\Алена\Литература\Теория литературы\Реализм\Мане завтрак в мастерск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285860"/>
            <a:ext cx="5786478" cy="43387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5" name="Picture 3" descr="C:\Documents and Settings\АЛЕНОЧКА\Мои документы\Алена\Литература\Теория литературы\Реализм\Репи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428736"/>
            <a:ext cx="7620000" cy="4495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6" name="Picture 4" descr="C:\Documents and Settings\АЛЕНОЧКА\Мои документы\Алена\Литература\Теория литературы\Реализм\serov-devochka-s-persikam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1285860"/>
            <a:ext cx="4286280" cy="47802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7" name="Picture 5" descr="C:\Documents and Settings\АЛЕНОЧКА\Мои документы\Алена\Литература\Теория литературы\Реализм\Шишкин Рожь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1285860"/>
            <a:ext cx="8099433" cy="45863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8" name="Picture 6" descr="C:\Documents and Settings\АЛЕНОЧКА\Мои документы\Алена\Литература\Теория литературы\Реализм\Репин бурлаки на Волге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571612"/>
            <a:ext cx="9033424" cy="42005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93</Words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Реализм как литературное направление</vt:lpstr>
      <vt:lpstr>Реализм</vt:lpstr>
      <vt:lpstr>Критический реализм</vt:lpstr>
      <vt:lpstr>Признаки реализма</vt:lpstr>
      <vt:lpstr>Представители русского реализма</vt:lpstr>
      <vt:lpstr>Реализм в живописи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Реализм как литературное направление</dc:title>
  <cp:lastModifiedBy>Your User Name</cp:lastModifiedBy>
  <cp:revision>9</cp:revision>
  <dcterms:modified xsi:type="dcterms:W3CDTF">2011-10-05T13:55:12Z</dcterms:modified>
</cp:coreProperties>
</file>