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4" r:id="rId29"/>
    <p:sldId id="285" r:id="rId30"/>
    <p:sldId id="286" r:id="rId31"/>
    <p:sldId id="288" r:id="rId32"/>
    <p:sldId id="287" r:id="rId33"/>
    <p:sldId id="290" r:id="rId34"/>
    <p:sldId id="289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24674A04-D6BD-4E70-805F-B926094D014A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15CDFBDF-5F16-4347-A8DE-54C97EFFAF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74A04-D6BD-4E70-805F-B926094D014A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DFBDF-5F16-4347-A8DE-54C97EFFAF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74A04-D6BD-4E70-805F-B926094D014A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DFBDF-5F16-4347-A8DE-54C97EFFAF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24674A04-D6BD-4E70-805F-B926094D014A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DFBDF-5F16-4347-A8DE-54C97EFFAF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24674A04-D6BD-4E70-805F-B926094D014A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15CDFBDF-5F16-4347-A8DE-54C97EFFAF0B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24674A04-D6BD-4E70-805F-B926094D014A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15CDFBDF-5F16-4347-A8DE-54C97EFFAF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24674A04-D6BD-4E70-805F-B926094D014A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15CDFBDF-5F16-4347-A8DE-54C97EFFAF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74A04-D6BD-4E70-805F-B926094D014A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DFBDF-5F16-4347-A8DE-54C97EFFAF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24674A04-D6BD-4E70-805F-B926094D014A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15CDFBDF-5F16-4347-A8DE-54C97EFFAF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24674A04-D6BD-4E70-805F-B926094D014A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15CDFBDF-5F16-4347-A8DE-54C97EFFAF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24674A04-D6BD-4E70-805F-B926094D014A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15CDFBDF-5F16-4347-A8DE-54C97EFFAF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24674A04-D6BD-4E70-805F-B926094D014A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15CDFBDF-5F16-4347-A8DE-54C97EFFAF0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hyperlink" Target="http://www.smayli.ru/data/smiles/pticia-784.gif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gabook.ru/MObjects2/data/pict1998/t_053.jpg" TargetMode="Externa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gif"/><Relationship Id="rId5" Type="http://schemas.openxmlformats.org/officeDocument/2006/relationships/hyperlink" Target="http://www.smayli.ru/data/smiles/pticia-784.gif" TargetMode="Externa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ysteriors.ru/img/articles/osina.gif" TargetMode="Externa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gif"/><Relationship Id="rId5" Type="http://schemas.openxmlformats.org/officeDocument/2006/relationships/hyperlink" Target="http://www.smayli.ru/data/smiles/pticia-784.gif" TargetMode="External"/><Relationship Id="rId4" Type="http://schemas.openxmlformats.org/officeDocument/2006/relationships/image" Target="../media/image11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img240.imageshack.us/img240/6030/karpuzsmallvn2.jpg" TargetMode="Externa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gif"/><Relationship Id="rId5" Type="http://schemas.openxmlformats.org/officeDocument/2006/relationships/hyperlink" Target="http://www.smayli.ru/data/smiles/pticia-784.gif" TargetMode="Externa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img-fotki.yandex.ru/get/2709/ramzess-rrr.2/0_22101_812a9cbb_XL" TargetMode="Externa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gif"/><Relationship Id="rId5" Type="http://schemas.openxmlformats.org/officeDocument/2006/relationships/hyperlink" Target="http://www.smayli.ru/data/smiles/pticia-784.gif" TargetMode="Externa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ds-450.nios.ru/images/30204059.gif" TargetMode="Externa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gif"/><Relationship Id="rId5" Type="http://schemas.openxmlformats.org/officeDocument/2006/relationships/hyperlink" Target="http://www.smayli.ru/data/smiles/pticia-784.gif" TargetMode="External"/><Relationship Id="rId4" Type="http://schemas.openxmlformats.org/officeDocument/2006/relationships/image" Target="../media/image14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school.elps.k12.mi.us/donley/classrooms/berry/sitton_spelling_activities/4thgrade_spelling/unit21/kangaroo_kickking_soccer_ball_hg_clr.gif" TargetMode="Externa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gif"/><Relationship Id="rId5" Type="http://schemas.openxmlformats.org/officeDocument/2006/relationships/hyperlink" Target="http://www.smayli.ru/data/smiles/pticia-784.gif" TargetMode="External"/><Relationship Id="rId4" Type="http://schemas.openxmlformats.org/officeDocument/2006/relationships/image" Target="../media/image15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900igr.net/datai/nasekomye-i-ptitsy/Ptitsy-lesa-2.files/0028-027-Odna-iz-krupnykh-sov-razmakh-krylev-etoj-ptitsy-15-m-massa-2-3-kg.jpg" TargetMode="Externa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gif"/><Relationship Id="rId5" Type="http://schemas.openxmlformats.org/officeDocument/2006/relationships/hyperlink" Target="http://www.smayli.ru/data/smiles/pticia-784.gif" TargetMode="Externa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illia.ucoz.ua/picture/enimal017.jpg" TargetMode="Externa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gif"/><Relationship Id="rId5" Type="http://schemas.openxmlformats.org/officeDocument/2006/relationships/hyperlink" Target="http://www.smayli.ru/data/smiles/pticia-784.gif" TargetMode="Externa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mayli.ru/data/smiles/pticia-784.gif" TargetMode="Externa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gif"/><Relationship Id="rId5" Type="http://schemas.openxmlformats.org/officeDocument/2006/relationships/hyperlink" Target="http://img463.imageshack.us/img463/4627/an305mbu5.gif" TargetMode="External"/><Relationship Id="rId4" Type="http://schemas.openxmlformats.org/officeDocument/2006/relationships/image" Target="../media/image2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mayli.ru/data/smiles/pticia-784.gif" TargetMode="Externa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hyperlink" Target="http://4desktop.ru/wallpaper/4desktop_ru_Slivi_1024_2311.jpg" TargetMode="External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4.xml"/><Relationship Id="rId18" Type="http://schemas.openxmlformats.org/officeDocument/2006/relationships/slide" Target="slide24.xml"/><Relationship Id="rId26" Type="http://schemas.openxmlformats.org/officeDocument/2006/relationships/slide" Target="slide22.xml"/><Relationship Id="rId3" Type="http://schemas.openxmlformats.org/officeDocument/2006/relationships/slide" Target="slide4.xml"/><Relationship Id="rId21" Type="http://schemas.openxmlformats.org/officeDocument/2006/relationships/slide" Target="slide27.xml"/><Relationship Id="rId7" Type="http://schemas.openxmlformats.org/officeDocument/2006/relationships/slide" Target="slide8.xml"/><Relationship Id="rId12" Type="http://schemas.openxmlformats.org/officeDocument/2006/relationships/slide" Target="slide13.xml"/><Relationship Id="rId17" Type="http://schemas.openxmlformats.org/officeDocument/2006/relationships/slide" Target="slide23.xml"/><Relationship Id="rId25" Type="http://schemas.openxmlformats.org/officeDocument/2006/relationships/slide" Target="slide21.xml"/><Relationship Id="rId2" Type="http://schemas.openxmlformats.org/officeDocument/2006/relationships/slide" Target="slide3.xml"/><Relationship Id="rId16" Type="http://schemas.openxmlformats.org/officeDocument/2006/relationships/slide" Target="slide17.xml"/><Relationship Id="rId20" Type="http://schemas.openxmlformats.org/officeDocument/2006/relationships/slide" Target="slide26.xml"/><Relationship Id="rId29" Type="http://schemas.openxmlformats.org/officeDocument/2006/relationships/slide" Target="slide30.xml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11" Type="http://schemas.openxmlformats.org/officeDocument/2006/relationships/slide" Target="slide12.xml"/><Relationship Id="rId24" Type="http://schemas.openxmlformats.org/officeDocument/2006/relationships/slide" Target="slide20.xml"/><Relationship Id="rId32" Type="http://schemas.openxmlformats.org/officeDocument/2006/relationships/slide" Target="slide33.xml"/><Relationship Id="rId5" Type="http://schemas.openxmlformats.org/officeDocument/2006/relationships/slide" Target="slide6.xml"/><Relationship Id="rId15" Type="http://schemas.openxmlformats.org/officeDocument/2006/relationships/slide" Target="slide16.xml"/><Relationship Id="rId23" Type="http://schemas.openxmlformats.org/officeDocument/2006/relationships/slide" Target="slide19.xml"/><Relationship Id="rId28" Type="http://schemas.openxmlformats.org/officeDocument/2006/relationships/slide" Target="slide29.xml"/><Relationship Id="rId10" Type="http://schemas.openxmlformats.org/officeDocument/2006/relationships/slide" Target="slide11.xml"/><Relationship Id="rId19" Type="http://schemas.openxmlformats.org/officeDocument/2006/relationships/slide" Target="slide25.xml"/><Relationship Id="rId31" Type="http://schemas.openxmlformats.org/officeDocument/2006/relationships/slide" Target="slide32.xml"/><Relationship Id="rId4" Type="http://schemas.openxmlformats.org/officeDocument/2006/relationships/slide" Target="slide5.xml"/><Relationship Id="rId9" Type="http://schemas.openxmlformats.org/officeDocument/2006/relationships/slide" Target="slide10.xml"/><Relationship Id="rId14" Type="http://schemas.openxmlformats.org/officeDocument/2006/relationships/slide" Target="slide15.xml"/><Relationship Id="rId22" Type="http://schemas.openxmlformats.org/officeDocument/2006/relationships/slide" Target="slide18.xml"/><Relationship Id="rId27" Type="http://schemas.openxmlformats.org/officeDocument/2006/relationships/slide" Target="slide28.xml"/><Relationship Id="rId30" Type="http://schemas.openxmlformats.org/officeDocument/2006/relationships/slide" Target="slide3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mayli.ru/data/smiles/pticia-784.gif" TargetMode="Externa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mayli.ru/data/smiles/pticia-784.gif" TargetMode="Externa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mayli.ru/data/smiles/pticia-784.gif" TargetMode="Externa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i.piccy.info/i4/40/f2/d1491cf566adacce803a02fb6b29.jpeg" TargetMode="External"/><Relationship Id="rId3" Type="http://schemas.openxmlformats.org/officeDocument/2006/relationships/image" Target="../media/image20.gif"/><Relationship Id="rId7" Type="http://schemas.openxmlformats.org/officeDocument/2006/relationships/image" Target="../media/image22.gif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s46.radikal.ru/i114/0812/bd/6fe4bbf1cae6.gif" TargetMode="External"/><Relationship Id="rId5" Type="http://schemas.openxmlformats.org/officeDocument/2006/relationships/image" Target="../media/image21.gif"/><Relationship Id="rId4" Type="http://schemas.openxmlformats.org/officeDocument/2006/relationships/hyperlink" Target="http://static.tumblr.com/lu9mshu/Rnhll1rmd/cindy.gif" TargetMode="External"/><Relationship Id="rId9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hyperlink" Target="http://forum.exler.ru/arc/uploads/75/post-1281117259.jpg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7" Type="http://schemas.openxmlformats.org/officeDocument/2006/relationships/image" Target="../media/image26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ftp.photoclub.com.ua/p/f/286331.jpeg?0" TargetMode="External"/><Relationship Id="rId5" Type="http://schemas.openxmlformats.org/officeDocument/2006/relationships/image" Target="../media/image25.jpeg"/><Relationship Id="rId4" Type="http://schemas.openxmlformats.org/officeDocument/2006/relationships/hyperlink" Target="http://cs4639.vkontakte.ru/u112614752/video/m_85301e94.jpg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hyperlink" Target="http://www.klodnitskiy.ru/oboi/denmark/147.jpg" TargetMode="External"/><Relationship Id="rId4" Type="http://schemas.openxmlformats.org/officeDocument/2006/relationships/image" Target="../media/image27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gif"/><Relationship Id="rId4" Type="http://schemas.openxmlformats.org/officeDocument/2006/relationships/hyperlink" Target="http://img-fotki.yandex.ru/get/4526/83012533.234/0_86a80_a0e6ac62_XL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mayli.ru/data/smiles/pticia-784.gif" TargetMode="Externa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hyperlink" Target="http://i060.radikal.ru/1010/57/d81ed7765c41.jpg" TargetMode="External"/><Relationship Id="rId4" Type="http://schemas.openxmlformats.org/officeDocument/2006/relationships/image" Target="../media/image2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mayli.ru/data/smiles/pticia-784.gif" TargetMode="Externa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hyperlink" Target="http://upload.wikimedia.org/wikipedia/commons/thumb/d/dd/Spider_vdg.jpg/800px-Spider_vdg.jpg" TargetMode="External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movenka.net/wp-content/uploads/2009/10/65276e57d163.jpg" TargetMode="Externa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gif"/><Relationship Id="rId5" Type="http://schemas.openxmlformats.org/officeDocument/2006/relationships/hyperlink" Target="http://www.smayli.ru/data/smiles/pticia-784.gif" TargetMode="Externa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mayli.ru/data/smiles/pticia-784.gif" TargetMode="Externa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hyperlink" Target="http://dariuscjw5.files.wordpress.com/2008/06/bluewhale.jpg" TargetMode="External"/><Relationship Id="rId4" Type="http://schemas.openxmlformats.org/officeDocument/2006/relationships/image" Target="../media/image2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mayli.ru/data/smiles/pticia-784.gif" TargetMode="Externa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hyperlink" Target="http://www.baikal24.ru/upload_photo/thumb1267569622.jpg" TargetMode="External"/><Relationship Id="rId4" Type="http://schemas.openxmlformats.org/officeDocument/2006/relationships/image" Target="../media/image2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mayli.ru/data/smiles/pticia-784.gif" TargetMode="Externa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hyperlink" Target="http://grsch1.ucoz.ru/_si/0/28827149.jpg" TargetMode="External"/><Relationship Id="rId4" Type="http://schemas.openxmlformats.org/officeDocument/2006/relationships/image" Target="../media/image2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hyperlink" Target="http://www.smayli.ru/data/smiles/pticia-784.gif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gi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liveinternet.ru/users/margaret60/post166146369/" TargetMode="External"/><Relationship Id="rId13" Type="http://schemas.openxmlformats.org/officeDocument/2006/relationships/hyperlink" Target="http://www.allsoftik.ru/showthread.php?t=208&amp;p=4379&amp;viewfull=1" TargetMode="External"/><Relationship Id="rId18" Type="http://schemas.openxmlformats.org/officeDocument/2006/relationships/hyperlink" Target="http://www.darovanie.ru/phpbb2/viewtopic.php?p=8567&amp;" TargetMode="External"/><Relationship Id="rId26" Type="http://schemas.openxmlformats.org/officeDocument/2006/relationships/hyperlink" Target="http://fotki.yandex.ru/users/gorod-v-oblakah/view/551552/" TargetMode="External"/><Relationship Id="rId3" Type="http://schemas.openxmlformats.org/officeDocument/2006/relationships/hyperlink" Target="http://www.collection-globes.com/" TargetMode="External"/><Relationship Id="rId21" Type="http://schemas.openxmlformats.org/officeDocument/2006/relationships/hyperlink" Target="http://my.mail.ru/community/travel-don/journal" TargetMode="External"/><Relationship Id="rId34" Type="http://schemas.openxmlformats.org/officeDocument/2006/relationships/hyperlink" Target="http://wap.mobilmusic.ru/fileanim.html?id=400153" TargetMode="External"/><Relationship Id="rId7" Type="http://schemas.openxmlformats.org/officeDocument/2006/relationships/hyperlink" Target="http://turizm.ngs38.ru/foreign/countries/denmark/sights/" TargetMode="External"/><Relationship Id="rId12" Type="http://schemas.openxmlformats.org/officeDocument/2006/relationships/hyperlink" Target="http://blogs.mail.ru/mail/zubchenkotv/7D25900DB917682A.htm" TargetMode="External"/><Relationship Id="rId17" Type="http://schemas.openxmlformats.org/officeDocument/2006/relationships/hyperlink" Target="http://titania1989.diary.ru/p38789111.htm" TargetMode="External"/><Relationship Id="rId25" Type="http://schemas.openxmlformats.org/officeDocument/2006/relationships/hyperlink" Target="http://www.k9-forum.ru/showthread.php?p=1093892" TargetMode="External"/><Relationship Id="rId33" Type="http://schemas.openxmlformats.org/officeDocument/2006/relationships/hyperlink" Target="http://horseprogress.ucoz.ru/forum/31-334-1" TargetMode="External"/><Relationship Id="rId2" Type="http://schemas.openxmlformats.org/officeDocument/2006/relationships/hyperlink" Target="http://vsesoki.narod.ru/kapusta.html" TargetMode="External"/><Relationship Id="rId16" Type="http://schemas.openxmlformats.org/officeDocument/2006/relationships/hyperlink" Target="http://www.vkmedia.org/index.php?s=video&amp;text=&#1043;&#1072;&#1076;&#1082;&#1080;&#1081;&#1091;&#1090;&#1077;&#1085;&#1086;&#1082;&amp;mode=name&amp;offset=120" TargetMode="External"/><Relationship Id="rId20" Type="http://schemas.openxmlformats.org/officeDocument/2006/relationships/hyperlink" Target="http://exclusiveflowers.ru/sunflowers.php?i=15" TargetMode="External"/><Relationship Id="rId29" Type="http://schemas.openxmlformats.org/officeDocument/2006/relationships/hyperlink" Target="http://www.kandry.ru/townphoto_archieve.php?themeid=10&amp;photoid=60&amp;show_log=54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mp3sort.com/forum/tema.php?p=801447" TargetMode="External"/><Relationship Id="rId11" Type="http://schemas.openxmlformats.org/officeDocument/2006/relationships/hyperlink" Target="http://www.1zoom.ru/&#1045;&#1076;&#1072;/&#1086;&#1073;&#1086;&#1080;/44414/z561.4/" TargetMode="External"/><Relationship Id="rId24" Type="http://schemas.openxmlformats.org/officeDocument/2006/relationships/hyperlink" Target="http://bravedefender.ru/rubric/1068376/page3.html" TargetMode="External"/><Relationship Id="rId32" Type="http://schemas.openxmlformats.org/officeDocument/2006/relationships/hyperlink" Target="http://vechnostb.narod.ru/Animashki.html" TargetMode="External"/><Relationship Id="rId5" Type="http://schemas.openxmlformats.org/officeDocument/2006/relationships/hyperlink" Target="http://www.origins.org.ua/page.php?id_story=540" TargetMode="External"/><Relationship Id="rId15" Type="http://schemas.openxmlformats.org/officeDocument/2006/relationships/hyperlink" Target="http://papavlad.narod.ru/Detskie_prezentatsii/nasekomye_i_ptitsy/Ptitsy_lesa_2.files/skachat_prezentatsiju_dlja_detej_027_Odna_iz_krupnykh_sov_raz.html" TargetMode="External"/><Relationship Id="rId23" Type="http://schemas.openxmlformats.org/officeDocument/2006/relationships/hyperlink" Target="http://mushroomer.info/archives/1956" TargetMode="External"/><Relationship Id="rId28" Type="http://schemas.openxmlformats.org/officeDocument/2006/relationships/hyperlink" Target="http://www.tumentoday.ru/category/reading/page/172/" TargetMode="External"/><Relationship Id="rId10" Type="http://schemas.openxmlformats.org/officeDocument/2006/relationships/hyperlink" Target="http://copypast.ru/2011/10/04/forfriend-1-zonty_i_zontiki.html" TargetMode="External"/><Relationship Id="rId19" Type="http://schemas.openxmlformats.org/officeDocument/2006/relationships/hyperlink" Target="http://www.junglebook-collection.nl/art-jb1.html?s=9&amp;lang=e" TargetMode="External"/><Relationship Id="rId31" Type="http://schemas.openxmlformats.org/officeDocument/2006/relationships/hyperlink" Target="http://vechnostb.narod.ru/" TargetMode="External"/><Relationship Id="rId4" Type="http://schemas.openxmlformats.org/officeDocument/2006/relationships/hyperlink" Target="http://www.ja-zdorov.ru/blog/polza-goroxa-dlya-zdorovya/" TargetMode="External"/><Relationship Id="rId9" Type="http://schemas.openxmlformats.org/officeDocument/2006/relationships/hyperlink" Target="http://illia.ucoz.ua/index/severnye_i_umerennye_shiroty/0-8" TargetMode="External"/><Relationship Id="rId14" Type="http://schemas.openxmlformats.org/officeDocument/2006/relationships/hyperlink" Target="http://redoakmgt.com/tykva-po-rumynski/" TargetMode="External"/><Relationship Id="rId22" Type="http://schemas.openxmlformats.org/officeDocument/2006/relationships/hyperlink" Target="http://smitrich.livejournal.com/1384472.html" TargetMode="External"/><Relationship Id="rId27" Type="http://schemas.openxmlformats.org/officeDocument/2006/relationships/hyperlink" Target="http://www.photoline.ru/photo/1253987247?rzd=au" TargetMode="External"/><Relationship Id="rId30" Type="http://schemas.openxmlformats.org/officeDocument/2006/relationships/hyperlink" Target="http://startdot.livejournal.com/11352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valeurinnovation.files.wordpress.com/2009/01/globe.jpg" TargetMode="Externa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gif"/><Relationship Id="rId5" Type="http://schemas.openxmlformats.org/officeDocument/2006/relationships/hyperlink" Target="http://www.smayli.ru/data/smiles/pticia-784.gif" TargetMode="Externa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img-fotki.yandex.ru/get/5504/valenta-mog.ed/0_69e7f_7c3afccd_orig.jpg" TargetMode="Externa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gif"/><Relationship Id="rId5" Type="http://schemas.openxmlformats.org/officeDocument/2006/relationships/hyperlink" Target="http://www.smayli.ru/data/smiles/pticia-784.gif" TargetMode="Externa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static.diary.ru/userdir/3/1/9/5/319559/39757034.jpg" TargetMode="Externa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gif"/><Relationship Id="rId5" Type="http://schemas.openxmlformats.org/officeDocument/2006/relationships/hyperlink" Target="http://www.smayli.ru/data/smiles/pticia-784.gif" TargetMode="Externa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uga.ru/media/zont_01.jpg" TargetMode="Externa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gif"/><Relationship Id="rId5" Type="http://schemas.openxmlformats.org/officeDocument/2006/relationships/hyperlink" Target="http://www.smayli.ru/data/smiles/pticia-784.gif" TargetMode="Externa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andry.ru/pictures/photo/DSCN0757.JPG" TargetMode="Externa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gif"/><Relationship Id="rId5" Type="http://schemas.openxmlformats.org/officeDocument/2006/relationships/hyperlink" Target="http://www.smayli.ru/data/smiles/pticia-784.gif" TargetMode="Externa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bridgetv.ru/upload/load/6983224314e3308d96dee37.79093059.jpg" TargetMode="Externa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gif"/><Relationship Id="rId5" Type="http://schemas.openxmlformats.org/officeDocument/2006/relationships/hyperlink" Target="http://www.smayli.ru/data/smiles/pticia-784.gif" TargetMode="Externa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-main-pic" descr="Картинка 77 из 6087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1214422"/>
            <a:ext cx="3286148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57158" y="642918"/>
            <a:ext cx="5721439" cy="5201424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</p:spPr>
        <p:txBody>
          <a:bodyPr wrap="none" rtlCol="0">
            <a:prstTxWarp prst="textStop">
              <a:avLst>
                <a:gd name="adj" fmla="val 23402"/>
              </a:avLst>
            </a:prstTxWarp>
            <a:spAutoFit/>
            <a:sp3d extrusionH="57150">
              <a:bevelT w="57150" h="38100" prst="hardEdge"/>
            </a:sp3d>
          </a:bodyPr>
          <a:lstStyle/>
          <a:p>
            <a:pPr algn="ctr"/>
            <a:r>
              <a:rPr lang="ru-RU" sz="2800" dirty="0" smtClean="0"/>
              <a:t> </a:t>
            </a:r>
            <a:r>
              <a:rPr lang="ru-RU" sz="85700" b="1" i="1" dirty="0" smtClean="0">
                <a:solidFill>
                  <a:srgbClr val="FFC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своя</a:t>
            </a:r>
            <a:r>
              <a:rPr lang="ru-RU" sz="85700" b="1" i="1" dirty="0" smtClean="0">
                <a:solidFill>
                  <a:srgbClr val="FFC000"/>
                </a:solidFill>
                <a:latin typeface="Book Antiqua" pitchFamily="18" charset="0"/>
              </a:rPr>
              <a:t> </a:t>
            </a:r>
          </a:p>
          <a:p>
            <a:pPr algn="ctr"/>
            <a:r>
              <a:rPr lang="ru-RU" sz="85700" b="1" i="1" dirty="0" smtClean="0">
                <a:solidFill>
                  <a:srgbClr val="FFC000"/>
                </a:solidFill>
                <a:latin typeface="Book Antiqua" pitchFamily="18" charset="0"/>
              </a:rPr>
              <a:t> </a:t>
            </a:r>
            <a:r>
              <a:rPr lang="ru-RU" sz="85700" b="1" i="1" dirty="0" smtClean="0">
                <a:solidFill>
                  <a:srgbClr val="FFC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игра</a:t>
            </a:r>
            <a:r>
              <a:rPr lang="ru-RU" sz="23900" b="1" i="1" dirty="0" smtClean="0">
                <a:solidFill>
                  <a:srgbClr val="FFC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 </a:t>
            </a:r>
            <a:endParaRPr lang="ru-RU" sz="23900" b="1" i="1" dirty="0">
              <a:solidFill>
                <a:srgbClr val="FFC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15140" y="214290"/>
            <a:ext cx="2143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C000"/>
                </a:solidFill>
              </a:rPr>
              <a:t>растения 30</a:t>
            </a:r>
            <a:endParaRPr lang="ru-RU" sz="2400" b="1" i="1" dirty="0">
              <a:solidFill>
                <a:srgbClr val="FFC000"/>
              </a:solidFill>
            </a:endParaRPr>
          </a:p>
        </p:txBody>
      </p:sp>
      <p:sp>
        <p:nvSpPr>
          <p:cNvPr id="3" name="5-конечная звезда 2">
            <a:hlinkClick r:id="rId2" action="ppaction://hlinksldjump"/>
          </p:cNvPr>
          <p:cNvSpPr/>
          <p:nvPr/>
        </p:nvSpPr>
        <p:spPr>
          <a:xfrm>
            <a:off x="8358214" y="6072206"/>
            <a:ext cx="628680" cy="628648"/>
          </a:xfrm>
          <a:prstGeom prst="star5">
            <a:avLst>
              <a:gd name="adj" fmla="val 20557"/>
              <a:gd name="hf" fmla="val 105146"/>
              <a:gd name="vf" fmla="val 11055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28662" y="785795"/>
            <a:ext cx="7286676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u="sng" dirty="0" smtClean="0">
                <a:solidFill>
                  <a:schemeClr val="accent1"/>
                </a:solidFill>
                <a:latin typeface="Cambria" pitchFamily="18" charset="0"/>
              </a:rPr>
              <a:t>О каком дереве идёт речь?</a:t>
            </a:r>
          </a:p>
          <a:p>
            <a:pPr algn="ctr"/>
            <a:endParaRPr lang="ru-RU" sz="3600" b="1" i="1" dirty="0" smtClean="0">
              <a:solidFill>
                <a:schemeClr val="accent1"/>
              </a:solidFill>
              <a:latin typeface="Cambria" pitchFamily="18" charset="0"/>
            </a:endParaRPr>
          </a:p>
          <a:p>
            <a:pPr algn="ctr"/>
            <a:r>
              <a:rPr lang="ru-RU" sz="4000" b="1" i="1" dirty="0" smtClean="0">
                <a:solidFill>
                  <a:schemeClr val="accent1"/>
                </a:solidFill>
                <a:latin typeface="Cambria" pitchFamily="18" charset="0"/>
              </a:rPr>
              <a:t>Среди лета метелица,</a:t>
            </a:r>
          </a:p>
          <a:p>
            <a:pPr algn="ctr"/>
            <a:r>
              <a:rPr lang="ru-RU" sz="4000" b="1" i="1" dirty="0" smtClean="0">
                <a:solidFill>
                  <a:schemeClr val="accent1"/>
                </a:solidFill>
                <a:latin typeface="Cambria" pitchFamily="18" charset="0"/>
              </a:rPr>
              <a:t>Снег летит и стелется.</a:t>
            </a:r>
            <a:endParaRPr lang="ru-RU" sz="4000" b="1" i="1" dirty="0">
              <a:solidFill>
                <a:schemeClr val="accent1"/>
              </a:solidFill>
              <a:latin typeface="Cambr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910" y="4286256"/>
            <a:ext cx="3786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u="sng" dirty="0" smtClean="0">
                <a:latin typeface="Cambria" pitchFamily="18" charset="0"/>
              </a:rPr>
              <a:t>Ответ</a:t>
            </a:r>
            <a:r>
              <a:rPr lang="ru-RU" sz="3600" b="1" i="1" dirty="0" smtClean="0">
                <a:latin typeface="Cambria" pitchFamily="18" charset="0"/>
              </a:rPr>
              <a:t>: тополь </a:t>
            </a:r>
            <a:endParaRPr lang="ru-RU" sz="3600" b="1" i="1" dirty="0">
              <a:latin typeface="Cambria" pitchFamily="18" charset="0"/>
            </a:endParaRPr>
          </a:p>
        </p:txBody>
      </p:sp>
      <p:pic>
        <p:nvPicPr>
          <p:cNvPr id="6" name="i-main-pic" descr="Картинка 1 из 104143">
            <a:hlinkClick r:id="rId3" tgtFrame="_blank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3286124"/>
            <a:ext cx="2643206" cy="32861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perspectiveLeft"/>
            <a:lightRig rig="threePt" dir="t"/>
          </a:scene3d>
        </p:spPr>
      </p:pic>
      <p:pic>
        <p:nvPicPr>
          <p:cNvPr id="7" name="i-main-pic" descr="Картинка 77 из 6087">
            <a:hlinkClick r:id="rId5" tgtFrame="_blank"/>
          </p:cNvPr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214290"/>
            <a:ext cx="107632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15140" y="214290"/>
            <a:ext cx="2143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C000"/>
                </a:solidFill>
              </a:rPr>
              <a:t>растения 40</a:t>
            </a:r>
            <a:endParaRPr lang="ru-RU" sz="2400" b="1" i="1" dirty="0">
              <a:solidFill>
                <a:srgbClr val="FFC000"/>
              </a:solidFill>
            </a:endParaRPr>
          </a:p>
        </p:txBody>
      </p:sp>
      <p:sp>
        <p:nvSpPr>
          <p:cNvPr id="3" name="5-конечная звезда 2">
            <a:hlinkClick r:id="rId2" action="ppaction://hlinksldjump"/>
          </p:cNvPr>
          <p:cNvSpPr/>
          <p:nvPr/>
        </p:nvSpPr>
        <p:spPr>
          <a:xfrm>
            <a:off x="8358214" y="6072206"/>
            <a:ext cx="628680" cy="628648"/>
          </a:xfrm>
          <a:prstGeom prst="star5">
            <a:avLst>
              <a:gd name="adj" fmla="val 20557"/>
              <a:gd name="hf" fmla="val 105146"/>
              <a:gd name="vf" fmla="val 11055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4348" y="857232"/>
            <a:ext cx="785818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u="sng" dirty="0" smtClean="0">
                <a:solidFill>
                  <a:schemeClr val="accent1"/>
                </a:solidFill>
                <a:latin typeface="Cambria" pitchFamily="18" charset="0"/>
              </a:rPr>
              <a:t>О чём идёт речь?</a:t>
            </a:r>
          </a:p>
          <a:p>
            <a:pPr algn="ctr"/>
            <a:endParaRPr lang="ru-RU" sz="3600" b="1" i="1" dirty="0" smtClean="0">
              <a:solidFill>
                <a:schemeClr val="accent1"/>
              </a:solidFill>
              <a:latin typeface="Cambria" pitchFamily="18" charset="0"/>
            </a:endParaRPr>
          </a:p>
          <a:p>
            <a:pPr algn="ctr"/>
            <a:r>
              <a:rPr lang="ru-RU" sz="3600" b="1" i="1" dirty="0" smtClean="0">
                <a:solidFill>
                  <a:schemeClr val="accent1"/>
                </a:solidFill>
                <a:latin typeface="Cambria" pitchFamily="18" charset="0"/>
              </a:rPr>
              <a:t>Что за дерево стоит – </a:t>
            </a:r>
          </a:p>
          <a:p>
            <a:pPr algn="ctr"/>
            <a:r>
              <a:rPr lang="ru-RU" sz="3600" b="1" i="1" dirty="0" smtClean="0">
                <a:solidFill>
                  <a:schemeClr val="accent1"/>
                </a:solidFill>
                <a:latin typeface="Cambria" pitchFamily="18" charset="0"/>
              </a:rPr>
              <a:t>Ветра нет, а лист дрожит?</a:t>
            </a:r>
            <a:endParaRPr lang="ru-RU" sz="4000" b="1" i="1" dirty="0">
              <a:solidFill>
                <a:schemeClr val="accent1"/>
              </a:solidFill>
              <a:latin typeface="Cambr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0100" y="4286256"/>
            <a:ext cx="3286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u="sng" dirty="0" smtClean="0">
                <a:latin typeface="Cambria" pitchFamily="18" charset="0"/>
              </a:rPr>
              <a:t>Ответ:</a:t>
            </a:r>
            <a:r>
              <a:rPr lang="ru-RU" sz="3600" b="1" i="1" dirty="0" smtClean="0">
                <a:latin typeface="Cambria" pitchFamily="18" charset="0"/>
              </a:rPr>
              <a:t> осина</a:t>
            </a:r>
            <a:endParaRPr lang="ru-RU" sz="3600" b="1" i="1" u="sng" dirty="0">
              <a:latin typeface="Cambria" pitchFamily="18" charset="0"/>
            </a:endParaRPr>
          </a:p>
        </p:txBody>
      </p:sp>
      <p:pic>
        <p:nvPicPr>
          <p:cNvPr id="9" name="i-main-pic" descr="Картинка 9 из 120282">
            <a:hlinkClick r:id="rId3" tgtFrame="_blank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3214686"/>
            <a:ext cx="2643206" cy="33575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10" name="i-main-pic" descr="Картинка 77 из 6087">
            <a:hlinkClick r:id="rId5" tgtFrame="_blank"/>
          </p:cNvPr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596" y="214290"/>
            <a:ext cx="107632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15140" y="214290"/>
            <a:ext cx="2143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C000"/>
                </a:solidFill>
              </a:rPr>
              <a:t>растения 50</a:t>
            </a:r>
            <a:endParaRPr lang="ru-RU" sz="2400" b="1" i="1" dirty="0">
              <a:solidFill>
                <a:srgbClr val="FFC000"/>
              </a:solidFill>
            </a:endParaRPr>
          </a:p>
        </p:txBody>
      </p:sp>
      <p:sp>
        <p:nvSpPr>
          <p:cNvPr id="3" name="5-конечная звезда 2">
            <a:hlinkClick r:id="rId2" action="ppaction://hlinksldjump"/>
          </p:cNvPr>
          <p:cNvSpPr/>
          <p:nvPr/>
        </p:nvSpPr>
        <p:spPr>
          <a:xfrm>
            <a:off x="8358214" y="6072206"/>
            <a:ext cx="628680" cy="628648"/>
          </a:xfrm>
          <a:prstGeom prst="star5">
            <a:avLst>
              <a:gd name="adj" fmla="val 20557"/>
              <a:gd name="hf" fmla="val 105146"/>
              <a:gd name="vf" fmla="val 11055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85852" y="928670"/>
            <a:ext cx="73581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solidFill>
                  <a:schemeClr val="accent1"/>
                </a:solidFill>
                <a:latin typeface="Cambria" pitchFamily="18" charset="0"/>
              </a:rPr>
              <a:t>Эта огромная ягода родом из Азии. Её родственники: дыня, тыква и огурец.</a:t>
            </a:r>
            <a:endParaRPr lang="ru-RU" sz="4000" b="1" i="1" dirty="0">
              <a:solidFill>
                <a:schemeClr val="accent1"/>
              </a:solidFill>
              <a:latin typeface="Cambr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4348" y="4000504"/>
            <a:ext cx="3571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u="sng" dirty="0" smtClean="0">
                <a:latin typeface="Cambria" pitchFamily="18" charset="0"/>
              </a:rPr>
              <a:t>Ответ</a:t>
            </a:r>
            <a:r>
              <a:rPr lang="ru-RU" sz="4000" b="1" i="1" dirty="0" smtClean="0">
                <a:latin typeface="Cambria" pitchFamily="18" charset="0"/>
              </a:rPr>
              <a:t>: арбуз</a:t>
            </a:r>
            <a:endParaRPr lang="ru-RU" sz="4000" b="1" i="1" dirty="0">
              <a:latin typeface="Cambria" pitchFamily="18" charset="0"/>
            </a:endParaRPr>
          </a:p>
        </p:txBody>
      </p:sp>
      <p:pic>
        <p:nvPicPr>
          <p:cNvPr id="6" name="i-main-pic" descr="Картинка 5 из 149237">
            <a:hlinkClick r:id="rId3" tgtFrame="_blank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 rot="275082">
            <a:off x="4761408" y="3115373"/>
            <a:ext cx="3000396" cy="3071834"/>
          </a:xfrm>
          <a:prstGeom prst="snip2DiagRect">
            <a:avLst>
              <a:gd name="adj1" fmla="val 1038"/>
              <a:gd name="adj2" fmla="val 11649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i-main-pic" descr="Картинка 77 из 6087">
            <a:hlinkClick r:id="rId5" tgtFrame="_blank"/>
          </p:cNvPr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44" y="214290"/>
            <a:ext cx="107632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72264" y="142852"/>
            <a:ext cx="2286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C000"/>
                </a:solidFill>
              </a:rPr>
              <a:t>животные 10</a:t>
            </a:r>
            <a:endParaRPr lang="ru-RU" sz="2400" b="1" i="1" dirty="0">
              <a:solidFill>
                <a:srgbClr val="FFC000"/>
              </a:solidFill>
            </a:endParaRPr>
          </a:p>
        </p:txBody>
      </p:sp>
      <p:sp>
        <p:nvSpPr>
          <p:cNvPr id="3" name="5-конечная звезда 2">
            <a:hlinkClick r:id="rId2" action="ppaction://hlinksldjump"/>
          </p:cNvPr>
          <p:cNvSpPr/>
          <p:nvPr/>
        </p:nvSpPr>
        <p:spPr>
          <a:xfrm>
            <a:off x="8358214" y="6072206"/>
            <a:ext cx="628680" cy="628648"/>
          </a:xfrm>
          <a:prstGeom prst="star5">
            <a:avLst>
              <a:gd name="adj" fmla="val 20557"/>
              <a:gd name="hf" fmla="val 105146"/>
              <a:gd name="vf" fmla="val 11055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5786" y="714356"/>
            <a:ext cx="7643866" cy="2195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solidFill>
                  <a:schemeClr val="accent1"/>
                </a:solidFill>
                <a:latin typeface="Cambria" pitchFamily="18" charset="0"/>
              </a:rPr>
              <a:t>Какая птица подбрасывает яйца в чужие гнёзда?</a:t>
            </a:r>
            <a:endParaRPr lang="ru-RU" sz="4400" b="1" i="1" dirty="0">
              <a:solidFill>
                <a:schemeClr val="accent1"/>
              </a:solidFill>
              <a:latin typeface="Cambr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4000504"/>
            <a:ext cx="44291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u="sng" dirty="0" smtClean="0">
                <a:latin typeface="Cambria" pitchFamily="18" charset="0"/>
              </a:rPr>
              <a:t>Ответ</a:t>
            </a:r>
            <a:r>
              <a:rPr lang="ru-RU" sz="4000" b="1" i="1" dirty="0" smtClean="0">
                <a:latin typeface="Cambria" pitchFamily="18" charset="0"/>
              </a:rPr>
              <a:t>: кукушка</a:t>
            </a:r>
            <a:endParaRPr lang="ru-RU" sz="4000" b="1" i="1" u="sng" dirty="0">
              <a:latin typeface="Cambria" pitchFamily="18" charset="0"/>
            </a:endParaRPr>
          </a:p>
        </p:txBody>
      </p:sp>
      <p:pic>
        <p:nvPicPr>
          <p:cNvPr id="6" name="Рисунок 5" descr="Описание: Картинка 9 из 44039">
            <a:hlinkClick r:id="rId3" tgtFrame="_blank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37048">
            <a:off x="5067951" y="2857117"/>
            <a:ext cx="2867025" cy="3787061"/>
          </a:xfrm>
          <a:prstGeom prst="round2DiagRect">
            <a:avLst>
              <a:gd name="adj1" fmla="val 8827"/>
              <a:gd name="adj2" fmla="val 0"/>
            </a:avLst>
          </a:prstGeom>
          <a:ln w="88900" cap="sq">
            <a:solidFill>
              <a:schemeClr val="bg2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-main-pic" descr="Картинка 77 из 6087">
            <a:hlinkClick r:id="rId5" tgtFrame="_blank"/>
          </p:cNvPr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58" y="214290"/>
            <a:ext cx="107632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72264" y="142852"/>
            <a:ext cx="2286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C000"/>
                </a:solidFill>
              </a:rPr>
              <a:t>животные 20</a:t>
            </a:r>
            <a:endParaRPr lang="ru-RU" sz="2400" b="1" i="1" dirty="0">
              <a:solidFill>
                <a:srgbClr val="FFC000"/>
              </a:solidFill>
            </a:endParaRPr>
          </a:p>
        </p:txBody>
      </p:sp>
      <p:sp>
        <p:nvSpPr>
          <p:cNvPr id="3" name="5-конечная звезда 2">
            <a:hlinkClick r:id="rId2" action="ppaction://hlinksldjump"/>
          </p:cNvPr>
          <p:cNvSpPr/>
          <p:nvPr/>
        </p:nvSpPr>
        <p:spPr>
          <a:xfrm>
            <a:off x="8358214" y="6072206"/>
            <a:ext cx="628680" cy="628648"/>
          </a:xfrm>
          <a:prstGeom prst="star5">
            <a:avLst>
              <a:gd name="adj" fmla="val 20557"/>
              <a:gd name="hf" fmla="val 105146"/>
              <a:gd name="vf" fmla="val 11055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2976" y="1357298"/>
            <a:ext cx="73581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i="1" dirty="0" smtClean="0">
                <a:solidFill>
                  <a:schemeClr val="accent1"/>
                </a:solidFill>
                <a:latin typeface="Cambria" pitchFamily="18" charset="0"/>
              </a:rPr>
              <a:t>Кто «слышит» ногами?</a:t>
            </a:r>
            <a:endParaRPr lang="ru-RU" sz="4800" b="1" i="1" dirty="0">
              <a:solidFill>
                <a:schemeClr val="accent1"/>
              </a:solidFill>
              <a:latin typeface="Cambr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3929066"/>
            <a:ext cx="4143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u="sng" dirty="0" smtClean="0">
                <a:latin typeface="Cambria" pitchFamily="18" charset="0"/>
              </a:rPr>
              <a:t>Ответ</a:t>
            </a:r>
            <a:r>
              <a:rPr lang="ru-RU" sz="3600" b="1" i="1" dirty="0" smtClean="0">
                <a:latin typeface="Cambria" pitchFamily="18" charset="0"/>
              </a:rPr>
              <a:t>: кузнечик</a:t>
            </a:r>
            <a:endParaRPr lang="ru-RU" sz="3600" b="1" i="1" u="sng" dirty="0">
              <a:latin typeface="Cambria" pitchFamily="18" charset="0"/>
            </a:endParaRPr>
          </a:p>
        </p:txBody>
      </p:sp>
      <p:pic>
        <p:nvPicPr>
          <p:cNvPr id="6" name="i-main-pic" descr="Картинка 5 из 171">
            <a:hlinkClick r:id="rId3" tgtFrame="_blank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2643182"/>
            <a:ext cx="3214710" cy="378621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perspectiveLef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i-main-pic" descr="Картинка 77 из 6087">
            <a:hlinkClick r:id="rId5" tgtFrame="_blank"/>
          </p:cNvPr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142852"/>
            <a:ext cx="107632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72264" y="142852"/>
            <a:ext cx="2286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C000"/>
                </a:solidFill>
              </a:rPr>
              <a:t>животные 30</a:t>
            </a:r>
            <a:endParaRPr lang="ru-RU" sz="2400" b="1" i="1" dirty="0">
              <a:solidFill>
                <a:srgbClr val="FFC000"/>
              </a:solidFill>
            </a:endParaRPr>
          </a:p>
        </p:txBody>
      </p:sp>
      <p:sp>
        <p:nvSpPr>
          <p:cNvPr id="3" name="5-конечная звезда 2">
            <a:hlinkClick r:id="rId2" action="ppaction://hlinksldjump"/>
          </p:cNvPr>
          <p:cNvSpPr/>
          <p:nvPr/>
        </p:nvSpPr>
        <p:spPr>
          <a:xfrm>
            <a:off x="8358214" y="6072206"/>
            <a:ext cx="628680" cy="628648"/>
          </a:xfrm>
          <a:prstGeom prst="star5">
            <a:avLst>
              <a:gd name="adj" fmla="val 20557"/>
              <a:gd name="hf" fmla="val 105146"/>
              <a:gd name="vf" fmla="val 11055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2976" y="1000108"/>
            <a:ext cx="721523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solidFill>
                  <a:schemeClr val="accent1"/>
                </a:solidFill>
                <a:latin typeface="Cambria" pitchFamily="18" charset="0"/>
              </a:rPr>
              <a:t>Какое животное носит детей в сумке?</a:t>
            </a:r>
            <a:endParaRPr lang="ru-RU" sz="4400" b="1" i="1" dirty="0">
              <a:solidFill>
                <a:schemeClr val="accent1"/>
              </a:solidFill>
              <a:latin typeface="Cambr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29124" y="3857628"/>
            <a:ext cx="4214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u="sng" dirty="0" smtClean="0">
                <a:latin typeface="Cambria" pitchFamily="18" charset="0"/>
              </a:rPr>
              <a:t>Ответ</a:t>
            </a:r>
            <a:r>
              <a:rPr lang="ru-RU" sz="4000" b="1" i="1" dirty="0" smtClean="0">
                <a:latin typeface="Cambria" pitchFamily="18" charset="0"/>
              </a:rPr>
              <a:t>: кенгуру</a:t>
            </a:r>
            <a:endParaRPr lang="ru-RU" sz="4000" b="1" i="1" u="sng" dirty="0">
              <a:latin typeface="Cambria" pitchFamily="18" charset="0"/>
            </a:endParaRPr>
          </a:p>
        </p:txBody>
      </p:sp>
      <p:pic>
        <p:nvPicPr>
          <p:cNvPr id="8" name="i-main-pic" descr="Картинка 2 из 89">
            <a:hlinkClick r:id="rId3" tgtFrame="_blank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2357430"/>
            <a:ext cx="3000396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-main-pic" descr="Картинка 77 из 6087">
            <a:hlinkClick r:id="rId5" tgtFrame="_blank"/>
          </p:cNvPr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214290"/>
            <a:ext cx="107632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00"/>
                            </p:stCondLst>
                            <p:childTnLst>
                              <p:par>
                                <p:cTn id="1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72264" y="142852"/>
            <a:ext cx="2286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C000"/>
                </a:solidFill>
              </a:rPr>
              <a:t>животные 40</a:t>
            </a:r>
            <a:endParaRPr lang="ru-RU" sz="2400" b="1" i="1" dirty="0">
              <a:solidFill>
                <a:srgbClr val="FFC000"/>
              </a:solidFill>
            </a:endParaRPr>
          </a:p>
        </p:txBody>
      </p:sp>
      <p:sp>
        <p:nvSpPr>
          <p:cNvPr id="3" name="5-конечная звезда 2">
            <a:hlinkClick r:id="rId2" action="ppaction://hlinksldjump"/>
          </p:cNvPr>
          <p:cNvSpPr/>
          <p:nvPr/>
        </p:nvSpPr>
        <p:spPr>
          <a:xfrm>
            <a:off x="8501090" y="6143644"/>
            <a:ext cx="485804" cy="557210"/>
          </a:xfrm>
          <a:prstGeom prst="star5">
            <a:avLst>
              <a:gd name="adj" fmla="val 20557"/>
              <a:gd name="hf" fmla="val 105146"/>
              <a:gd name="vf" fmla="val 11055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4348" y="928670"/>
            <a:ext cx="78581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solidFill>
                  <a:schemeClr val="accent1"/>
                </a:solidFill>
                <a:latin typeface="Cambria" pitchFamily="18" charset="0"/>
              </a:rPr>
              <a:t>Какую птицу называют пернатой кошкой?</a:t>
            </a:r>
            <a:endParaRPr lang="ru-RU" sz="4400" b="1" i="1" dirty="0">
              <a:solidFill>
                <a:schemeClr val="accent1"/>
              </a:solidFill>
              <a:latin typeface="Cambr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7224" y="3857628"/>
            <a:ext cx="33575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u="sng" dirty="0" smtClean="0">
                <a:latin typeface="Cambria" pitchFamily="18" charset="0"/>
              </a:rPr>
              <a:t>Ответ</a:t>
            </a:r>
            <a:r>
              <a:rPr lang="ru-RU" sz="4000" b="1" i="1" dirty="0" smtClean="0">
                <a:latin typeface="Cambria" pitchFamily="18" charset="0"/>
              </a:rPr>
              <a:t>: сова</a:t>
            </a:r>
            <a:endParaRPr lang="ru-RU" sz="4000" b="1" i="1" u="sng" dirty="0">
              <a:latin typeface="Cambria" pitchFamily="18" charset="0"/>
            </a:endParaRPr>
          </a:p>
        </p:txBody>
      </p:sp>
      <p:pic>
        <p:nvPicPr>
          <p:cNvPr id="6" name="i-main-pic" descr="Картинка 49 из 24916">
            <a:hlinkClick r:id="rId3" tgtFrame="_blank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2714620"/>
            <a:ext cx="3429024" cy="38576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2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perspectiveLeft"/>
            <a:lightRig rig="threePt" dir="t"/>
          </a:scene3d>
        </p:spPr>
      </p:pic>
      <p:pic>
        <p:nvPicPr>
          <p:cNvPr id="7" name="i-main-pic" descr="Картинка 77 из 6087">
            <a:hlinkClick r:id="rId5" tgtFrame="_blank"/>
          </p:cNvPr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214290"/>
            <a:ext cx="107632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72264" y="142852"/>
            <a:ext cx="2286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C000"/>
                </a:solidFill>
              </a:rPr>
              <a:t>животные 50</a:t>
            </a:r>
            <a:endParaRPr lang="ru-RU" sz="2400" b="1" i="1" dirty="0">
              <a:solidFill>
                <a:srgbClr val="FFC000"/>
              </a:solidFill>
            </a:endParaRPr>
          </a:p>
        </p:txBody>
      </p:sp>
      <p:sp>
        <p:nvSpPr>
          <p:cNvPr id="3" name="5-конечная звезда 2">
            <a:hlinkClick r:id="rId2" action="ppaction://hlinksldjump"/>
          </p:cNvPr>
          <p:cNvSpPr/>
          <p:nvPr/>
        </p:nvSpPr>
        <p:spPr>
          <a:xfrm>
            <a:off x="8358214" y="6072206"/>
            <a:ext cx="628680" cy="628648"/>
          </a:xfrm>
          <a:prstGeom prst="star5">
            <a:avLst>
              <a:gd name="adj" fmla="val 20557"/>
              <a:gd name="hf" fmla="val 105146"/>
              <a:gd name="vf" fmla="val 11055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1538" y="928670"/>
            <a:ext cx="728667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solidFill>
                  <a:schemeClr val="accent1"/>
                </a:solidFill>
                <a:latin typeface="Cambria" pitchFamily="18" charset="0"/>
              </a:rPr>
              <a:t>Какая птица выводит птенцов зимой?</a:t>
            </a:r>
            <a:endParaRPr lang="ru-RU" sz="4400" b="1" i="1" dirty="0">
              <a:solidFill>
                <a:schemeClr val="accent1"/>
              </a:solidFill>
              <a:latin typeface="Cambr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4071942"/>
            <a:ext cx="37862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u="sng" dirty="0" smtClean="0">
                <a:latin typeface="Cambria" pitchFamily="18" charset="0"/>
              </a:rPr>
              <a:t>Ответ</a:t>
            </a:r>
            <a:r>
              <a:rPr lang="ru-RU" sz="4000" b="1" i="1" dirty="0" smtClean="0">
                <a:latin typeface="Cambria" pitchFamily="18" charset="0"/>
              </a:rPr>
              <a:t>: клёст</a:t>
            </a:r>
            <a:endParaRPr lang="ru-RU" sz="4000" b="1" i="1" u="sng" dirty="0">
              <a:latin typeface="Cambria" pitchFamily="18" charset="0"/>
            </a:endParaRPr>
          </a:p>
        </p:txBody>
      </p:sp>
      <p:pic>
        <p:nvPicPr>
          <p:cNvPr id="6" name="i-main-pic" descr="Картинка 9 из 10725">
            <a:hlinkClick r:id="rId3" tgtFrame="_blank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2500306"/>
            <a:ext cx="3643338" cy="39290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2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perspectiveLeft"/>
            <a:lightRig rig="threePt" dir="t"/>
          </a:scene3d>
          <a:sp3d>
            <a:bevelT w="101600" prst="riblet"/>
          </a:sp3d>
        </p:spPr>
      </p:pic>
      <p:pic>
        <p:nvPicPr>
          <p:cNvPr id="7" name="i-main-pic" descr="Картинка 77 из 6087">
            <a:hlinkClick r:id="rId5" tgtFrame="_blank"/>
          </p:cNvPr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20" y="214290"/>
            <a:ext cx="107632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715140" y="142852"/>
            <a:ext cx="2214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C000"/>
                </a:solidFill>
              </a:rPr>
              <a:t>смекалка 10</a:t>
            </a:r>
            <a:endParaRPr lang="ru-RU" sz="2400" b="1" i="1" dirty="0">
              <a:solidFill>
                <a:srgbClr val="FFC000"/>
              </a:solidFill>
            </a:endParaRPr>
          </a:p>
        </p:txBody>
      </p:sp>
      <p:sp>
        <p:nvSpPr>
          <p:cNvPr id="4" name="5-конечная звезда 3">
            <a:hlinkClick r:id="rId2" action="ppaction://hlinksldjump"/>
          </p:cNvPr>
          <p:cNvSpPr/>
          <p:nvPr/>
        </p:nvSpPr>
        <p:spPr>
          <a:xfrm>
            <a:off x="8358214" y="6072206"/>
            <a:ext cx="628680" cy="628648"/>
          </a:xfrm>
          <a:prstGeom prst="star5">
            <a:avLst>
              <a:gd name="adj" fmla="val 20557"/>
              <a:gd name="hf" fmla="val 105146"/>
              <a:gd name="vf" fmla="val 11055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5" name="i-main-pic" descr="Картинка 77 из 6087">
            <a:hlinkClick r:id="rId3" tgtFrame="_blank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214290"/>
            <a:ext cx="107632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142976" y="1643050"/>
            <a:ext cx="700092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solidFill>
                  <a:schemeClr val="accent1"/>
                </a:solidFill>
                <a:latin typeface="Cambria" pitchFamily="18" charset="0"/>
              </a:rPr>
              <a:t>Индюк                     на двух ногах весит 10 кг. Сколько он будет весить, если встанет на одну ногу?</a:t>
            </a:r>
            <a:endParaRPr lang="ru-RU" sz="4000" b="1" i="1" dirty="0">
              <a:solidFill>
                <a:schemeClr val="accent1"/>
              </a:solidFill>
              <a:latin typeface="Cambr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00298" y="4714884"/>
            <a:ext cx="39290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u="sng" dirty="0" smtClean="0">
                <a:latin typeface="Cambria" pitchFamily="18" charset="0"/>
              </a:rPr>
              <a:t>Ответ</a:t>
            </a:r>
            <a:r>
              <a:rPr lang="ru-RU" sz="4400" b="1" i="1" dirty="0" smtClean="0">
                <a:latin typeface="Cambria" pitchFamily="18" charset="0"/>
              </a:rPr>
              <a:t>: 10 кг</a:t>
            </a:r>
            <a:endParaRPr lang="ru-RU" sz="4400" b="1" i="1" u="sng" dirty="0">
              <a:latin typeface="Cambria" pitchFamily="18" charset="0"/>
            </a:endParaRPr>
          </a:p>
        </p:txBody>
      </p:sp>
      <p:pic>
        <p:nvPicPr>
          <p:cNvPr id="10" name="i-main-pic" descr="Картинка 4 из 28">
            <a:hlinkClick r:id="rId5" tgtFrame="_blank"/>
          </p:cNvPr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86116" y="1000108"/>
            <a:ext cx="1500198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15140" y="142852"/>
            <a:ext cx="2214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C000"/>
                </a:solidFill>
              </a:rPr>
              <a:t>смекалка 20</a:t>
            </a:r>
            <a:endParaRPr lang="ru-RU" sz="2400" b="1" i="1" dirty="0">
              <a:solidFill>
                <a:srgbClr val="FFC000"/>
              </a:solidFill>
            </a:endParaRPr>
          </a:p>
        </p:txBody>
      </p:sp>
      <p:sp>
        <p:nvSpPr>
          <p:cNvPr id="3" name="5-конечная звезда 2">
            <a:hlinkClick r:id="rId2" action="ppaction://hlinksldjump"/>
          </p:cNvPr>
          <p:cNvSpPr/>
          <p:nvPr/>
        </p:nvSpPr>
        <p:spPr>
          <a:xfrm>
            <a:off x="8358214" y="6072206"/>
            <a:ext cx="628680" cy="628648"/>
          </a:xfrm>
          <a:prstGeom prst="star5">
            <a:avLst>
              <a:gd name="adj" fmla="val 20557"/>
              <a:gd name="hf" fmla="val 105146"/>
              <a:gd name="vf" fmla="val 11055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4" name="i-main-pic" descr="Картинка 77 из 6087">
            <a:hlinkClick r:id="rId3" tgtFrame="_blank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14290"/>
            <a:ext cx="107632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142976" y="1071546"/>
            <a:ext cx="735811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solidFill>
                  <a:schemeClr val="accent1"/>
                </a:solidFill>
                <a:latin typeface="Cambria" pitchFamily="18" charset="0"/>
              </a:rPr>
              <a:t>На тарелке лежат </a:t>
            </a:r>
          </a:p>
          <a:p>
            <a:r>
              <a:rPr lang="ru-RU" sz="4000" b="1" i="1" dirty="0" smtClean="0">
                <a:solidFill>
                  <a:schemeClr val="accent1"/>
                </a:solidFill>
                <a:latin typeface="Cambria" pitchFamily="18" charset="0"/>
              </a:rPr>
              <a:t>сливы. Сестра взяла половину всех слив, а брат – остальные </a:t>
            </a:r>
            <a:r>
              <a:rPr lang="en-US" sz="4000" b="1" i="1" dirty="0" smtClean="0">
                <a:solidFill>
                  <a:schemeClr val="accent1"/>
                </a:solidFill>
                <a:latin typeface="Cambria" pitchFamily="18" charset="0"/>
              </a:rPr>
              <a:t> </a:t>
            </a:r>
            <a:r>
              <a:rPr lang="ru-RU" sz="4000" b="1" i="1" dirty="0" smtClean="0">
                <a:solidFill>
                  <a:schemeClr val="accent1"/>
                </a:solidFill>
                <a:latin typeface="Cambria" pitchFamily="18" charset="0"/>
              </a:rPr>
              <a:t>4 сливы. Сколько слив было на тарелке?</a:t>
            </a:r>
            <a:endParaRPr lang="ru-RU" sz="4000" b="1" i="1" dirty="0">
              <a:solidFill>
                <a:schemeClr val="accent1"/>
              </a:solidFill>
              <a:latin typeface="Cambr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5984" y="4714884"/>
            <a:ext cx="42148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u="sng" dirty="0" smtClean="0">
                <a:latin typeface="Cambria" pitchFamily="18" charset="0"/>
              </a:rPr>
              <a:t>Ответ</a:t>
            </a:r>
            <a:r>
              <a:rPr lang="ru-RU" sz="4400" b="1" i="1" dirty="0" smtClean="0">
                <a:latin typeface="Cambria" pitchFamily="18" charset="0"/>
              </a:rPr>
              <a:t>: 8 слив</a:t>
            </a:r>
            <a:endParaRPr lang="ru-RU" sz="4400" b="1" i="1" u="sng" dirty="0">
              <a:latin typeface="Cambria" pitchFamily="18" charset="0"/>
            </a:endParaRPr>
          </a:p>
        </p:txBody>
      </p:sp>
      <p:pic>
        <p:nvPicPr>
          <p:cNvPr id="7" name="i-main-pic" descr="Картинка 4 из 141635">
            <a:hlinkClick r:id="rId5" tgtFrame="_blank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00826" y="1071546"/>
            <a:ext cx="1781175" cy="1333375"/>
          </a:xfrm>
          <a:prstGeom prst="roundRect">
            <a:avLst>
              <a:gd name="adj" fmla="val 24410"/>
            </a:avLst>
          </a:prstGeom>
          <a:ln>
            <a:solidFill>
              <a:schemeClr val="bg2">
                <a:lumMod val="40000"/>
                <a:lumOff val="6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-1" y="1"/>
          <a:ext cx="9144003" cy="6908095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2571736"/>
                <a:gridCol w="1357322"/>
                <a:gridCol w="1285885"/>
                <a:gridCol w="1357322"/>
                <a:gridCol w="1357322"/>
                <a:gridCol w="1214416"/>
              </a:tblGrid>
              <a:tr h="1078864">
                <a:tc>
                  <a:txBody>
                    <a:bodyPr/>
                    <a:lstStyle/>
                    <a:p>
                      <a:pPr algn="l"/>
                      <a:endParaRPr lang="ru-RU" sz="1800" i="1" dirty="0" smtClean="0">
                        <a:solidFill>
                          <a:schemeClr val="accent2"/>
                        </a:solidFill>
                        <a:latin typeface="+mn-lt"/>
                      </a:endParaRPr>
                    </a:p>
                    <a:p>
                      <a:pPr algn="ctr"/>
                      <a:r>
                        <a:rPr lang="ru-RU" sz="3600" b="1" i="1" dirty="0" smtClean="0">
                          <a:solidFill>
                            <a:srgbClr val="C00000"/>
                          </a:solidFill>
                          <a:latin typeface="+mn-lt"/>
                        </a:rPr>
                        <a:t>загадки</a:t>
                      </a:r>
                      <a:endParaRPr lang="ru-RU" sz="3600" b="1" i="1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pPr algn="ctr"/>
                      <a:r>
                        <a:rPr lang="ru-RU" sz="3600" b="1" i="1" dirty="0" smtClean="0">
                          <a:solidFill>
                            <a:srgbClr val="C00000"/>
                          </a:solidFill>
                          <a:hlinkClick r:id="rId2" action="ppaction://hlinksldjump"/>
                        </a:rPr>
                        <a:t>10</a:t>
                      </a:r>
                      <a:endParaRPr lang="ru-RU" sz="3600" b="1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pPr algn="ctr"/>
                      <a:r>
                        <a:rPr lang="ru-RU" sz="3600" b="1" i="1" dirty="0" smtClean="0">
                          <a:solidFill>
                            <a:srgbClr val="C00000"/>
                          </a:solidFill>
                          <a:hlinkClick r:id="rId3" action="ppaction://hlinksldjump"/>
                        </a:rPr>
                        <a:t>20</a:t>
                      </a:r>
                      <a:endParaRPr lang="ru-RU" sz="3600" b="1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i="1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b="1" i="1" dirty="0" smtClean="0">
                          <a:solidFill>
                            <a:srgbClr val="C00000"/>
                          </a:solidFill>
                          <a:hlinkClick r:id="rId4" action="ppaction://hlinksldjump"/>
                        </a:rPr>
                        <a:t>30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pPr algn="ctr"/>
                      <a:r>
                        <a:rPr lang="ru-RU" sz="3200" b="1" i="1" dirty="0" smtClean="0">
                          <a:solidFill>
                            <a:srgbClr val="C00000"/>
                          </a:solidFill>
                          <a:hlinkClick r:id="rId5" action="ppaction://hlinksldjump"/>
                        </a:rPr>
                        <a:t>40</a:t>
                      </a:r>
                      <a:endParaRPr lang="ru-RU" sz="3200" b="1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sz="3600" b="1" i="1" dirty="0" smtClean="0">
                          <a:solidFill>
                            <a:srgbClr val="C00000"/>
                          </a:solidFill>
                          <a:hlinkClick r:id="rId6" action="ppaction://hlinksldjump"/>
                        </a:rPr>
                        <a:t>50</a:t>
                      </a:r>
                      <a:endParaRPr lang="ru-RU" sz="3600" b="1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1251519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pPr algn="ctr"/>
                      <a:r>
                        <a:rPr lang="ru-RU" sz="3600" b="1" i="1" dirty="0" smtClean="0">
                          <a:solidFill>
                            <a:srgbClr val="C00000"/>
                          </a:solidFill>
                        </a:rPr>
                        <a:t>растения</a:t>
                      </a:r>
                      <a:endParaRPr lang="ru-RU" sz="3600" b="1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pPr algn="ctr"/>
                      <a:r>
                        <a:rPr lang="ru-RU" sz="3600" b="1" i="1" dirty="0" smtClean="0">
                          <a:solidFill>
                            <a:srgbClr val="C00000"/>
                          </a:solidFill>
                          <a:hlinkClick r:id="rId7" action="ppaction://hlinksldjump"/>
                        </a:rPr>
                        <a:t>10</a:t>
                      </a:r>
                      <a:endParaRPr lang="ru-RU" sz="3600" b="1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pPr algn="ctr"/>
                      <a:r>
                        <a:rPr lang="ru-RU" sz="3600" b="1" i="1" dirty="0" smtClean="0">
                          <a:solidFill>
                            <a:srgbClr val="C00000"/>
                          </a:solidFill>
                          <a:hlinkClick r:id="rId8" action="ppaction://hlinksldjump"/>
                        </a:rPr>
                        <a:t>20</a:t>
                      </a:r>
                      <a:endParaRPr lang="ru-RU" sz="3600" b="1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i="1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b="1" i="1" dirty="0" smtClean="0">
                          <a:solidFill>
                            <a:srgbClr val="C00000"/>
                          </a:solidFill>
                          <a:hlinkClick r:id="rId9" action="ppaction://hlinksldjump"/>
                        </a:rPr>
                        <a:t>30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pPr algn="ctr"/>
                      <a:r>
                        <a:rPr lang="ru-RU" sz="3200" b="1" i="1" dirty="0" smtClean="0">
                          <a:solidFill>
                            <a:srgbClr val="C00000"/>
                          </a:solidFill>
                          <a:hlinkClick r:id="rId10" action="ppaction://hlinksldjump"/>
                        </a:rPr>
                        <a:t>40</a:t>
                      </a:r>
                      <a:endParaRPr lang="ru-RU" sz="3200" b="1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sz="3600" b="1" i="1" dirty="0" smtClean="0">
                          <a:solidFill>
                            <a:srgbClr val="C00000"/>
                          </a:solidFill>
                          <a:hlinkClick r:id="rId11" action="ppaction://hlinksldjump"/>
                        </a:rPr>
                        <a:t>50</a:t>
                      </a:r>
                      <a:endParaRPr lang="ru-RU" sz="3600" b="1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1078864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pPr algn="ctr"/>
                      <a:r>
                        <a:rPr lang="ru-RU" sz="3600" b="1" i="1" dirty="0" smtClean="0">
                          <a:solidFill>
                            <a:srgbClr val="C00000"/>
                          </a:solidFill>
                        </a:rPr>
                        <a:t>животные</a:t>
                      </a:r>
                      <a:endParaRPr lang="ru-RU" sz="3600" b="1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pPr algn="ctr"/>
                      <a:r>
                        <a:rPr lang="ru-RU" sz="3600" b="1" i="1" dirty="0" smtClean="0">
                          <a:solidFill>
                            <a:srgbClr val="C00000"/>
                          </a:solidFill>
                          <a:hlinkClick r:id="rId12" action="ppaction://hlinksldjump"/>
                        </a:rPr>
                        <a:t>10</a:t>
                      </a:r>
                      <a:endParaRPr lang="ru-RU" sz="3600" b="1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pPr algn="ctr"/>
                      <a:r>
                        <a:rPr lang="ru-RU" sz="3600" b="1" i="1" dirty="0" smtClean="0">
                          <a:solidFill>
                            <a:srgbClr val="C00000"/>
                          </a:solidFill>
                          <a:hlinkClick r:id="rId13" action="ppaction://hlinksldjump"/>
                        </a:rPr>
                        <a:t>20</a:t>
                      </a:r>
                      <a:endParaRPr lang="ru-RU" sz="3600" b="1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i="1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b="1" i="1" dirty="0" smtClean="0">
                          <a:solidFill>
                            <a:srgbClr val="C00000"/>
                          </a:solidFill>
                          <a:hlinkClick r:id="rId14" action="ppaction://hlinksldjump"/>
                        </a:rPr>
                        <a:t>30</a:t>
                      </a:r>
                      <a:endParaRPr lang="ru-RU" sz="3600" b="1" i="1" dirty="0" smtClean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pPr algn="ctr"/>
                      <a:r>
                        <a:rPr lang="ru-RU" sz="3200" b="1" i="1" dirty="0" smtClean="0">
                          <a:solidFill>
                            <a:srgbClr val="C00000"/>
                          </a:solidFill>
                          <a:hlinkClick r:id="rId15" action="ppaction://hlinksldjump"/>
                        </a:rPr>
                        <a:t>40</a:t>
                      </a:r>
                      <a:endParaRPr lang="ru-RU" sz="3200" b="1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sz="3600" b="1" i="1" dirty="0" smtClean="0">
                          <a:solidFill>
                            <a:srgbClr val="C00000"/>
                          </a:solidFill>
                          <a:hlinkClick r:id="rId16" action="ppaction://hlinksldjump"/>
                        </a:rPr>
                        <a:t>50</a:t>
                      </a:r>
                      <a:endParaRPr lang="ru-RU" sz="3600" b="1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1078864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pPr algn="ctr"/>
                      <a:r>
                        <a:rPr lang="ru-RU" sz="3600" b="1" i="1" dirty="0" smtClean="0">
                          <a:solidFill>
                            <a:srgbClr val="C00000"/>
                          </a:solidFill>
                        </a:rPr>
                        <a:t>сказки</a:t>
                      </a:r>
                      <a:endParaRPr lang="ru-RU" sz="3600" b="1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pPr algn="ctr"/>
                      <a:r>
                        <a:rPr lang="ru-RU" sz="3600" b="1" i="1" dirty="0" smtClean="0">
                          <a:solidFill>
                            <a:srgbClr val="C00000"/>
                          </a:solidFill>
                          <a:hlinkClick r:id="rId17" action="ppaction://hlinksldjump"/>
                        </a:rPr>
                        <a:t>10</a:t>
                      </a:r>
                      <a:endParaRPr lang="ru-RU" sz="3600" b="1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pPr algn="ctr"/>
                      <a:r>
                        <a:rPr lang="ru-RU" sz="3600" b="1" i="1" dirty="0" smtClean="0">
                          <a:solidFill>
                            <a:srgbClr val="C00000"/>
                          </a:solidFill>
                          <a:hlinkClick r:id="rId18" action="ppaction://hlinksldjump"/>
                        </a:rPr>
                        <a:t>20</a:t>
                      </a:r>
                      <a:endParaRPr lang="ru-RU" sz="3600" b="1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i="1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b="1" i="1" dirty="0" smtClean="0">
                          <a:solidFill>
                            <a:srgbClr val="C00000"/>
                          </a:solidFill>
                          <a:hlinkClick r:id="rId19" action="ppaction://hlinksldjump"/>
                        </a:rPr>
                        <a:t>30</a:t>
                      </a:r>
                      <a:endParaRPr lang="ru-RU" sz="3600" b="1" i="1" dirty="0" smtClean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pPr algn="ctr"/>
                      <a:r>
                        <a:rPr lang="ru-RU" sz="3200" b="1" i="1" dirty="0" smtClean="0">
                          <a:solidFill>
                            <a:srgbClr val="C00000"/>
                          </a:solidFill>
                          <a:hlinkClick r:id="rId20" action="ppaction://hlinksldjump"/>
                        </a:rPr>
                        <a:t>40</a:t>
                      </a:r>
                      <a:endParaRPr lang="ru-RU" sz="3200" b="1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sz="3600" b="1" i="1" dirty="0" smtClean="0">
                          <a:solidFill>
                            <a:srgbClr val="C00000"/>
                          </a:solidFill>
                          <a:hlinkClick r:id="rId21" action="ppaction://hlinksldjump"/>
                        </a:rPr>
                        <a:t>50</a:t>
                      </a:r>
                      <a:endParaRPr lang="ru-RU" sz="3600" b="1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1078864">
                <a:tc>
                  <a:txBody>
                    <a:bodyPr/>
                    <a:lstStyle/>
                    <a:p>
                      <a:pPr algn="l"/>
                      <a:endParaRPr lang="ru-RU" sz="1800" b="1" i="1" dirty="0" smtClean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r>
                        <a:rPr lang="ru-RU" sz="3600" b="1" i="1" dirty="0" smtClean="0">
                          <a:solidFill>
                            <a:srgbClr val="C00000"/>
                          </a:solidFill>
                        </a:rPr>
                        <a:t>смекалка</a:t>
                      </a:r>
                      <a:endParaRPr lang="ru-RU" sz="3600" b="1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pPr algn="ctr"/>
                      <a:r>
                        <a:rPr lang="ru-RU" sz="3600" b="1" i="1" dirty="0" smtClean="0">
                          <a:solidFill>
                            <a:srgbClr val="C00000"/>
                          </a:solidFill>
                          <a:hlinkClick r:id="rId22" action="ppaction://hlinksldjump"/>
                        </a:rPr>
                        <a:t>10</a:t>
                      </a:r>
                      <a:endParaRPr lang="ru-RU" sz="3600" b="1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pPr algn="ctr"/>
                      <a:r>
                        <a:rPr lang="ru-RU" sz="3600" b="1" i="1" dirty="0" smtClean="0">
                          <a:solidFill>
                            <a:srgbClr val="C00000"/>
                          </a:solidFill>
                          <a:hlinkClick r:id="rId23" action="ppaction://hlinksldjump"/>
                        </a:rPr>
                        <a:t>20</a:t>
                      </a:r>
                      <a:endParaRPr lang="ru-RU" sz="3600" b="1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i="1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b="1" i="1" dirty="0" smtClean="0">
                          <a:solidFill>
                            <a:srgbClr val="C00000"/>
                          </a:solidFill>
                          <a:hlinkClick r:id="rId24" action="ppaction://hlinksldjump"/>
                        </a:rPr>
                        <a:t>30</a:t>
                      </a:r>
                      <a:endParaRPr lang="ru-RU" sz="3600" b="1" i="1" dirty="0" smtClean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pPr algn="ctr"/>
                      <a:r>
                        <a:rPr lang="ru-RU" sz="3200" b="1" i="1" dirty="0" smtClean="0">
                          <a:solidFill>
                            <a:srgbClr val="C00000"/>
                          </a:solidFill>
                          <a:hlinkClick r:id="rId25" action="ppaction://hlinksldjump"/>
                        </a:rPr>
                        <a:t>40</a:t>
                      </a:r>
                      <a:endParaRPr lang="ru-RU" sz="3200" b="1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sz="3600" b="1" i="1" dirty="0" smtClean="0">
                          <a:solidFill>
                            <a:srgbClr val="C00000"/>
                          </a:solidFill>
                          <a:hlinkClick r:id="rId26" action="ppaction://hlinksldjump"/>
                        </a:rPr>
                        <a:t>50</a:t>
                      </a:r>
                      <a:endParaRPr lang="ru-RU" sz="3600" b="1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1291024">
                <a:tc>
                  <a:txBody>
                    <a:bodyPr/>
                    <a:lstStyle/>
                    <a:p>
                      <a:pPr algn="l"/>
                      <a:endParaRPr lang="ru-RU" sz="1800" b="1" i="1" dirty="0" smtClean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r>
                        <a:rPr lang="ru-RU" sz="3200" b="1" i="1" dirty="0" smtClean="0">
                          <a:solidFill>
                            <a:srgbClr val="C00000"/>
                          </a:solidFill>
                        </a:rPr>
                        <a:t>самый,</a:t>
                      </a:r>
                    </a:p>
                    <a:p>
                      <a:pPr algn="ctr"/>
                      <a:r>
                        <a:rPr lang="ru-RU" sz="3200" b="1" i="1" dirty="0" smtClean="0">
                          <a:solidFill>
                            <a:srgbClr val="C00000"/>
                          </a:solidFill>
                        </a:rPr>
                        <a:t>самый…</a:t>
                      </a:r>
                      <a:endParaRPr lang="ru-RU" sz="2800" b="1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pPr algn="ctr"/>
                      <a:r>
                        <a:rPr lang="ru-RU" sz="3600" b="1" i="1" dirty="0" smtClean="0">
                          <a:solidFill>
                            <a:srgbClr val="C00000"/>
                          </a:solidFill>
                          <a:hlinkClick r:id="rId27" action="ppaction://hlinksldjump"/>
                        </a:rPr>
                        <a:t>10</a:t>
                      </a:r>
                      <a:endParaRPr lang="ru-RU" sz="3600" b="1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pPr algn="ctr"/>
                      <a:r>
                        <a:rPr lang="ru-RU" sz="3600" b="1" i="1" dirty="0" smtClean="0">
                          <a:solidFill>
                            <a:srgbClr val="C00000"/>
                          </a:solidFill>
                          <a:hlinkClick r:id="rId28" action="ppaction://hlinksldjump"/>
                        </a:rPr>
                        <a:t>20</a:t>
                      </a:r>
                      <a:endParaRPr lang="ru-RU" sz="3600" b="1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i="1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b="1" i="1" dirty="0" smtClean="0">
                          <a:solidFill>
                            <a:srgbClr val="C00000"/>
                          </a:solidFill>
                          <a:hlinkClick r:id="rId29" action="ppaction://hlinksldjump"/>
                        </a:rPr>
                        <a:t>30</a:t>
                      </a:r>
                      <a:endParaRPr lang="ru-RU" sz="3600" b="1" i="1" dirty="0" smtClean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pPr algn="ctr"/>
                      <a:r>
                        <a:rPr lang="ru-RU" sz="3200" b="1" i="1" dirty="0" smtClean="0">
                          <a:solidFill>
                            <a:srgbClr val="C00000"/>
                          </a:solidFill>
                          <a:hlinkClick r:id="rId30" action="ppaction://hlinksldjump"/>
                        </a:rPr>
                        <a:t>40</a:t>
                      </a:r>
                      <a:endParaRPr lang="ru-RU" sz="3200" b="1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sz="3600" b="1" i="1" dirty="0" smtClean="0">
                          <a:solidFill>
                            <a:srgbClr val="C00000"/>
                          </a:solidFill>
                          <a:hlinkClick r:id="rId31" action="ppaction://hlinksldjump"/>
                        </a:rPr>
                        <a:t>50</a:t>
                      </a:r>
                      <a:endParaRPr lang="ru-RU" sz="3600" b="1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5-конечная звезда 3">
            <a:hlinkClick r:id="rId32" action="ppaction://hlinksldjump"/>
          </p:cNvPr>
          <p:cNvSpPr/>
          <p:nvPr/>
        </p:nvSpPr>
        <p:spPr>
          <a:xfrm>
            <a:off x="8715404" y="6429396"/>
            <a:ext cx="428596" cy="428604"/>
          </a:xfrm>
          <a:prstGeom prst="star5">
            <a:avLst>
              <a:gd name="adj" fmla="val 20557"/>
              <a:gd name="hf" fmla="val 105146"/>
              <a:gd name="vf" fmla="val 110557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15140" y="142852"/>
            <a:ext cx="2214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C000"/>
                </a:solidFill>
              </a:rPr>
              <a:t>смекалка 30</a:t>
            </a:r>
            <a:endParaRPr lang="ru-RU" sz="2400" b="1" i="1" dirty="0">
              <a:solidFill>
                <a:srgbClr val="FFC000"/>
              </a:solidFill>
            </a:endParaRPr>
          </a:p>
        </p:txBody>
      </p:sp>
      <p:sp>
        <p:nvSpPr>
          <p:cNvPr id="3" name="5-конечная звезда 2">
            <a:hlinkClick r:id="rId2" action="ppaction://hlinksldjump"/>
          </p:cNvPr>
          <p:cNvSpPr/>
          <p:nvPr/>
        </p:nvSpPr>
        <p:spPr>
          <a:xfrm>
            <a:off x="8358214" y="6072206"/>
            <a:ext cx="628680" cy="628648"/>
          </a:xfrm>
          <a:prstGeom prst="star5">
            <a:avLst>
              <a:gd name="adj" fmla="val 20557"/>
              <a:gd name="hf" fmla="val 105146"/>
              <a:gd name="vf" fmla="val 11055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4" name="i-main-pic" descr="Картинка 77 из 6087">
            <a:hlinkClick r:id="rId3" tgtFrame="_blank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357166"/>
            <a:ext cx="107632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285852" y="1000108"/>
            <a:ext cx="728667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solidFill>
                  <a:schemeClr val="accent1"/>
                </a:solidFill>
                <a:latin typeface="Cambria" pitchFamily="18" charset="0"/>
              </a:rPr>
              <a:t>На двух руках 10 пальцев.</a:t>
            </a:r>
          </a:p>
          <a:p>
            <a:endParaRPr lang="ru-RU" sz="4400" b="1" i="1" dirty="0" smtClean="0">
              <a:solidFill>
                <a:schemeClr val="accent1"/>
              </a:solidFill>
              <a:latin typeface="Cambria" pitchFamily="18" charset="0"/>
            </a:endParaRPr>
          </a:p>
          <a:p>
            <a:pPr algn="ctr"/>
            <a:r>
              <a:rPr lang="ru-RU" sz="4400" b="1" i="1" dirty="0" smtClean="0">
                <a:solidFill>
                  <a:schemeClr val="accent1"/>
                </a:solidFill>
                <a:latin typeface="Cambria" pitchFamily="18" charset="0"/>
              </a:rPr>
              <a:t>Сколько пальцев на 10 руках?</a:t>
            </a:r>
            <a:endParaRPr lang="ru-RU" sz="4400" b="1" i="1" dirty="0">
              <a:solidFill>
                <a:schemeClr val="accent1"/>
              </a:solidFill>
              <a:latin typeface="Cambr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14480" y="4929198"/>
            <a:ext cx="55007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u="sng" dirty="0" smtClean="0">
                <a:solidFill>
                  <a:schemeClr val="tx2"/>
                </a:solidFill>
                <a:latin typeface="Cambria" pitchFamily="18" charset="0"/>
              </a:rPr>
              <a:t>Ответ</a:t>
            </a:r>
            <a:r>
              <a:rPr lang="ru-RU" sz="4400" b="1" i="1" dirty="0" smtClean="0">
                <a:solidFill>
                  <a:schemeClr val="tx2"/>
                </a:solidFill>
                <a:latin typeface="Cambria" pitchFamily="18" charset="0"/>
              </a:rPr>
              <a:t>: 50 пальцев</a:t>
            </a:r>
            <a:endParaRPr lang="ru-RU" sz="4400" b="1" i="1" u="sng" dirty="0">
              <a:solidFill>
                <a:schemeClr val="tx2"/>
              </a:solidFill>
              <a:latin typeface="Cambria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15140" y="142852"/>
            <a:ext cx="2214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C000"/>
                </a:solidFill>
              </a:rPr>
              <a:t>смекалка 40</a:t>
            </a:r>
            <a:endParaRPr lang="ru-RU" sz="2400" b="1" i="1" dirty="0">
              <a:solidFill>
                <a:srgbClr val="FFC000"/>
              </a:solidFill>
            </a:endParaRPr>
          </a:p>
        </p:txBody>
      </p:sp>
      <p:sp>
        <p:nvSpPr>
          <p:cNvPr id="3" name="5-конечная звезда 2">
            <a:hlinkClick r:id="rId2" action="ppaction://hlinksldjump"/>
          </p:cNvPr>
          <p:cNvSpPr/>
          <p:nvPr/>
        </p:nvSpPr>
        <p:spPr>
          <a:xfrm>
            <a:off x="8358214" y="6072206"/>
            <a:ext cx="628680" cy="628648"/>
          </a:xfrm>
          <a:prstGeom prst="star5">
            <a:avLst>
              <a:gd name="adj" fmla="val 20557"/>
              <a:gd name="hf" fmla="val 105146"/>
              <a:gd name="vf" fmla="val 11055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4" name="i-main-pic" descr="Картинка 77 из 6087">
            <a:hlinkClick r:id="rId3" tgtFrame="_blank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214290"/>
            <a:ext cx="107632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71472" y="1428736"/>
            <a:ext cx="8072494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chemeClr val="accent1"/>
                </a:solidFill>
                <a:latin typeface="Cambria" pitchFamily="18" charset="0"/>
              </a:rPr>
              <a:t>Верёвку разрезали в 5 местах.</a:t>
            </a:r>
          </a:p>
          <a:p>
            <a:endParaRPr lang="ru-RU" sz="4000" b="1" i="1" dirty="0" smtClean="0">
              <a:solidFill>
                <a:schemeClr val="accent1"/>
              </a:solidFill>
              <a:latin typeface="Cambria" pitchFamily="18" charset="0"/>
            </a:endParaRPr>
          </a:p>
          <a:p>
            <a:pPr algn="ctr"/>
            <a:r>
              <a:rPr lang="ru-RU" sz="4400" b="1" i="1" dirty="0" smtClean="0">
                <a:solidFill>
                  <a:schemeClr val="accent1"/>
                </a:solidFill>
                <a:latin typeface="Cambria" pitchFamily="18" charset="0"/>
              </a:rPr>
              <a:t>Сколько частей получилось?</a:t>
            </a:r>
            <a:endParaRPr lang="ru-RU" sz="4400" b="1" i="1" dirty="0">
              <a:solidFill>
                <a:schemeClr val="accent1"/>
              </a:solidFill>
              <a:latin typeface="Cambr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28794" y="4500570"/>
            <a:ext cx="50720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u="sng" dirty="0" smtClean="0">
                <a:latin typeface="Cambria" pitchFamily="18" charset="0"/>
              </a:rPr>
              <a:t>Ответ</a:t>
            </a:r>
            <a:r>
              <a:rPr lang="ru-RU" sz="4400" b="1" i="1" dirty="0" smtClean="0">
                <a:latin typeface="Cambria" pitchFamily="18" charset="0"/>
              </a:rPr>
              <a:t>: 6 частей</a:t>
            </a:r>
            <a:endParaRPr lang="ru-RU" sz="4400" b="1" i="1" u="sng" dirty="0">
              <a:latin typeface="Cambria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15140" y="142852"/>
            <a:ext cx="2214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C000"/>
                </a:solidFill>
              </a:rPr>
              <a:t>смекалка 50</a:t>
            </a:r>
            <a:endParaRPr lang="ru-RU" sz="2400" b="1" i="1" dirty="0">
              <a:solidFill>
                <a:srgbClr val="FFC000"/>
              </a:solidFill>
            </a:endParaRPr>
          </a:p>
        </p:txBody>
      </p:sp>
      <p:sp>
        <p:nvSpPr>
          <p:cNvPr id="3" name="5-конечная звезда 2">
            <a:hlinkClick r:id="rId2" action="ppaction://hlinksldjump"/>
          </p:cNvPr>
          <p:cNvSpPr/>
          <p:nvPr/>
        </p:nvSpPr>
        <p:spPr>
          <a:xfrm>
            <a:off x="8358214" y="6072206"/>
            <a:ext cx="628680" cy="628648"/>
          </a:xfrm>
          <a:prstGeom prst="star5">
            <a:avLst>
              <a:gd name="adj" fmla="val 20557"/>
              <a:gd name="hf" fmla="val 105146"/>
              <a:gd name="vf" fmla="val 11055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4" name="i-main-pic" descr="Картинка 77 из 6087">
            <a:hlinkClick r:id="rId3" tgtFrame="_blank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214290"/>
            <a:ext cx="107632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000100" y="1071546"/>
            <a:ext cx="750099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chemeClr val="accent1"/>
                </a:solidFill>
                <a:latin typeface="Cambria" pitchFamily="18" charset="0"/>
              </a:rPr>
              <a:t>В классе 21 ученик.</a:t>
            </a:r>
          </a:p>
          <a:p>
            <a:pPr algn="ctr"/>
            <a:r>
              <a:rPr lang="ru-RU" sz="4400" b="1" i="1" dirty="0" smtClean="0">
                <a:solidFill>
                  <a:schemeClr val="accent1"/>
                </a:solidFill>
                <a:latin typeface="Cambria" pitchFamily="18" charset="0"/>
              </a:rPr>
              <a:t>Сколько потребуется парт, чтобы рассадить всех учеников?</a:t>
            </a:r>
            <a:endParaRPr lang="ru-RU" sz="4400" b="1" i="1" dirty="0">
              <a:solidFill>
                <a:schemeClr val="accent1"/>
              </a:solidFill>
              <a:latin typeface="Cambr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14546" y="4572008"/>
            <a:ext cx="46434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u="sng" dirty="0" smtClean="0">
                <a:latin typeface="Cambria" pitchFamily="18" charset="0"/>
              </a:rPr>
              <a:t>Ответ</a:t>
            </a:r>
            <a:r>
              <a:rPr lang="ru-RU" sz="4400" b="1" i="1" dirty="0" smtClean="0">
                <a:latin typeface="Cambria" pitchFamily="18" charset="0"/>
              </a:rPr>
              <a:t>: 11 парт</a:t>
            </a:r>
            <a:endParaRPr lang="ru-RU" sz="4400" b="1" i="1" dirty="0">
              <a:latin typeface="Cambria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72330" y="142852"/>
            <a:ext cx="1857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C000"/>
                </a:solidFill>
              </a:rPr>
              <a:t>сказки 10</a:t>
            </a:r>
            <a:endParaRPr lang="ru-RU" sz="2400" b="1" i="1" dirty="0">
              <a:solidFill>
                <a:srgbClr val="FFC000"/>
              </a:solidFill>
            </a:endParaRPr>
          </a:p>
        </p:txBody>
      </p:sp>
      <p:sp>
        <p:nvSpPr>
          <p:cNvPr id="3" name="5-конечная звезда 2">
            <a:hlinkClick r:id="rId2" action="ppaction://hlinksldjump"/>
          </p:cNvPr>
          <p:cNvSpPr/>
          <p:nvPr/>
        </p:nvSpPr>
        <p:spPr>
          <a:xfrm>
            <a:off x="8358214" y="6072206"/>
            <a:ext cx="628680" cy="628648"/>
          </a:xfrm>
          <a:prstGeom prst="star5">
            <a:avLst>
              <a:gd name="adj" fmla="val 20557"/>
              <a:gd name="hf" fmla="val 105146"/>
              <a:gd name="vf" fmla="val 11055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6146" name="Picture 2" descr="D:\Оля\анимашки\Питер Пен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14290"/>
            <a:ext cx="1285884" cy="142876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57224" y="1357298"/>
            <a:ext cx="771530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4400" b="1" i="1" dirty="0" smtClean="0">
                <a:solidFill>
                  <a:schemeClr val="accent1"/>
                </a:solidFill>
                <a:latin typeface="Cambria" pitchFamily="18" charset="0"/>
              </a:rPr>
              <a:t>Из чего фея             сделала Золушке карету? </a:t>
            </a:r>
            <a:endParaRPr lang="ru-RU" sz="4400" b="1" i="1" dirty="0">
              <a:solidFill>
                <a:schemeClr val="accent1"/>
              </a:solidFill>
              <a:latin typeface="Cambria" pitchFamily="18" charset="0"/>
            </a:endParaRPr>
          </a:p>
        </p:txBody>
      </p:sp>
      <p:pic>
        <p:nvPicPr>
          <p:cNvPr id="6" name="i-main-pic" descr="Картинка 67 из 92">
            <a:hlinkClick r:id="rId4" tgtFrame="_blank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3372" y="857232"/>
            <a:ext cx="1476378" cy="17145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http://s46.radikal.ru/i114/0812/bd/6fe4bbf1cae6.gif">
            <a:hlinkClick r:id="rId6" tgtFrame="_blank"/>
          </p:cNvPr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15008" y="2143116"/>
            <a:ext cx="2857520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-main-pic" descr="Картинка 3 из 165140">
            <a:hlinkClick r:id="rId8" tgtFrame="_blank"/>
          </p:cNvPr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00562" y="4000504"/>
            <a:ext cx="3071834" cy="22860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2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perspectiveLeft"/>
            <a:lightRig rig="threePt" dir="t"/>
          </a:scene3d>
        </p:spPr>
      </p:pic>
      <p:sp>
        <p:nvSpPr>
          <p:cNvPr id="9" name="TextBox 8"/>
          <p:cNvSpPr txBox="1"/>
          <p:nvPr/>
        </p:nvSpPr>
        <p:spPr>
          <a:xfrm>
            <a:off x="1214414" y="4500570"/>
            <a:ext cx="285752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u="sng" dirty="0" smtClean="0">
                <a:latin typeface="Cambria" pitchFamily="18" charset="0"/>
              </a:rPr>
              <a:t>Ответ</a:t>
            </a:r>
            <a:r>
              <a:rPr lang="ru-RU" sz="4400" b="1" i="1" dirty="0" smtClean="0">
                <a:latin typeface="Cambria" pitchFamily="18" charset="0"/>
              </a:rPr>
              <a:t>: </a:t>
            </a:r>
            <a:r>
              <a:rPr lang="ru-RU" sz="4800" b="1" i="1" dirty="0" smtClean="0">
                <a:latin typeface="Cambria" pitchFamily="18" charset="0"/>
              </a:rPr>
              <a:t>тыква</a:t>
            </a:r>
            <a:endParaRPr lang="ru-RU" sz="4400" b="1" i="1" u="sng" dirty="0">
              <a:latin typeface="Cambria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72330" y="142852"/>
            <a:ext cx="1857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C000"/>
                </a:solidFill>
              </a:rPr>
              <a:t>сказки 20</a:t>
            </a:r>
            <a:endParaRPr lang="ru-RU" sz="2400" b="1" i="1" dirty="0">
              <a:solidFill>
                <a:srgbClr val="FFC000"/>
              </a:solidFill>
            </a:endParaRPr>
          </a:p>
        </p:txBody>
      </p:sp>
      <p:sp>
        <p:nvSpPr>
          <p:cNvPr id="3" name="5-конечная звезда 2">
            <a:hlinkClick r:id="rId2" action="ppaction://hlinksldjump"/>
          </p:cNvPr>
          <p:cNvSpPr/>
          <p:nvPr/>
        </p:nvSpPr>
        <p:spPr>
          <a:xfrm>
            <a:off x="8358214" y="6072206"/>
            <a:ext cx="628680" cy="628648"/>
          </a:xfrm>
          <a:prstGeom prst="star5">
            <a:avLst>
              <a:gd name="adj" fmla="val 20557"/>
              <a:gd name="hf" fmla="val 105146"/>
              <a:gd name="vf" fmla="val 11055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5122" name="Picture 2" descr="D:\Оля\анимашки\Питер Пен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4290"/>
            <a:ext cx="1357322" cy="150019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71604" y="642918"/>
            <a:ext cx="60007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solidFill>
                  <a:schemeClr val="accent1"/>
                </a:solidFill>
                <a:latin typeface="Cambria" pitchFamily="18" charset="0"/>
              </a:rPr>
              <a:t>Как звали пантеру, друга </a:t>
            </a:r>
            <a:r>
              <a:rPr lang="ru-RU" sz="4400" b="1" i="1" dirty="0" err="1" smtClean="0">
                <a:solidFill>
                  <a:schemeClr val="accent1"/>
                </a:solidFill>
                <a:latin typeface="Cambria" pitchFamily="18" charset="0"/>
              </a:rPr>
              <a:t>Маугли</a:t>
            </a:r>
            <a:r>
              <a:rPr lang="ru-RU" sz="4400" b="1" i="1" dirty="0" smtClean="0">
                <a:solidFill>
                  <a:schemeClr val="accent1"/>
                </a:solidFill>
                <a:latin typeface="Cambria" pitchFamily="18" charset="0"/>
              </a:rPr>
              <a:t>?</a:t>
            </a:r>
            <a:endParaRPr lang="ru-RU" sz="4400" b="1" i="1" dirty="0">
              <a:solidFill>
                <a:schemeClr val="accent1"/>
              </a:solidFill>
              <a:latin typeface="Cambria" pitchFamily="18" charset="0"/>
            </a:endParaRPr>
          </a:p>
        </p:txBody>
      </p:sp>
      <p:pic>
        <p:nvPicPr>
          <p:cNvPr id="6" name="i-main-pic" descr="Картинка 66 из 1531">
            <a:hlinkClick r:id="rId4" tgtFrame="_blank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85918" y="2214554"/>
            <a:ext cx="5357850" cy="3143272"/>
          </a:xfrm>
          <a:prstGeom prst="roundRect">
            <a:avLst>
              <a:gd name="adj" fmla="val 16667"/>
            </a:avLst>
          </a:prstGeom>
          <a:ln w="19050">
            <a:solidFill>
              <a:schemeClr val="bg2">
                <a:lumMod val="60000"/>
                <a:lumOff val="4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2143108" y="5429264"/>
            <a:ext cx="46434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u="sng" dirty="0" smtClean="0">
                <a:latin typeface="Cambria" pitchFamily="18" charset="0"/>
              </a:rPr>
              <a:t>Ответ</a:t>
            </a:r>
            <a:r>
              <a:rPr lang="ru-RU" sz="4400" b="1" i="1" dirty="0" smtClean="0">
                <a:latin typeface="Cambria" pitchFamily="18" charset="0"/>
              </a:rPr>
              <a:t>: </a:t>
            </a:r>
            <a:r>
              <a:rPr lang="ru-RU" sz="4800" b="1" i="1" dirty="0" err="1" smtClean="0">
                <a:latin typeface="Cambria" pitchFamily="18" charset="0"/>
              </a:rPr>
              <a:t>Багира</a:t>
            </a:r>
            <a:endParaRPr lang="ru-RU" sz="4400" b="1" i="1" u="sng" dirty="0">
              <a:latin typeface="Cambria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00892" y="142852"/>
            <a:ext cx="1928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C000"/>
                </a:solidFill>
              </a:rPr>
              <a:t>сказки 30</a:t>
            </a:r>
            <a:endParaRPr lang="ru-RU" sz="2400" b="1" i="1" dirty="0">
              <a:solidFill>
                <a:srgbClr val="FFC000"/>
              </a:solidFill>
            </a:endParaRPr>
          </a:p>
        </p:txBody>
      </p:sp>
      <p:sp>
        <p:nvSpPr>
          <p:cNvPr id="3" name="5-конечная звезда 2">
            <a:hlinkClick r:id="rId2" action="ppaction://hlinksldjump"/>
          </p:cNvPr>
          <p:cNvSpPr/>
          <p:nvPr/>
        </p:nvSpPr>
        <p:spPr>
          <a:xfrm>
            <a:off x="8358214" y="6072206"/>
            <a:ext cx="628680" cy="628648"/>
          </a:xfrm>
          <a:prstGeom prst="star5">
            <a:avLst>
              <a:gd name="adj" fmla="val 20557"/>
              <a:gd name="hf" fmla="val 105146"/>
              <a:gd name="vf" fmla="val 11055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4098" name="Picture 2" descr="D:\Оля\анимашки\Питер Пен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85728"/>
            <a:ext cx="1143008" cy="150019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57224" y="928670"/>
            <a:ext cx="7143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solidFill>
                  <a:schemeClr val="accent1"/>
                </a:solidFill>
                <a:latin typeface="Cambria" pitchFamily="18" charset="0"/>
              </a:rPr>
              <a:t>В кого превратился гадкий утёнок из сказки Г. Х. Андерсена?</a:t>
            </a:r>
            <a:endParaRPr lang="ru-RU" sz="4400" b="1" i="1" dirty="0">
              <a:solidFill>
                <a:schemeClr val="accent1"/>
              </a:solidFill>
              <a:latin typeface="Cambria" pitchFamily="18" charset="0"/>
            </a:endParaRPr>
          </a:p>
        </p:txBody>
      </p:sp>
      <p:pic>
        <p:nvPicPr>
          <p:cNvPr id="6" name="i-main-pic" descr="Картинка 136 из 149">
            <a:hlinkClick r:id="rId4" tgtFrame="_blank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 rot="529900">
            <a:off x="6139392" y="2184490"/>
            <a:ext cx="2902061" cy="2657647"/>
          </a:xfrm>
          <a:prstGeom prst="ellipse">
            <a:avLst/>
          </a:prstGeom>
          <a:ln w="28575">
            <a:solidFill>
              <a:schemeClr val="bg2">
                <a:lumMod val="60000"/>
                <a:lumOff val="40000"/>
              </a:schemeClr>
            </a:solidFill>
          </a:ln>
          <a:effectLst>
            <a:softEdge rad="112500"/>
          </a:effectLst>
          <a:scene3d>
            <a:camera prst="isometricOffAxis2Left"/>
            <a:lightRig rig="threePt" dir="t"/>
          </a:scene3d>
        </p:spPr>
      </p:pic>
      <p:sp>
        <p:nvSpPr>
          <p:cNvPr id="7" name="TextBox 6"/>
          <p:cNvSpPr txBox="1"/>
          <p:nvPr/>
        </p:nvSpPr>
        <p:spPr>
          <a:xfrm>
            <a:off x="571472" y="3857628"/>
            <a:ext cx="285752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u="sng" dirty="0" smtClean="0">
                <a:solidFill>
                  <a:schemeClr val="tx2"/>
                </a:solidFill>
                <a:latin typeface="Cambria" pitchFamily="18" charset="0"/>
              </a:rPr>
              <a:t>Ответ</a:t>
            </a:r>
            <a:r>
              <a:rPr lang="ru-RU" sz="4400" b="1" i="1" dirty="0" smtClean="0">
                <a:solidFill>
                  <a:schemeClr val="tx2"/>
                </a:solidFill>
                <a:latin typeface="Cambria" pitchFamily="18" charset="0"/>
              </a:rPr>
              <a:t>: </a:t>
            </a:r>
          </a:p>
          <a:p>
            <a:r>
              <a:rPr lang="ru-RU" sz="4800" b="1" i="1" dirty="0" smtClean="0">
                <a:solidFill>
                  <a:schemeClr val="tx2"/>
                </a:solidFill>
                <a:latin typeface="Cambria" pitchFamily="18" charset="0"/>
              </a:rPr>
              <a:t>в лебедя</a:t>
            </a:r>
            <a:endParaRPr lang="ru-RU" sz="4800" b="1" i="1" u="sng" dirty="0">
              <a:solidFill>
                <a:schemeClr val="tx2"/>
              </a:solidFill>
              <a:latin typeface="Cambria" pitchFamily="18" charset="0"/>
            </a:endParaRPr>
          </a:p>
        </p:txBody>
      </p:sp>
      <p:pic>
        <p:nvPicPr>
          <p:cNvPr id="8" name="i-main-pic" descr="Картинка 118 из 135060">
            <a:hlinkClick r:id="rId6" tgtFrame="_blank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14744" y="3071810"/>
            <a:ext cx="3000396" cy="3571900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29454" y="142852"/>
            <a:ext cx="2000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C000"/>
                </a:solidFill>
              </a:rPr>
              <a:t>сказки </a:t>
            </a:r>
            <a:r>
              <a:rPr lang="en-US" sz="2400" b="1" i="1" dirty="0" smtClean="0">
                <a:solidFill>
                  <a:srgbClr val="FFC000"/>
                </a:solidFill>
              </a:rPr>
              <a:t>4</a:t>
            </a:r>
            <a:r>
              <a:rPr lang="ru-RU" sz="2400" b="1" i="1" dirty="0" smtClean="0">
                <a:solidFill>
                  <a:srgbClr val="FFC000"/>
                </a:solidFill>
              </a:rPr>
              <a:t>0</a:t>
            </a:r>
            <a:endParaRPr lang="ru-RU" sz="2400" b="1" i="1" dirty="0">
              <a:solidFill>
                <a:srgbClr val="FFC000"/>
              </a:solidFill>
            </a:endParaRPr>
          </a:p>
        </p:txBody>
      </p:sp>
      <p:sp>
        <p:nvSpPr>
          <p:cNvPr id="3" name="5-конечная звезда 2">
            <a:hlinkClick r:id="rId2" action="ppaction://hlinksldjump"/>
          </p:cNvPr>
          <p:cNvSpPr/>
          <p:nvPr/>
        </p:nvSpPr>
        <p:spPr>
          <a:xfrm>
            <a:off x="8358214" y="6072206"/>
            <a:ext cx="628680" cy="628648"/>
          </a:xfrm>
          <a:prstGeom prst="star5">
            <a:avLst>
              <a:gd name="adj" fmla="val 20557"/>
              <a:gd name="hf" fmla="val 105146"/>
              <a:gd name="vf" fmla="val 11055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1026" name="Picture 2" descr="D:\Оля\анимашки\Питер Пен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85728"/>
            <a:ext cx="1357290" cy="157161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142976" y="642918"/>
            <a:ext cx="750099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chemeClr val="accent1"/>
                </a:solidFill>
                <a:latin typeface="Cambria" pitchFamily="18" charset="0"/>
              </a:rPr>
              <a:t>Главной героине сказки Г. Х. Андерсена в столице Дании Копенгагене поставлен памятник у самого берега моря.</a:t>
            </a:r>
          </a:p>
          <a:p>
            <a:pPr algn="ctr"/>
            <a:r>
              <a:rPr lang="ru-RU" sz="3600" b="1" i="1" dirty="0" smtClean="0">
                <a:solidFill>
                  <a:schemeClr val="accent1"/>
                </a:solidFill>
                <a:latin typeface="Cambria" pitchFamily="18" charset="0"/>
              </a:rPr>
              <a:t>Как зовут героиню этой сказки? </a:t>
            </a:r>
            <a:endParaRPr lang="ru-RU" sz="3600" b="1" i="1" dirty="0">
              <a:solidFill>
                <a:schemeClr val="accent1"/>
              </a:solidFill>
              <a:latin typeface="Cambr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71736" y="4214818"/>
            <a:ext cx="28575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u="sng" dirty="0" smtClean="0">
                <a:latin typeface="Cambria" pitchFamily="18" charset="0"/>
              </a:rPr>
              <a:t>Ответ</a:t>
            </a:r>
            <a:r>
              <a:rPr lang="ru-RU" sz="4000" b="1" i="1" dirty="0" smtClean="0">
                <a:latin typeface="Cambria" pitchFamily="18" charset="0"/>
              </a:rPr>
              <a:t>: Русалочка</a:t>
            </a:r>
            <a:endParaRPr lang="ru-RU" sz="4000" b="1" i="1" dirty="0">
              <a:latin typeface="Cambria" pitchFamily="18" charset="0"/>
            </a:endParaRPr>
          </a:p>
        </p:txBody>
      </p:sp>
      <p:pic>
        <p:nvPicPr>
          <p:cNvPr id="4" name="Picture 2" descr="D:\Оля\анимашки\русалочка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3429000"/>
            <a:ext cx="2071702" cy="3214710"/>
          </a:xfrm>
          <a:prstGeom prst="rect">
            <a:avLst/>
          </a:prstGeom>
          <a:noFill/>
        </p:spPr>
      </p:pic>
      <p:pic>
        <p:nvPicPr>
          <p:cNvPr id="10" name="i-main-pic" descr="Картинка 13 из 391">
            <a:hlinkClick r:id="rId5" tgtFrame="_blank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72132" y="3500438"/>
            <a:ext cx="2500330" cy="3143272"/>
          </a:xfrm>
          <a:prstGeom prst="roundRect">
            <a:avLst>
              <a:gd name="adj" fmla="val 16667"/>
            </a:avLst>
          </a:prstGeom>
          <a:ln>
            <a:solidFill>
              <a:schemeClr val="bg2">
                <a:lumMod val="60000"/>
                <a:lumOff val="4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29454" y="142852"/>
            <a:ext cx="2000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C000"/>
                </a:solidFill>
              </a:rPr>
              <a:t>сказки </a:t>
            </a:r>
            <a:r>
              <a:rPr lang="en-US" sz="2400" b="1" i="1" dirty="0" smtClean="0">
                <a:solidFill>
                  <a:srgbClr val="FFC000"/>
                </a:solidFill>
              </a:rPr>
              <a:t>5</a:t>
            </a:r>
            <a:r>
              <a:rPr lang="ru-RU" sz="2400" b="1" i="1" dirty="0" smtClean="0">
                <a:solidFill>
                  <a:srgbClr val="FFC000"/>
                </a:solidFill>
              </a:rPr>
              <a:t>0</a:t>
            </a:r>
            <a:endParaRPr lang="ru-RU" sz="2400" b="1" i="1" dirty="0">
              <a:solidFill>
                <a:srgbClr val="FFC000"/>
              </a:solidFill>
            </a:endParaRPr>
          </a:p>
        </p:txBody>
      </p:sp>
      <p:sp>
        <p:nvSpPr>
          <p:cNvPr id="3" name="5-конечная звезда 2">
            <a:hlinkClick r:id="rId2" action="ppaction://hlinksldjump"/>
          </p:cNvPr>
          <p:cNvSpPr/>
          <p:nvPr/>
        </p:nvSpPr>
        <p:spPr>
          <a:xfrm>
            <a:off x="8358214" y="6072206"/>
            <a:ext cx="628680" cy="628648"/>
          </a:xfrm>
          <a:prstGeom prst="star5">
            <a:avLst>
              <a:gd name="adj" fmla="val 20557"/>
              <a:gd name="hf" fmla="val 105146"/>
              <a:gd name="vf" fmla="val 11055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2050" name="Picture 2" descr="D:\Оля\анимашки\Питер Пен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85728"/>
            <a:ext cx="1214446" cy="150019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28728" y="1000108"/>
            <a:ext cx="735811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 smtClean="0">
                <a:solidFill>
                  <a:schemeClr val="accent1"/>
                </a:solidFill>
                <a:latin typeface="Cambria" pitchFamily="18" charset="0"/>
              </a:rPr>
              <a:t>Какое слово выкладывал Кай из льдинок?</a:t>
            </a:r>
            <a:endParaRPr lang="ru-RU" sz="4400" b="1" i="1" dirty="0">
              <a:solidFill>
                <a:schemeClr val="accent1"/>
              </a:solidFill>
              <a:latin typeface="Cambria" pitchFamily="18" charset="0"/>
            </a:endParaRPr>
          </a:p>
        </p:txBody>
      </p:sp>
      <p:pic>
        <p:nvPicPr>
          <p:cNvPr id="6" name="i-main-pic" descr="Картинка 394 из 2427">
            <a:hlinkClick r:id="rId4" tgtFrame="_blank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70999">
            <a:off x="5785725" y="1851701"/>
            <a:ext cx="3061185" cy="4007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071538" y="3286124"/>
            <a:ext cx="364333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u="sng" dirty="0" smtClean="0">
                <a:latin typeface="Cambria" pitchFamily="18" charset="0"/>
              </a:rPr>
              <a:t>Ответ</a:t>
            </a:r>
            <a:r>
              <a:rPr lang="ru-RU" sz="4400" b="1" i="1" dirty="0" smtClean="0">
                <a:latin typeface="Cambria" pitchFamily="18" charset="0"/>
              </a:rPr>
              <a:t>: </a:t>
            </a:r>
            <a:r>
              <a:rPr lang="ru-RU" sz="4800" b="1" i="1" dirty="0" smtClean="0">
                <a:latin typeface="Cambria" pitchFamily="18" charset="0"/>
              </a:rPr>
              <a:t>вечность</a:t>
            </a:r>
            <a:endParaRPr lang="ru-RU" sz="4400" b="1" i="1" u="sng" dirty="0">
              <a:latin typeface="Cambria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72132" y="214290"/>
            <a:ext cx="3357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C000"/>
                </a:solidFill>
              </a:rPr>
              <a:t>самый, самый… 10</a:t>
            </a:r>
            <a:endParaRPr lang="ru-RU" sz="2400" b="1" i="1" dirty="0">
              <a:solidFill>
                <a:srgbClr val="FFC000"/>
              </a:solidFill>
            </a:endParaRPr>
          </a:p>
        </p:txBody>
      </p:sp>
      <p:sp>
        <p:nvSpPr>
          <p:cNvPr id="3" name="5-конечная звезда 2">
            <a:hlinkClick r:id="rId2" action="ppaction://hlinksldjump"/>
          </p:cNvPr>
          <p:cNvSpPr/>
          <p:nvPr/>
        </p:nvSpPr>
        <p:spPr>
          <a:xfrm>
            <a:off x="8429652" y="6143644"/>
            <a:ext cx="557242" cy="557210"/>
          </a:xfrm>
          <a:prstGeom prst="star5">
            <a:avLst>
              <a:gd name="adj" fmla="val 20557"/>
              <a:gd name="hf" fmla="val 105146"/>
              <a:gd name="vf" fmla="val 11055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4" name="i-main-pic" descr="Картинка 77 из 6087">
            <a:hlinkClick r:id="rId3" tgtFrame="_blank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214290"/>
            <a:ext cx="1428760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143108" y="1214422"/>
            <a:ext cx="53578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solidFill>
                  <a:schemeClr val="accent1"/>
                </a:solidFill>
                <a:latin typeface="Cambria" pitchFamily="18" charset="0"/>
              </a:rPr>
              <a:t>Назовите самую маленькую птицу.</a:t>
            </a:r>
            <a:endParaRPr lang="ru-RU" sz="4400" b="1" i="1" dirty="0">
              <a:solidFill>
                <a:schemeClr val="accent1"/>
              </a:solidFill>
              <a:latin typeface="Cambr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472" y="3000372"/>
            <a:ext cx="307183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u="sng" dirty="0" smtClean="0">
                <a:solidFill>
                  <a:schemeClr val="tx2"/>
                </a:solidFill>
                <a:latin typeface="Cambria" pitchFamily="18" charset="0"/>
              </a:rPr>
              <a:t>Ответ</a:t>
            </a:r>
            <a:r>
              <a:rPr lang="ru-RU" sz="4000" b="1" i="1" dirty="0" smtClean="0">
                <a:solidFill>
                  <a:schemeClr val="tx2"/>
                </a:solidFill>
                <a:latin typeface="Cambria" pitchFamily="18" charset="0"/>
              </a:rPr>
              <a:t>: колибри</a:t>
            </a:r>
          </a:p>
          <a:p>
            <a:pPr algn="ctr"/>
            <a:r>
              <a:rPr lang="ru-RU" sz="3200" b="1" i="1" dirty="0" smtClean="0">
                <a:solidFill>
                  <a:schemeClr val="tx2"/>
                </a:solidFill>
                <a:latin typeface="Cambria" pitchFamily="18" charset="0"/>
              </a:rPr>
              <a:t>(их называют ещё – птица-муха)</a:t>
            </a:r>
            <a:endParaRPr lang="ru-RU" sz="3200" b="1" i="1" dirty="0">
              <a:solidFill>
                <a:schemeClr val="tx2"/>
              </a:solidFill>
              <a:latin typeface="Cambria" pitchFamily="18" charset="0"/>
            </a:endParaRPr>
          </a:p>
        </p:txBody>
      </p:sp>
      <p:pic>
        <p:nvPicPr>
          <p:cNvPr id="7" name="i-main-pic" descr="Картинка 117 из 138141">
            <a:hlinkClick r:id="rId5" tgtFrame="_blank"/>
          </p:cNvPr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 rot="158553">
            <a:off x="4152284" y="2811695"/>
            <a:ext cx="4293768" cy="3584570"/>
          </a:xfrm>
          <a:prstGeom prst="roundRect">
            <a:avLst>
              <a:gd name="adj" fmla="val 16667"/>
            </a:avLst>
          </a:prstGeom>
          <a:ln>
            <a:solidFill>
              <a:schemeClr val="bg2">
                <a:lumMod val="60000"/>
                <a:lumOff val="4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72132" y="214290"/>
            <a:ext cx="3357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C000"/>
                </a:solidFill>
              </a:rPr>
              <a:t>самый, самый… 20</a:t>
            </a:r>
            <a:endParaRPr lang="ru-RU" sz="2400" b="1" i="1" dirty="0">
              <a:solidFill>
                <a:srgbClr val="FFC000"/>
              </a:solidFill>
            </a:endParaRPr>
          </a:p>
        </p:txBody>
      </p:sp>
      <p:sp>
        <p:nvSpPr>
          <p:cNvPr id="3" name="5-конечная звезда 2">
            <a:hlinkClick r:id="rId2" action="ppaction://hlinksldjump"/>
          </p:cNvPr>
          <p:cNvSpPr/>
          <p:nvPr/>
        </p:nvSpPr>
        <p:spPr>
          <a:xfrm>
            <a:off x="8358214" y="6072206"/>
            <a:ext cx="628680" cy="628648"/>
          </a:xfrm>
          <a:prstGeom prst="star5">
            <a:avLst>
              <a:gd name="adj" fmla="val 20557"/>
              <a:gd name="hf" fmla="val 105146"/>
              <a:gd name="vf" fmla="val 11055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4" name="i-main-pic" descr="Картинка 77 из 6087">
            <a:hlinkClick r:id="rId3" tgtFrame="_blank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428604"/>
            <a:ext cx="142876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500166" y="1000108"/>
            <a:ext cx="70723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solidFill>
                  <a:schemeClr val="accent1"/>
                </a:solidFill>
                <a:latin typeface="Cambria" pitchFamily="18" charset="0"/>
              </a:rPr>
              <a:t>Какая нить в природе самая тонкая?</a:t>
            </a:r>
            <a:endParaRPr lang="ru-RU" sz="4800" b="1" i="1" dirty="0">
              <a:solidFill>
                <a:schemeClr val="accent1"/>
              </a:solidFill>
              <a:latin typeface="Cambr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58" y="3500438"/>
            <a:ext cx="45720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u="sng" dirty="0" smtClean="0">
                <a:latin typeface="Cambria" pitchFamily="18" charset="0"/>
              </a:rPr>
              <a:t>Ответ</a:t>
            </a:r>
            <a:r>
              <a:rPr lang="ru-RU" sz="4000" b="1" i="1" dirty="0" smtClean="0">
                <a:latin typeface="Cambria" pitchFamily="18" charset="0"/>
              </a:rPr>
              <a:t>:</a:t>
            </a:r>
          </a:p>
          <a:p>
            <a:pPr algn="ctr"/>
            <a:r>
              <a:rPr lang="ru-RU" sz="4000" b="1" i="1" dirty="0" smtClean="0">
                <a:latin typeface="Cambria" pitchFamily="18" charset="0"/>
              </a:rPr>
              <a:t> </a:t>
            </a:r>
            <a:r>
              <a:rPr lang="ru-RU" sz="4400" b="1" i="1" dirty="0" smtClean="0">
                <a:latin typeface="Cambria" pitchFamily="18" charset="0"/>
              </a:rPr>
              <a:t>нить паутины</a:t>
            </a:r>
            <a:endParaRPr lang="ru-RU" sz="4000" b="1" i="1" u="sng" dirty="0">
              <a:latin typeface="Cambria" pitchFamily="18" charset="0"/>
            </a:endParaRPr>
          </a:p>
        </p:txBody>
      </p:sp>
      <p:pic>
        <p:nvPicPr>
          <p:cNvPr id="7" name="i-main-pic" descr="Картинка 10 из 2379">
            <a:hlinkClick r:id="rId5" tgtFrame="_blank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29190" y="2571744"/>
            <a:ext cx="3643338" cy="36433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perspectiveLef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-конечная звезда 4">
            <a:hlinkClick r:id="rId2" action="ppaction://hlinksldjump"/>
          </p:cNvPr>
          <p:cNvSpPr/>
          <p:nvPr/>
        </p:nvSpPr>
        <p:spPr>
          <a:xfrm>
            <a:off x="8429652" y="6215082"/>
            <a:ext cx="500066" cy="485772"/>
          </a:xfrm>
          <a:prstGeom prst="star5">
            <a:avLst>
              <a:gd name="adj" fmla="val 20557"/>
              <a:gd name="hf" fmla="val 105146"/>
              <a:gd name="vf" fmla="val 11055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72330" y="142852"/>
            <a:ext cx="1857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C000"/>
                </a:solidFill>
              </a:rPr>
              <a:t>загадки 10</a:t>
            </a:r>
            <a:endParaRPr lang="ru-RU" sz="2400" b="1" i="1" dirty="0">
              <a:solidFill>
                <a:srgbClr val="FFC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85852" y="1000108"/>
            <a:ext cx="70723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solidFill>
                  <a:schemeClr val="accent1"/>
                </a:solidFill>
                <a:latin typeface="Cambria" pitchFamily="18" charset="0"/>
              </a:rPr>
              <a:t>Уродилась я на славу,</a:t>
            </a:r>
          </a:p>
          <a:p>
            <a:r>
              <a:rPr lang="ru-RU" sz="4000" b="1" i="1" dirty="0" smtClean="0">
                <a:solidFill>
                  <a:schemeClr val="accent1"/>
                </a:solidFill>
                <a:latin typeface="Cambria" pitchFamily="18" charset="0"/>
              </a:rPr>
              <a:t>Голова бела, кудрява.</a:t>
            </a:r>
          </a:p>
          <a:p>
            <a:r>
              <a:rPr lang="ru-RU" sz="4000" b="1" i="1" dirty="0" smtClean="0">
                <a:solidFill>
                  <a:schemeClr val="accent1"/>
                </a:solidFill>
                <a:latin typeface="Cambria" pitchFamily="18" charset="0"/>
              </a:rPr>
              <a:t>Кто любит щи – меня ищи.</a:t>
            </a:r>
            <a:endParaRPr lang="ru-RU" sz="4000" b="1" i="1" dirty="0">
              <a:solidFill>
                <a:schemeClr val="accent1"/>
              </a:solidFill>
              <a:latin typeface="Cambr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1538" y="4071942"/>
            <a:ext cx="21431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latin typeface="Cambria" pitchFamily="18" charset="0"/>
              </a:rPr>
              <a:t>Ответ:</a:t>
            </a:r>
            <a:endParaRPr lang="ru-RU" sz="4000" b="1" i="1" dirty="0">
              <a:latin typeface="Cambria" pitchFamily="18" charset="0"/>
            </a:endParaRPr>
          </a:p>
        </p:txBody>
      </p:sp>
      <p:pic>
        <p:nvPicPr>
          <p:cNvPr id="7" name="i-main-pic" descr="Картинка 5 из 163522">
            <a:hlinkClick r:id="rId3" tgtFrame="_blank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0" y="3286124"/>
            <a:ext cx="3286148" cy="3143272"/>
          </a:xfrm>
          <a:prstGeom prst="snip2DiagRect">
            <a:avLst>
              <a:gd name="adj1" fmla="val 17189"/>
              <a:gd name="adj2" fmla="val 1093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perspectiveLef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-main-pic" descr="Картинка 77 из 6087">
            <a:hlinkClick r:id="rId5" tgtFrame="_blank"/>
          </p:cNvPr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44" y="0"/>
            <a:ext cx="107632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43570" y="214290"/>
            <a:ext cx="3286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C000"/>
                </a:solidFill>
              </a:rPr>
              <a:t>самый, самый… 3</a:t>
            </a:r>
            <a:r>
              <a:rPr lang="ru-RU" sz="2000" b="1" i="1" dirty="0" smtClean="0">
                <a:solidFill>
                  <a:srgbClr val="FFC000"/>
                </a:solidFill>
              </a:rPr>
              <a:t>0</a:t>
            </a:r>
            <a:endParaRPr lang="ru-RU" sz="2000" b="1" i="1" dirty="0">
              <a:solidFill>
                <a:srgbClr val="FFC000"/>
              </a:solidFill>
            </a:endParaRPr>
          </a:p>
        </p:txBody>
      </p:sp>
      <p:sp>
        <p:nvSpPr>
          <p:cNvPr id="3" name="5-конечная звезда 2">
            <a:hlinkClick r:id="rId2" action="ppaction://hlinksldjump"/>
          </p:cNvPr>
          <p:cNvSpPr/>
          <p:nvPr/>
        </p:nvSpPr>
        <p:spPr>
          <a:xfrm>
            <a:off x="8358214" y="6072206"/>
            <a:ext cx="628680" cy="628648"/>
          </a:xfrm>
          <a:prstGeom prst="star5">
            <a:avLst>
              <a:gd name="adj" fmla="val 20557"/>
              <a:gd name="hf" fmla="val 105146"/>
              <a:gd name="vf" fmla="val 11055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4" name="i-main-pic" descr="Картинка 77 из 6087">
            <a:hlinkClick r:id="rId3" tgtFrame="_blank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500042"/>
            <a:ext cx="1357322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643042" y="1142984"/>
            <a:ext cx="7143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solidFill>
                  <a:schemeClr val="accent1"/>
                </a:solidFill>
                <a:latin typeface="Cambria" pitchFamily="18" charset="0"/>
              </a:rPr>
              <a:t>Какое животное самое большое в мире?</a:t>
            </a:r>
            <a:endParaRPr lang="ru-RU" sz="4800" b="1" i="1" dirty="0">
              <a:solidFill>
                <a:schemeClr val="accent1"/>
              </a:solidFill>
              <a:latin typeface="Cambr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58" y="3143248"/>
            <a:ext cx="335758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u="sng" dirty="0" smtClean="0">
                <a:latin typeface="Cambria" pitchFamily="18" charset="0"/>
              </a:rPr>
              <a:t>Ответ</a:t>
            </a:r>
            <a:r>
              <a:rPr lang="ru-RU" sz="4000" b="1" i="1" dirty="0" smtClean="0">
                <a:latin typeface="Cambria" pitchFamily="18" charset="0"/>
              </a:rPr>
              <a:t>: </a:t>
            </a:r>
            <a:r>
              <a:rPr lang="ru-RU" sz="4400" b="1" i="1" dirty="0" smtClean="0">
                <a:latin typeface="Cambria" pitchFamily="18" charset="0"/>
              </a:rPr>
              <a:t>синий кит</a:t>
            </a:r>
          </a:p>
          <a:p>
            <a:pPr algn="ctr"/>
            <a:r>
              <a:rPr lang="ru-RU" sz="3200" b="1" i="1" dirty="0" smtClean="0">
                <a:latin typeface="Cambria" pitchFamily="18" charset="0"/>
              </a:rPr>
              <a:t>(длина до </a:t>
            </a:r>
            <a:r>
              <a:rPr lang="ru-RU" sz="3200" b="1" i="1" dirty="0" err="1" smtClean="0">
                <a:latin typeface="Cambria" pitchFamily="18" charset="0"/>
              </a:rPr>
              <a:t>зо</a:t>
            </a:r>
            <a:r>
              <a:rPr lang="ru-RU" sz="3200" b="1" i="1" dirty="0" smtClean="0">
                <a:latin typeface="Cambria" pitchFamily="18" charset="0"/>
              </a:rPr>
              <a:t> метров, масса до 130 тонн)</a:t>
            </a:r>
            <a:endParaRPr lang="ru-RU" sz="3200" b="1" i="1" dirty="0">
              <a:latin typeface="Cambria" pitchFamily="18" charset="0"/>
            </a:endParaRPr>
          </a:p>
        </p:txBody>
      </p:sp>
      <p:pic>
        <p:nvPicPr>
          <p:cNvPr id="7" name="i-main-pic" descr="Картинка 2 из 23295">
            <a:hlinkClick r:id="rId5" tgtFrame="_blank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00496" y="2786058"/>
            <a:ext cx="4214842" cy="3786214"/>
          </a:xfrm>
          <a:prstGeom prst="roundRect">
            <a:avLst>
              <a:gd name="adj" fmla="val 16667"/>
            </a:avLst>
          </a:prstGeom>
          <a:ln>
            <a:solidFill>
              <a:schemeClr val="bg2">
                <a:lumMod val="60000"/>
                <a:lumOff val="4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72132" y="214290"/>
            <a:ext cx="3357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C000"/>
                </a:solidFill>
              </a:rPr>
              <a:t>самый, самый… 40</a:t>
            </a:r>
            <a:endParaRPr lang="ru-RU" sz="2400" b="1" i="1" dirty="0">
              <a:solidFill>
                <a:srgbClr val="FFC000"/>
              </a:solidFill>
            </a:endParaRPr>
          </a:p>
        </p:txBody>
      </p:sp>
      <p:sp>
        <p:nvSpPr>
          <p:cNvPr id="3" name="5-конечная звезда 2">
            <a:hlinkClick r:id="rId2" action="ppaction://hlinksldjump"/>
          </p:cNvPr>
          <p:cNvSpPr/>
          <p:nvPr/>
        </p:nvSpPr>
        <p:spPr>
          <a:xfrm>
            <a:off x="8429652" y="6143644"/>
            <a:ext cx="557242" cy="557210"/>
          </a:xfrm>
          <a:prstGeom prst="star5">
            <a:avLst>
              <a:gd name="adj" fmla="val 20557"/>
              <a:gd name="hf" fmla="val 105146"/>
              <a:gd name="vf" fmla="val 11055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4" name="i-main-pic" descr="Картинка 77 из 6087">
            <a:hlinkClick r:id="rId3" tgtFrame="_blank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500042"/>
            <a:ext cx="1500198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928794" y="1000108"/>
            <a:ext cx="64294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solidFill>
                  <a:schemeClr val="accent1"/>
                </a:solidFill>
                <a:latin typeface="Cambria" pitchFamily="18" charset="0"/>
              </a:rPr>
              <a:t>Назовите самое глубокое озеро на Земле.</a:t>
            </a:r>
            <a:endParaRPr lang="ru-RU" sz="4800" b="1" i="1" dirty="0">
              <a:solidFill>
                <a:schemeClr val="accent1"/>
              </a:solidFill>
              <a:latin typeface="Cambr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7158" y="3714752"/>
            <a:ext cx="378621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u="sng" dirty="0" smtClean="0">
                <a:latin typeface="Cambria" pitchFamily="18" charset="0"/>
              </a:rPr>
              <a:t>Ответ</a:t>
            </a:r>
            <a:r>
              <a:rPr lang="ru-RU" sz="4000" b="1" i="1" dirty="0" smtClean="0">
                <a:latin typeface="Cambria" pitchFamily="18" charset="0"/>
              </a:rPr>
              <a:t>: </a:t>
            </a:r>
            <a:r>
              <a:rPr lang="ru-RU" sz="4400" b="1" i="1" dirty="0" smtClean="0">
                <a:latin typeface="Cambria" pitchFamily="18" charset="0"/>
              </a:rPr>
              <a:t>Байкал</a:t>
            </a:r>
          </a:p>
          <a:p>
            <a:pPr algn="ctr"/>
            <a:r>
              <a:rPr lang="ru-RU" sz="2800" b="1" i="1" u="sng" dirty="0" smtClean="0">
                <a:latin typeface="Cambria" pitchFamily="18" charset="0"/>
              </a:rPr>
              <a:t>(</a:t>
            </a:r>
            <a:r>
              <a:rPr lang="ru-RU" sz="2800" b="1" i="1" dirty="0" smtClean="0">
                <a:latin typeface="Cambria" pitchFamily="18" charset="0"/>
              </a:rPr>
              <a:t>его  глубина 1637м)</a:t>
            </a:r>
            <a:endParaRPr lang="ru-RU" sz="2800" b="1" i="1" dirty="0">
              <a:latin typeface="Cambria" pitchFamily="18" charset="0"/>
            </a:endParaRPr>
          </a:p>
        </p:txBody>
      </p:sp>
      <p:pic>
        <p:nvPicPr>
          <p:cNvPr id="11" name="i-main-pic" descr="Картинка 1 из 141268">
            <a:hlinkClick r:id="rId5" tgtFrame="_blank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6248" y="3000372"/>
            <a:ext cx="3857652" cy="35719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00694" y="214290"/>
            <a:ext cx="3429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C000"/>
                </a:solidFill>
              </a:rPr>
              <a:t>самый, самый… 50</a:t>
            </a:r>
            <a:endParaRPr lang="ru-RU" sz="2400" b="1" i="1" dirty="0">
              <a:solidFill>
                <a:srgbClr val="FFC000"/>
              </a:solidFill>
            </a:endParaRPr>
          </a:p>
        </p:txBody>
      </p:sp>
      <p:sp>
        <p:nvSpPr>
          <p:cNvPr id="3" name="5-конечная звезда 2">
            <a:hlinkClick r:id="rId2" action="ppaction://hlinksldjump"/>
          </p:cNvPr>
          <p:cNvSpPr/>
          <p:nvPr/>
        </p:nvSpPr>
        <p:spPr>
          <a:xfrm>
            <a:off x="8358214" y="6072206"/>
            <a:ext cx="628680" cy="628648"/>
          </a:xfrm>
          <a:prstGeom prst="star5">
            <a:avLst>
              <a:gd name="adj" fmla="val 20557"/>
              <a:gd name="hf" fmla="val 105146"/>
              <a:gd name="vf" fmla="val 11055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4" name="i-main-pic" descr="Картинка 77 из 6087">
            <a:hlinkClick r:id="rId3" tgtFrame="_blank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500042"/>
            <a:ext cx="1500198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857356" y="1214422"/>
            <a:ext cx="67151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solidFill>
                  <a:schemeClr val="accent1"/>
                </a:solidFill>
                <a:latin typeface="Cambria" pitchFamily="18" charset="0"/>
              </a:rPr>
              <a:t>Какой гриб является самым ядовитым?</a:t>
            </a:r>
            <a:endParaRPr lang="ru-RU" sz="4800" b="1" i="1" dirty="0">
              <a:solidFill>
                <a:schemeClr val="accent1"/>
              </a:solidFill>
              <a:latin typeface="Cambr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571876"/>
            <a:ext cx="49291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u="sng" dirty="0" smtClean="0">
                <a:latin typeface="Cambria" pitchFamily="18" charset="0"/>
              </a:rPr>
              <a:t>Ответ</a:t>
            </a:r>
            <a:r>
              <a:rPr lang="ru-RU" sz="4000" b="1" i="1" dirty="0" smtClean="0">
                <a:latin typeface="Cambria" pitchFamily="18" charset="0"/>
              </a:rPr>
              <a:t>: </a:t>
            </a:r>
          </a:p>
          <a:p>
            <a:pPr algn="ctr"/>
            <a:r>
              <a:rPr lang="ru-RU" sz="4400" b="1" i="1" dirty="0" smtClean="0">
                <a:latin typeface="Cambria" pitchFamily="18" charset="0"/>
              </a:rPr>
              <a:t>бледная поганка</a:t>
            </a:r>
            <a:endParaRPr lang="ru-RU" sz="4400" b="1" i="1" u="sng" dirty="0">
              <a:latin typeface="Cambria" pitchFamily="18" charset="0"/>
            </a:endParaRPr>
          </a:p>
        </p:txBody>
      </p:sp>
      <p:pic>
        <p:nvPicPr>
          <p:cNvPr id="7" name="i-main-pic" descr="Картинка 6 из 3692">
            <a:hlinkClick r:id="rId5" tgtFrame="_blank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71189">
            <a:off x="4993783" y="2998422"/>
            <a:ext cx="3430410" cy="3078687"/>
          </a:xfrm>
          <a:prstGeom prst="round2DiagRect">
            <a:avLst>
              <a:gd name="adj1" fmla="val 21291"/>
              <a:gd name="adj2" fmla="val 0"/>
            </a:avLst>
          </a:prstGeom>
          <a:ln w="8890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-main-pic" descr="Картинка 77 из 6087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0"/>
            <a:ext cx="1643138" cy="207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85720" y="2000240"/>
            <a:ext cx="8643998" cy="3214710"/>
          </a:xfrm>
          <a:prstGeom prst="rect">
            <a:avLst/>
          </a:prstGeom>
          <a:noFill/>
        </p:spPr>
        <p:txBody>
          <a:bodyPr wrap="square" rtlCol="0">
            <a:prstTxWarp prst="textDeflateBottom">
              <a:avLst>
                <a:gd name="adj" fmla="val 77527"/>
              </a:avLst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11500" b="1" i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Monotype Corsiva" pitchFamily="66" charset="0"/>
              </a:rPr>
              <a:t>Молодцы!</a:t>
            </a:r>
            <a:endParaRPr lang="ru-RU" sz="11500" b="1" i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Monotype Corsiva" pitchFamily="66" charset="0"/>
            </a:endParaRPr>
          </a:p>
        </p:txBody>
      </p:sp>
      <p:pic>
        <p:nvPicPr>
          <p:cNvPr id="4" name="Picture 2" descr="D:\Оля\анимашки\Питер Пен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64" y="4429132"/>
            <a:ext cx="1928826" cy="2071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142853"/>
            <a:ext cx="878687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u="sng" dirty="0" smtClean="0">
                <a:latin typeface="Times New Roman" pitchFamily="18" charset="0"/>
                <a:cs typeface="Times New Roman" pitchFamily="18" charset="0"/>
              </a:rPr>
              <a:t>Литература</a:t>
            </a:r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28600" indent="-228600">
              <a:buAutoNum type="arabicPeriod"/>
            </a:pPr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1000 загадок/ В. Г. Лысаков.- М. : АСТ; Донецк: </a:t>
            </a:r>
            <a:r>
              <a:rPr lang="ru-RU" sz="900" b="1" dirty="0" err="1" smtClean="0">
                <a:latin typeface="Times New Roman" pitchFamily="18" charset="0"/>
                <a:cs typeface="Times New Roman" pitchFamily="18" charset="0"/>
              </a:rPr>
              <a:t>Сталкер</a:t>
            </a:r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, 2008</a:t>
            </a:r>
          </a:p>
          <a:p>
            <a:pPr marL="228600" indent="-228600"/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2. Максимова Т. Н. Интеллектуальный марафон: 1 – 4 </a:t>
            </a:r>
            <a:r>
              <a:rPr lang="ru-RU" sz="900" b="1" dirty="0" err="1" smtClean="0"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. – М. : ВАКО, 2009</a:t>
            </a:r>
          </a:p>
          <a:p>
            <a:pPr marL="228600" indent="-228600" algn="ctr"/>
            <a:r>
              <a:rPr lang="ru-RU" sz="900" b="1" u="sng" dirty="0" smtClean="0">
                <a:latin typeface="Times New Roman" pitchFamily="18" charset="0"/>
                <a:cs typeface="Times New Roman" pitchFamily="18" charset="0"/>
              </a:rPr>
              <a:t>Интернет-сайты</a:t>
            </a:r>
          </a:p>
          <a:p>
            <a:pPr marL="228600" indent="-228600"/>
            <a:r>
              <a:rPr lang="ru-RU" sz="900" dirty="0" smtClean="0">
                <a:hlinkClick r:id="rId2"/>
              </a:rPr>
              <a:t>http://vsesoki.narod.ru/kapusta.html</a:t>
            </a:r>
            <a:endParaRPr lang="ru-RU" sz="900" dirty="0" smtClean="0"/>
          </a:p>
          <a:p>
            <a:r>
              <a:rPr lang="en-US" sz="900" u="sng" dirty="0" smtClean="0">
                <a:hlinkClick r:id="rId3"/>
              </a:rPr>
              <a:t>http</a:t>
            </a:r>
            <a:r>
              <a:rPr lang="ru-RU" sz="900" u="sng" dirty="0" smtClean="0">
                <a:hlinkClick r:id="rId3"/>
              </a:rPr>
              <a:t>://</a:t>
            </a:r>
            <a:r>
              <a:rPr lang="en-US" sz="900" u="sng" dirty="0" smtClean="0">
                <a:hlinkClick r:id="rId3"/>
              </a:rPr>
              <a:t>www</a:t>
            </a:r>
            <a:r>
              <a:rPr lang="ru-RU" sz="900" u="sng" dirty="0" smtClean="0">
                <a:hlinkClick r:id="rId3"/>
              </a:rPr>
              <a:t>.</a:t>
            </a:r>
            <a:r>
              <a:rPr lang="en-US" sz="900" u="sng" dirty="0" smtClean="0">
                <a:hlinkClick r:id="rId3"/>
              </a:rPr>
              <a:t>collection</a:t>
            </a:r>
            <a:r>
              <a:rPr lang="ru-RU" sz="900" u="sng" dirty="0" smtClean="0">
                <a:hlinkClick r:id="rId3"/>
              </a:rPr>
              <a:t>-</a:t>
            </a:r>
            <a:r>
              <a:rPr lang="en-US" sz="900" u="sng" dirty="0" smtClean="0">
                <a:hlinkClick r:id="rId3"/>
              </a:rPr>
              <a:t>globes</a:t>
            </a:r>
            <a:r>
              <a:rPr lang="ru-RU" sz="900" u="sng" dirty="0" smtClean="0">
                <a:hlinkClick r:id="rId3"/>
              </a:rPr>
              <a:t>.</a:t>
            </a:r>
            <a:r>
              <a:rPr lang="en-US" sz="900" u="sng" dirty="0" smtClean="0">
                <a:hlinkClick r:id="rId3"/>
              </a:rPr>
              <a:t>com</a:t>
            </a:r>
            <a:r>
              <a:rPr lang="ru-RU" sz="900" u="sng" dirty="0" smtClean="0">
                <a:hlinkClick r:id="rId3"/>
              </a:rPr>
              <a:t>/</a:t>
            </a:r>
            <a:r>
              <a:rPr lang="ru-RU" sz="900" dirty="0" smtClean="0"/>
              <a:t> </a:t>
            </a:r>
          </a:p>
          <a:p>
            <a:r>
              <a:rPr lang="ru-RU" sz="900" dirty="0" smtClean="0">
                <a:hlinkClick r:id="rId4"/>
              </a:rPr>
              <a:t>http://www.ja-zdorov.ru/blog/polza-goroxa-dlya-zdorovya/</a:t>
            </a:r>
            <a:endParaRPr lang="ru-RU" sz="900" dirty="0" smtClean="0"/>
          </a:p>
          <a:p>
            <a:r>
              <a:rPr lang="ru-RU" sz="900" dirty="0" smtClean="0"/>
              <a:t> </a:t>
            </a:r>
            <a:r>
              <a:rPr lang="ru-RU" sz="900" u="sng" dirty="0" smtClean="0">
                <a:hlinkClick r:id="rId5"/>
              </a:rPr>
              <a:t> http://www.origins.org.ua/page.php?id_story=540</a:t>
            </a:r>
            <a:endParaRPr lang="ru-RU" sz="900" u="sng" dirty="0" smtClean="0"/>
          </a:p>
          <a:p>
            <a:r>
              <a:rPr lang="ru-RU" sz="900" u="sng" dirty="0" smtClean="0">
                <a:hlinkClick r:id="rId6"/>
              </a:rPr>
              <a:t>http://www.mp3sort.com/forum/tema.php?p=801447</a:t>
            </a:r>
            <a:endParaRPr lang="ru-RU" sz="900" u="sng" dirty="0" smtClean="0"/>
          </a:p>
          <a:p>
            <a:r>
              <a:rPr lang="ru-RU" sz="900" u="sng" dirty="0" smtClean="0">
                <a:hlinkClick r:id="rId7"/>
              </a:rPr>
              <a:t>http://turizm.ngs38.ru/foreign/countries/denmark/sights/</a:t>
            </a:r>
            <a:endParaRPr lang="ru-RU" sz="900" u="sng" dirty="0" smtClean="0"/>
          </a:p>
          <a:p>
            <a:r>
              <a:rPr lang="ru-RU" sz="900" u="sng" dirty="0" smtClean="0">
                <a:hlinkClick r:id="rId8"/>
              </a:rPr>
              <a:t>http://www.liveinternet.ru/users/margaret60/post166146369/</a:t>
            </a:r>
            <a:endParaRPr lang="ru-RU" sz="900" u="sng" dirty="0" smtClean="0"/>
          </a:p>
          <a:p>
            <a:r>
              <a:rPr lang="ru-RU" sz="900" u="sng" dirty="0" smtClean="0">
                <a:hlinkClick r:id="rId9"/>
              </a:rPr>
              <a:t>http://illia.ucoz.ua/index/severnye_i_umerennye_shiroty/0-8</a:t>
            </a:r>
            <a:endParaRPr lang="ru-RU" sz="900" u="sng" dirty="0" smtClean="0"/>
          </a:p>
          <a:p>
            <a:r>
              <a:rPr lang="ru-RU" sz="900" dirty="0" smtClean="0">
                <a:hlinkClick r:id="rId10"/>
              </a:rPr>
              <a:t>http://copypast.ru/2011/10/04/forfriend-1-zonty_i_zontiki.htm</a:t>
            </a:r>
          </a:p>
          <a:p>
            <a:r>
              <a:rPr lang="ru-RU" sz="900" u="sng" dirty="0" smtClean="0">
                <a:hlinkClick r:id="rId11"/>
              </a:rPr>
              <a:t>http://www.1zoom.ru/Еда/обои/44414/z561.4/</a:t>
            </a:r>
            <a:endParaRPr lang="ru-RU" sz="900" u="sng" dirty="0" smtClean="0"/>
          </a:p>
          <a:p>
            <a:r>
              <a:rPr lang="ru-RU" sz="900" dirty="0" smtClean="0">
                <a:hlinkClick r:id="rId12"/>
              </a:rPr>
              <a:t>http://blogs.mail.ru/mail/zubchenkotv/7D25900DB917682A.htm</a:t>
            </a:r>
            <a:endParaRPr lang="ru-RU" sz="900" dirty="0" smtClean="0"/>
          </a:p>
          <a:p>
            <a:r>
              <a:rPr lang="ru-RU" sz="900" u="sng" dirty="0" smtClean="0">
                <a:hlinkClick r:id="rId13"/>
              </a:rPr>
              <a:t>http://www.allsoftik.ru/showthread.php?t=208&amp;p=4379&amp;viewfull=1</a:t>
            </a:r>
            <a:endParaRPr lang="ru-RU" sz="900" u="sng" dirty="0" smtClean="0"/>
          </a:p>
          <a:p>
            <a:r>
              <a:rPr lang="ru-RU" sz="900" u="sng" dirty="0" smtClean="0">
                <a:hlinkClick r:id="rId14"/>
              </a:rPr>
              <a:t>http://redoakmgt.com/tykva-po-rumynski/</a:t>
            </a:r>
            <a:endParaRPr lang="ru-RU" sz="900" u="sng" dirty="0" smtClean="0"/>
          </a:p>
          <a:p>
            <a:r>
              <a:rPr lang="ru-RU" sz="900" u="sng" dirty="0" smtClean="0">
                <a:hlinkClick r:id="rId15"/>
              </a:rPr>
              <a:t>http://papavlad.narod.ru/Detskie_prezentatsii/nasekomye_i_ptitsy/Ptitsy_lesa_2.files/skachat_prezentatsiju_dlja_detej_027_Odna_iz_krupnykh_sov_raz.html</a:t>
            </a:r>
            <a:endParaRPr lang="ru-RU" sz="900" u="sng" dirty="0" smtClean="0"/>
          </a:p>
          <a:p>
            <a:r>
              <a:rPr lang="en-US" sz="900" dirty="0" smtClean="0">
                <a:hlinkClick r:id="rId16"/>
              </a:rPr>
              <a:t>http</a:t>
            </a:r>
            <a:r>
              <a:rPr lang="ru-RU" sz="900" dirty="0" smtClean="0">
                <a:hlinkClick r:id="rId16"/>
              </a:rPr>
              <a:t>://</a:t>
            </a:r>
            <a:r>
              <a:rPr lang="en-US" sz="900" dirty="0" smtClean="0">
                <a:hlinkClick r:id="rId16"/>
              </a:rPr>
              <a:t>www</a:t>
            </a:r>
            <a:r>
              <a:rPr lang="ru-RU" sz="900" dirty="0" smtClean="0">
                <a:hlinkClick r:id="rId16"/>
              </a:rPr>
              <a:t>.</a:t>
            </a:r>
            <a:r>
              <a:rPr lang="en-US" sz="900" dirty="0" err="1" smtClean="0">
                <a:hlinkClick r:id="rId16"/>
              </a:rPr>
              <a:t>vkmedia</a:t>
            </a:r>
            <a:r>
              <a:rPr lang="ru-RU" sz="900" dirty="0" smtClean="0">
                <a:hlinkClick r:id="rId16"/>
              </a:rPr>
              <a:t>.</a:t>
            </a:r>
            <a:r>
              <a:rPr lang="en-US" sz="900" dirty="0" smtClean="0">
                <a:hlinkClick r:id="rId16"/>
              </a:rPr>
              <a:t>org</a:t>
            </a:r>
            <a:r>
              <a:rPr lang="ru-RU" sz="900" dirty="0" smtClean="0">
                <a:hlinkClick r:id="rId16"/>
              </a:rPr>
              <a:t>/</a:t>
            </a:r>
            <a:r>
              <a:rPr lang="en-US" sz="900" dirty="0" smtClean="0">
                <a:hlinkClick r:id="rId16"/>
              </a:rPr>
              <a:t>index</a:t>
            </a:r>
            <a:r>
              <a:rPr lang="ru-RU" sz="900" dirty="0" smtClean="0">
                <a:hlinkClick r:id="rId16"/>
              </a:rPr>
              <a:t>.</a:t>
            </a:r>
            <a:r>
              <a:rPr lang="en-US" sz="900" dirty="0" err="1" smtClean="0">
                <a:hlinkClick r:id="rId16"/>
              </a:rPr>
              <a:t>php</a:t>
            </a:r>
            <a:r>
              <a:rPr lang="ru-RU" sz="900" dirty="0" smtClean="0">
                <a:hlinkClick r:id="rId16"/>
              </a:rPr>
              <a:t>?</a:t>
            </a:r>
            <a:r>
              <a:rPr lang="en-US" sz="900" dirty="0" smtClean="0">
                <a:hlinkClick r:id="rId16"/>
              </a:rPr>
              <a:t>s</a:t>
            </a:r>
            <a:r>
              <a:rPr lang="ru-RU" sz="900" dirty="0" smtClean="0">
                <a:hlinkClick r:id="rId16"/>
              </a:rPr>
              <a:t>=</a:t>
            </a:r>
            <a:r>
              <a:rPr lang="en-US" sz="900" dirty="0" smtClean="0">
                <a:hlinkClick r:id="rId16"/>
              </a:rPr>
              <a:t>video</a:t>
            </a:r>
            <a:r>
              <a:rPr lang="ru-RU" sz="900" dirty="0" smtClean="0">
                <a:hlinkClick r:id="rId16"/>
              </a:rPr>
              <a:t>&amp;</a:t>
            </a:r>
            <a:r>
              <a:rPr lang="en-US" sz="900" dirty="0" smtClean="0">
                <a:hlinkClick r:id="rId16"/>
              </a:rPr>
              <a:t>text</a:t>
            </a:r>
            <a:r>
              <a:rPr lang="ru-RU" sz="900" dirty="0" err="1" smtClean="0">
                <a:hlinkClick r:id="rId16"/>
              </a:rPr>
              <a:t>=Гадкийутенок&amp;</a:t>
            </a:r>
            <a:r>
              <a:rPr lang="en-US" sz="900" dirty="0" smtClean="0">
                <a:hlinkClick r:id="rId16"/>
              </a:rPr>
              <a:t>mode</a:t>
            </a:r>
            <a:r>
              <a:rPr lang="ru-RU" sz="900" dirty="0" smtClean="0">
                <a:hlinkClick r:id="rId16"/>
              </a:rPr>
              <a:t>=</a:t>
            </a:r>
            <a:r>
              <a:rPr lang="en-US" sz="900" dirty="0" smtClean="0">
                <a:hlinkClick r:id="rId16"/>
              </a:rPr>
              <a:t>name</a:t>
            </a:r>
            <a:r>
              <a:rPr lang="ru-RU" sz="900" dirty="0" smtClean="0">
                <a:hlinkClick r:id="rId16"/>
              </a:rPr>
              <a:t>&amp;</a:t>
            </a:r>
            <a:r>
              <a:rPr lang="en-US" sz="900" dirty="0" smtClean="0">
                <a:hlinkClick r:id="rId16"/>
              </a:rPr>
              <a:t>offset</a:t>
            </a:r>
            <a:r>
              <a:rPr lang="ru-RU" sz="900" dirty="0" smtClean="0">
                <a:hlinkClick r:id="rId16"/>
              </a:rPr>
              <a:t>=120</a:t>
            </a:r>
            <a:endParaRPr lang="ru-RU" sz="900" dirty="0" smtClean="0"/>
          </a:p>
          <a:p>
            <a:r>
              <a:rPr lang="ru-RU" sz="900" dirty="0" smtClean="0">
                <a:hlinkClick r:id="rId17"/>
              </a:rPr>
              <a:t>http://titania1989.diary.ru/p38789111.htm</a:t>
            </a:r>
            <a:endParaRPr lang="ru-RU" sz="900" dirty="0" smtClean="0"/>
          </a:p>
          <a:p>
            <a:r>
              <a:rPr lang="ru-RU" sz="900" u="sng" dirty="0" smtClean="0">
                <a:hlinkClick r:id="rId18"/>
              </a:rPr>
              <a:t>http://www.darovanie.ru/phpbb2/viewtopic.php?p=8567&amp;</a:t>
            </a:r>
            <a:endParaRPr lang="ru-RU" sz="900" u="sng" dirty="0" smtClean="0"/>
          </a:p>
          <a:p>
            <a:r>
              <a:rPr lang="en-US" sz="900" dirty="0" smtClean="0">
                <a:hlinkClick r:id="rId19"/>
              </a:rPr>
              <a:t>http</a:t>
            </a:r>
            <a:r>
              <a:rPr lang="ru-RU" sz="900" dirty="0" smtClean="0">
                <a:hlinkClick r:id="rId19"/>
              </a:rPr>
              <a:t>://</a:t>
            </a:r>
            <a:r>
              <a:rPr lang="en-US" sz="900" dirty="0" smtClean="0">
                <a:hlinkClick r:id="rId19"/>
              </a:rPr>
              <a:t>www</a:t>
            </a:r>
            <a:r>
              <a:rPr lang="ru-RU" sz="900" dirty="0" smtClean="0">
                <a:hlinkClick r:id="rId19"/>
              </a:rPr>
              <a:t>.</a:t>
            </a:r>
            <a:r>
              <a:rPr lang="en-US" sz="900" dirty="0" err="1" smtClean="0">
                <a:hlinkClick r:id="rId19"/>
              </a:rPr>
              <a:t>junglebook</a:t>
            </a:r>
            <a:r>
              <a:rPr lang="ru-RU" sz="900" dirty="0" smtClean="0">
                <a:hlinkClick r:id="rId19"/>
              </a:rPr>
              <a:t>-</a:t>
            </a:r>
            <a:r>
              <a:rPr lang="en-US" sz="900" dirty="0" smtClean="0">
                <a:hlinkClick r:id="rId19"/>
              </a:rPr>
              <a:t>collection</a:t>
            </a:r>
            <a:r>
              <a:rPr lang="ru-RU" sz="900" dirty="0" smtClean="0">
                <a:hlinkClick r:id="rId19"/>
              </a:rPr>
              <a:t>.</a:t>
            </a:r>
            <a:r>
              <a:rPr lang="en-US" sz="900" dirty="0" err="1" smtClean="0">
                <a:hlinkClick r:id="rId19"/>
              </a:rPr>
              <a:t>nl</a:t>
            </a:r>
            <a:r>
              <a:rPr lang="ru-RU" sz="900" dirty="0" smtClean="0">
                <a:hlinkClick r:id="rId19"/>
              </a:rPr>
              <a:t>/</a:t>
            </a:r>
            <a:r>
              <a:rPr lang="en-US" sz="900" dirty="0" smtClean="0">
                <a:hlinkClick r:id="rId19"/>
              </a:rPr>
              <a:t>art</a:t>
            </a:r>
            <a:r>
              <a:rPr lang="ru-RU" sz="900" dirty="0" smtClean="0">
                <a:hlinkClick r:id="rId19"/>
              </a:rPr>
              <a:t>-</a:t>
            </a:r>
            <a:r>
              <a:rPr lang="en-US" sz="900" dirty="0" err="1" smtClean="0">
                <a:hlinkClick r:id="rId19"/>
              </a:rPr>
              <a:t>jb</a:t>
            </a:r>
            <a:r>
              <a:rPr lang="ru-RU" sz="900" dirty="0" smtClean="0">
                <a:hlinkClick r:id="rId19"/>
              </a:rPr>
              <a:t>1.</a:t>
            </a:r>
            <a:r>
              <a:rPr lang="en-US" sz="900" dirty="0" smtClean="0">
                <a:hlinkClick r:id="rId19"/>
              </a:rPr>
              <a:t>html</a:t>
            </a:r>
            <a:r>
              <a:rPr lang="ru-RU" sz="900" dirty="0" smtClean="0">
                <a:hlinkClick r:id="rId19"/>
              </a:rPr>
              <a:t>?</a:t>
            </a:r>
            <a:r>
              <a:rPr lang="en-US" sz="900" dirty="0" smtClean="0">
                <a:hlinkClick r:id="rId19"/>
              </a:rPr>
              <a:t>s</a:t>
            </a:r>
            <a:r>
              <a:rPr lang="ru-RU" sz="900" dirty="0" smtClean="0">
                <a:hlinkClick r:id="rId19"/>
              </a:rPr>
              <a:t>=9&amp;</a:t>
            </a:r>
            <a:r>
              <a:rPr lang="en-US" sz="900" dirty="0" err="1" smtClean="0">
                <a:hlinkClick r:id="rId19"/>
              </a:rPr>
              <a:t>lang</a:t>
            </a:r>
            <a:r>
              <a:rPr lang="ru-RU" sz="900" dirty="0" smtClean="0">
                <a:hlinkClick r:id="rId19"/>
              </a:rPr>
              <a:t>=</a:t>
            </a:r>
            <a:r>
              <a:rPr lang="en-US" sz="900" dirty="0" smtClean="0">
                <a:hlinkClick r:id="rId19"/>
              </a:rPr>
              <a:t>e</a:t>
            </a:r>
            <a:endParaRPr lang="ru-RU" sz="900" dirty="0" smtClean="0"/>
          </a:p>
          <a:p>
            <a:r>
              <a:rPr lang="ru-RU" sz="900" dirty="0" smtClean="0">
                <a:hlinkClick r:id="rId20"/>
              </a:rPr>
              <a:t>http://exclusiveflowers.ru/sunflowers.php?i=15</a:t>
            </a:r>
            <a:endParaRPr lang="ru-RU" sz="900" dirty="0" smtClean="0"/>
          </a:p>
          <a:p>
            <a:r>
              <a:rPr lang="ru-RU" sz="900" dirty="0" smtClean="0">
                <a:hlinkClick r:id="rId21"/>
              </a:rPr>
              <a:t>http://my.mail.ru/community/travel-don/journal</a:t>
            </a:r>
            <a:endParaRPr lang="ru-RU" sz="900" dirty="0" smtClean="0"/>
          </a:p>
          <a:p>
            <a:r>
              <a:rPr lang="ru-RU" sz="900" dirty="0" smtClean="0">
                <a:hlinkClick r:id="rId22"/>
              </a:rPr>
              <a:t>http://smitrich.livejournal.com/1384472.html</a:t>
            </a:r>
            <a:r>
              <a:rPr lang="ru-RU" sz="900" dirty="0" smtClean="0"/>
              <a:t> </a:t>
            </a:r>
          </a:p>
          <a:p>
            <a:r>
              <a:rPr lang="ru-RU" sz="900" dirty="0" smtClean="0">
                <a:hlinkClick r:id="rId23"/>
              </a:rPr>
              <a:t>http://mushroomer.info/archives/1956</a:t>
            </a:r>
            <a:r>
              <a:rPr lang="ru-RU" sz="900" dirty="0" smtClean="0"/>
              <a:t> </a:t>
            </a:r>
          </a:p>
          <a:p>
            <a:r>
              <a:rPr lang="ru-RU" sz="900" dirty="0" smtClean="0">
                <a:hlinkClick r:id="rId24"/>
              </a:rPr>
              <a:t>http://bravedefender.ru/rubric/1068376/page3.html</a:t>
            </a:r>
            <a:endParaRPr lang="ru-RU" sz="900" dirty="0" smtClean="0"/>
          </a:p>
          <a:p>
            <a:r>
              <a:rPr lang="ru-RU" sz="900" dirty="0" smtClean="0">
                <a:hlinkClick r:id="rId25"/>
              </a:rPr>
              <a:t>http://www.k9-forum.ru/showthread.php?p=1093892</a:t>
            </a:r>
            <a:endParaRPr lang="ru-RU" sz="900" dirty="0" smtClean="0"/>
          </a:p>
          <a:p>
            <a:r>
              <a:rPr lang="ru-RU" sz="900" dirty="0" smtClean="0">
                <a:hlinkClick r:id="rId26"/>
              </a:rPr>
              <a:t>http://fotki.yandex.ru/users/gorod-v-oblakah/view/551552/</a:t>
            </a:r>
            <a:endParaRPr lang="ru-RU" sz="900" dirty="0" smtClean="0"/>
          </a:p>
          <a:p>
            <a:r>
              <a:rPr lang="ru-RU" sz="900" dirty="0" smtClean="0">
                <a:hlinkClick r:id="rId27"/>
              </a:rPr>
              <a:t>http://www.photoline.ru/photo/1253987247?rzd=au</a:t>
            </a:r>
            <a:endParaRPr lang="ru-RU" sz="900" dirty="0" smtClean="0"/>
          </a:p>
          <a:p>
            <a:r>
              <a:rPr lang="ru-RU" sz="900" dirty="0" smtClean="0">
                <a:hlinkClick r:id="rId28"/>
              </a:rPr>
              <a:t>http://www.tumentoday.ru/category/reading/page/172/</a:t>
            </a:r>
            <a:endParaRPr lang="ru-RU" sz="900" dirty="0" smtClean="0"/>
          </a:p>
          <a:p>
            <a:r>
              <a:rPr lang="ru-RU" sz="900" dirty="0" smtClean="0">
                <a:hlinkClick r:id="rId29"/>
              </a:rPr>
              <a:t>http://www.kandry.ru/townphoto_archieve.php?</a:t>
            </a:r>
            <a:endParaRPr lang="ru-RU" sz="900" dirty="0" smtClean="0"/>
          </a:p>
          <a:p>
            <a:r>
              <a:rPr lang="en-US" sz="900" dirty="0" smtClean="0">
                <a:hlinkClick r:id="rId30"/>
              </a:rPr>
              <a:t>http</a:t>
            </a:r>
            <a:r>
              <a:rPr lang="ru-RU" sz="900" dirty="0" smtClean="0">
                <a:hlinkClick r:id="rId30"/>
              </a:rPr>
              <a:t>://</a:t>
            </a:r>
            <a:r>
              <a:rPr lang="en-US" sz="900" dirty="0" err="1" smtClean="0">
                <a:hlinkClick r:id="rId30"/>
              </a:rPr>
              <a:t>startdot</a:t>
            </a:r>
            <a:r>
              <a:rPr lang="ru-RU" sz="900" dirty="0" smtClean="0">
                <a:hlinkClick r:id="rId30"/>
              </a:rPr>
              <a:t>.</a:t>
            </a:r>
            <a:r>
              <a:rPr lang="en-US" sz="900" dirty="0" err="1" smtClean="0">
                <a:hlinkClick r:id="rId30"/>
              </a:rPr>
              <a:t>livejournal</a:t>
            </a:r>
            <a:r>
              <a:rPr lang="ru-RU" sz="900" dirty="0" smtClean="0">
                <a:hlinkClick r:id="rId30"/>
              </a:rPr>
              <a:t>.</a:t>
            </a:r>
            <a:r>
              <a:rPr lang="en-US" sz="900" dirty="0" smtClean="0">
                <a:hlinkClick r:id="rId30"/>
              </a:rPr>
              <a:t>com</a:t>
            </a:r>
            <a:r>
              <a:rPr lang="ru-RU" sz="900" dirty="0" smtClean="0">
                <a:hlinkClick r:id="rId30"/>
              </a:rPr>
              <a:t>/11352.</a:t>
            </a:r>
            <a:r>
              <a:rPr lang="en-US" sz="900" dirty="0" smtClean="0">
                <a:hlinkClick r:id="rId30"/>
              </a:rPr>
              <a:t>html</a:t>
            </a:r>
            <a:endParaRPr lang="ru-RU" sz="900" dirty="0" smtClean="0"/>
          </a:p>
          <a:p>
            <a:r>
              <a:rPr lang="ru-RU" sz="900" u="sng" dirty="0" err="1" smtClean="0">
                <a:hlinkClick r:id="rId31"/>
              </a:rPr>
              <a:t>vechnostb.narod.ru</a:t>
            </a:r>
            <a:r>
              <a:rPr lang="ru-RU" sz="900" dirty="0" smtClean="0"/>
              <a:t>›</a:t>
            </a:r>
            <a:r>
              <a:rPr lang="ru-RU" sz="900" b="1" u="sng" dirty="0" err="1" smtClean="0">
                <a:hlinkClick r:id="rId32"/>
              </a:rPr>
              <a:t>Animashki</a:t>
            </a:r>
            <a:r>
              <a:rPr lang="ru-RU" sz="900" u="sng" dirty="0" err="1" smtClean="0">
                <a:hlinkClick r:id="rId32"/>
              </a:rPr>
              <a:t>.html</a:t>
            </a:r>
            <a:endParaRPr lang="ru-RU" sz="900" u="sng" dirty="0" smtClean="0"/>
          </a:p>
          <a:p>
            <a:r>
              <a:rPr lang="ru-RU" sz="900" u="sng" dirty="0" smtClean="0">
                <a:hlinkClick r:id="rId33"/>
              </a:rPr>
              <a:t>http://horseprogress.ucoz.ru/forum/31-334-1</a:t>
            </a:r>
            <a:endParaRPr lang="ru-RU" sz="900" u="sng" dirty="0" smtClean="0"/>
          </a:p>
          <a:p>
            <a:r>
              <a:rPr lang="ru-RU" sz="900" u="sng" dirty="0" smtClean="0">
                <a:hlinkClick r:id="rId34"/>
              </a:rPr>
              <a:t>http://wap.mobilmusic.ru/fileanim.html?id=400153</a:t>
            </a:r>
            <a:endParaRPr lang="ru-RU" sz="9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5214951"/>
            <a:ext cx="828680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solidFill>
                  <a:schemeClr val="tx2"/>
                </a:solidFill>
              </a:rPr>
              <a:t>Презентацию выполнил </a:t>
            </a:r>
          </a:p>
          <a:p>
            <a:pPr algn="ctr"/>
            <a:r>
              <a:rPr lang="ru-RU" sz="1600" b="1" i="1" dirty="0" smtClean="0">
                <a:solidFill>
                  <a:schemeClr val="tx2"/>
                </a:solidFill>
              </a:rPr>
              <a:t>учитель начальных классов г. Пензы</a:t>
            </a:r>
          </a:p>
          <a:p>
            <a:pPr algn="ctr"/>
            <a:r>
              <a:rPr lang="ru-RU" sz="1600" b="1" i="1" dirty="0" err="1" smtClean="0">
                <a:solidFill>
                  <a:schemeClr val="tx2"/>
                </a:solidFill>
              </a:rPr>
              <a:t>Пивняк</a:t>
            </a:r>
            <a:r>
              <a:rPr lang="ru-RU" sz="1600" b="1" i="1" dirty="0" smtClean="0">
                <a:solidFill>
                  <a:schemeClr val="tx2"/>
                </a:solidFill>
              </a:rPr>
              <a:t> Ольга Николаевна</a:t>
            </a:r>
            <a:endParaRPr lang="ru-RU" sz="1600" b="1" i="1" dirty="0">
              <a:solidFill>
                <a:schemeClr val="tx2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00166" y="6072206"/>
            <a:ext cx="578647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solidFill>
                  <a:schemeClr val="tx2"/>
                </a:solidFill>
              </a:rPr>
              <a:t>Презентация опубликована на сайте – </a:t>
            </a:r>
            <a:r>
              <a:rPr lang="en-US" sz="1600" b="1" i="1" dirty="0" smtClean="0">
                <a:solidFill>
                  <a:schemeClr val="tx2"/>
                </a:solidFill>
              </a:rPr>
              <a:t>viki.rdf.ru</a:t>
            </a:r>
            <a:endParaRPr lang="ru-RU" sz="1600" b="1" i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-конечная звезда 1">
            <a:hlinkClick r:id="rId2" action="ppaction://hlinksldjump"/>
          </p:cNvPr>
          <p:cNvSpPr/>
          <p:nvPr/>
        </p:nvSpPr>
        <p:spPr>
          <a:xfrm>
            <a:off x="8358214" y="6143644"/>
            <a:ext cx="557242" cy="557210"/>
          </a:xfrm>
          <a:prstGeom prst="star5">
            <a:avLst>
              <a:gd name="adj" fmla="val 20557"/>
              <a:gd name="hf" fmla="val 105146"/>
              <a:gd name="vf" fmla="val 11055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72330" y="142852"/>
            <a:ext cx="1857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C000"/>
                </a:solidFill>
              </a:rPr>
              <a:t>загадки 20</a:t>
            </a:r>
            <a:endParaRPr lang="ru-RU" sz="2400" b="1" i="1" dirty="0">
              <a:solidFill>
                <a:srgbClr val="FFC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4414" y="1071546"/>
            <a:ext cx="678661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solidFill>
                  <a:schemeClr val="accent1"/>
                </a:solidFill>
                <a:latin typeface="Cambria" pitchFamily="18" charset="0"/>
              </a:rPr>
              <a:t>На ноге стоит одной,</a:t>
            </a:r>
          </a:p>
          <a:p>
            <a:r>
              <a:rPr lang="ru-RU" sz="4000" b="1" i="1" dirty="0" smtClean="0">
                <a:solidFill>
                  <a:schemeClr val="accent1"/>
                </a:solidFill>
                <a:latin typeface="Cambria" pitchFamily="18" charset="0"/>
              </a:rPr>
              <a:t>Крутит-вертит головой.</a:t>
            </a:r>
          </a:p>
          <a:p>
            <a:r>
              <a:rPr lang="ru-RU" sz="4000" b="1" i="1" dirty="0" smtClean="0">
                <a:solidFill>
                  <a:schemeClr val="accent1"/>
                </a:solidFill>
                <a:latin typeface="Cambria" pitchFamily="18" charset="0"/>
              </a:rPr>
              <a:t>Нам показывает страны,</a:t>
            </a:r>
          </a:p>
          <a:p>
            <a:r>
              <a:rPr lang="ru-RU" sz="4000" b="1" i="1" dirty="0" smtClean="0">
                <a:solidFill>
                  <a:schemeClr val="accent1"/>
                </a:solidFill>
                <a:latin typeface="Cambria" pitchFamily="18" charset="0"/>
              </a:rPr>
              <a:t>Реки, горы, океаны.</a:t>
            </a:r>
            <a:endParaRPr lang="ru-RU" sz="4000" b="1" i="1" dirty="0">
              <a:solidFill>
                <a:schemeClr val="accent1"/>
              </a:solidFill>
              <a:latin typeface="Cambr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71604" y="4643446"/>
            <a:ext cx="21431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latin typeface="Cambria" pitchFamily="18" charset="0"/>
              </a:rPr>
              <a:t>Ответ:</a:t>
            </a:r>
            <a:endParaRPr lang="ru-RU" sz="4000" b="1" i="1" dirty="0">
              <a:latin typeface="Cambria" pitchFamily="18" charset="0"/>
            </a:endParaRPr>
          </a:p>
        </p:txBody>
      </p:sp>
      <p:pic>
        <p:nvPicPr>
          <p:cNvPr id="7" name="i-main-pic" descr="Картинка 19 из 171281">
            <a:hlinkClick r:id="rId3" tgtFrame="_blank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3372" y="3786190"/>
            <a:ext cx="3000396" cy="27860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perspectiveLeft"/>
            <a:lightRig rig="threePt" dir="t"/>
          </a:scene3d>
        </p:spPr>
      </p:pic>
      <p:pic>
        <p:nvPicPr>
          <p:cNvPr id="8" name="i-main-pic" descr="Картинка 77 из 6087">
            <a:hlinkClick r:id="rId5" tgtFrame="_blank"/>
          </p:cNvPr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0"/>
            <a:ext cx="107632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-конечная звезда 1">
            <a:hlinkClick r:id="rId2" action="ppaction://hlinksldjump"/>
          </p:cNvPr>
          <p:cNvSpPr/>
          <p:nvPr/>
        </p:nvSpPr>
        <p:spPr>
          <a:xfrm>
            <a:off x="8358214" y="6143644"/>
            <a:ext cx="628680" cy="557210"/>
          </a:xfrm>
          <a:prstGeom prst="star5">
            <a:avLst>
              <a:gd name="adj" fmla="val 20557"/>
              <a:gd name="hf" fmla="val 105146"/>
              <a:gd name="vf" fmla="val 11055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72330" y="142852"/>
            <a:ext cx="1857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C000"/>
                </a:solidFill>
              </a:rPr>
              <a:t>загадки 30</a:t>
            </a:r>
            <a:endParaRPr lang="ru-RU" sz="2400" b="1" i="1" dirty="0">
              <a:solidFill>
                <a:srgbClr val="FFC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8728" y="1000108"/>
            <a:ext cx="700092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solidFill>
                  <a:schemeClr val="accent1"/>
                </a:solidFill>
                <a:latin typeface="Cambria" pitchFamily="18" charset="0"/>
              </a:rPr>
              <a:t>Раскололся тесный домик</a:t>
            </a:r>
          </a:p>
          <a:p>
            <a:r>
              <a:rPr lang="ru-RU" sz="4000" b="1" i="1" dirty="0" smtClean="0">
                <a:solidFill>
                  <a:schemeClr val="accent1"/>
                </a:solidFill>
                <a:latin typeface="Cambria" pitchFamily="18" charset="0"/>
              </a:rPr>
              <a:t>На две половинки,</a:t>
            </a:r>
          </a:p>
          <a:p>
            <a:r>
              <a:rPr lang="ru-RU" sz="4000" b="1" i="1" dirty="0" smtClean="0">
                <a:solidFill>
                  <a:schemeClr val="accent1"/>
                </a:solidFill>
                <a:latin typeface="Cambria" pitchFamily="18" charset="0"/>
              </a:rPr>
              <a:t>И посыпались в ладони</a:t>
            </a:r>
          </a:p>
          <a:p>
            <a:r>
              <a:rPr lang="ru-RU" sz="4000" b="1" i="1" dirty="0" smtClean="0">
                <a:solidFill>
                  <a:schemeClr val="accent1"/>
                </a:solidFill>
                <a:latin typeface="Cambria" pitchFamily="18" charset="0"/>
              </a:rPr>
              <a:t>Бусинки-дробинки.</a:t>
            </a:r>
            <a:endParaRPr lang="ru-RU" sz="4000" b="1" i="1" dirty="0">
              <a:solidFill>
                <a:schemeClr val="accent1"/>
              </a:solidFill>
              <a:latin typeface="Cambr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4414" y="4572008"/>
            <a:ext cx="21431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latin typeface="Cambria" pitchFamily="18" charset="0"/>
              </a:rPr>
              <a:t>Ответ:</a:t>
            </a:r>
            <a:endParaRPr lang="ru-RU" sz="4000" b="1" i="1" dirty="0">
              <a:latin typeface="Cambria" pitchFamily="18" charset="0"/>
            </a:endParaRPr>
          </a:p>
        </p:txBody>
      </p:sp>
      <p:pic>
        <p:nvPicPr>
          <p:cNvPr id="6" name="i-main-pic" descr="Картинка 9 из 9669">
            <a:hlinkClick r:id="rId3" tgtFrame="_blank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6182" y="3643314"/>
            <a:ext cx="3000396" cy="2857520"/>
          </a:xfrm>
          <a:prstGeom prst="snip2DiagRect">
            <a:avLst>
              <a:gd name="adj1" fmla="val 0"/>
              <a:gd name="adj2" fmla="val 8409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perspectiveLef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i-main-pic" descr="Картинка 77 из 6087">
            <a:hlinkClick r:id="rId5" tgtFrame="_blank"/>
          </p:cNvPr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0"/>
            <a:ext cx="107632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-конечная звезда 1">
            <a:hlinkClick r:id="rId2" action="ppaction://hlinksldjump"/>
          </p:cNvPr>
          <p:cNvSpPr/>
          <p:nvPr/>
        </p:nvSpPr>
        <p:spPr>
          <a:xfrm>
            <a:off x="8286776" y="6072206"/>
            <a:ext cx="642942" cy="628648"/>
          </a:xfrm>
          <a:prstGeom prst="star5">
            <a:avLst>
              <a:gd name="adj" fmla="val 20557"/>
              <a:gd name="hf" fmla="val 105146"/>
              <a:gd name="vf" fmla="val 11055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72330" y="142852"/>
            <a:ext cx="1857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C000"/>
                </a:solidFill>
              </a:rPr>
              <a:t>загадки 40</a:t>
            </a:r>
            <a:endParaRPr lang="ru-RU" sz="2400" b="1" i="1" dirty="0">
              <a:solidFill>
                <a:srgbClr val="FFC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4414" y="857232"/>
            <a:ext cx="700092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solidFill>
                  <a:schemeClr val="accent1"/>
                </a:solidFill>
                <a:latin typeface="Cambria" pitchFamily="18" charset="0"/>
              </a:rPr>
              <a:t>Есть в реке работники,</a:t>
            </a:r>
          </a:p>
          <a:p>
            <a:r>
              <a:rPr lang="ru-RU" sz="4000" b="1" i="1" dirty="0" smtClean="0">
                <a:solidFill>
                  <a:schemeClr val="accent1"/>
                </a:solidFill>
                <a:latin typeface="Cambria" pitchFamily="18" charset="0"/>
              </a:rPr>
              <a:t>Не столяры, не плотники,</a:t>
            </a:r>
          </a:p>
          <a:p>
            <a:r>
              <a:rPr lang="ru-RU" sz="4000" b="1" i="1" dirty="0" smtClean="0">
                <a:solidFill>
                  <a:schemeClr val="accent1"/>
                </a:solidFill>
                <a:latin typeface="Cambria" pitchFamily="18" charset="0"/>
              </a:rPr>
              <a:t>А выстроят плотину – </a:t>
            </a:r>
          </a:p>
          <a:p>
            <a:r>
              <a:rPr lang="ru-RU" sz="4000" b="1" i="1" dirty="0" smtClean="0">
                <a:solidFill>
                  <a:schemeClr val="accent1"/>
                </a:solidFill>
                <a:latin typeface="Cambria" pitchFamily="18" charset="0"/>
              </a:rPr>
              <a:t>Хоть пиши картину.</a:t>
            </a:r>
            <a:endParaRPr lang="ru-RU" sz="4000" b="1" i="1" dirty="0">
              <a:solidFill>
                <a:schemeClr val="accent1"/>
              </a:solidFill>
              <a:latin typeface="Cambr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57290" y="4572008"/>
            <a:ext cx="22145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latin typeface="Cambria" pitchFamily="18" charset="0"/>
              </a:rPr>
              <a:t>Ответ:</a:t>
            </a:r>
            <a:r>
              <a:rPr lang="ru-RU" sz="4000" b="1" i="1" dirty="0" smtClean="0">
                <a:solidFill>
                  <a:srgbClr val="C00000"/>
                </a:solidFill>
                <a:latin typeface="Cambria" pitchFamily="18" charset="0"/>
              </a:rPr>
              <a:t> </a:t>
            </a:r>
            <a:endParaRPr lang="ru-RU" sz="4000" b="1" i="1" dirty="0">
              <a:solidFill>
                <a:srgbClr val="C00000"/>
              </a:solidFill>
              <a:latin typeface="Cambria" pitchFamily="18" charset="0"/>
            </a:endParaRPr>
          </a:p>
        </p:txBody>
      </p:sp>
      <p:pic>
        <p:nvPicPr>
          <p:cNvPr id="7" name="i-main-pic" descr="Картинка 1 из 162006">
            <a:hlinkClick r:id="rId3" tgtFrame="_blank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496" y="3643314"/>
            <a:ext cx="3214710" cy="29289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perspectiveLeft"/>
            <a:lightRig rig="threePt" dir="t"/>
          </a:scene3d>
        </p:spPr>
      </p:pic>
      <p:pic>
        <p:nvPicPr>
          <p:cNvPr id="8" name="i-main-pic" descr="Картинка 77 из 6087">
            <a:hlinkClick r:id="rId5" tgtFrame="_blank"/>
          </p:cNvPr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44" y="0"/>
            <a:ext cx="107632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-конечная звезда 1">
            <a:hlinkClick r:id="rId2" action="ppaction://hlinksldjump"/>
          </p:cNvPr>
          <p:cNvSpPr/>
          <p:nvPr/>
        </p:nvSpPr>
        <p:spPr>
          <a:xfrm>
            <a:off x="8429652" y="6072206"/>
            <a:ext cx="557242" cy="628648"/>
          </a:xfrm>
          <a:prstGeom prst="star5">
            <a:avLst>
              <a:gd name="adj" fmla="val 20557"/>
              <a:gd name="hf" fmla="val 105146"/>
              <a:gd name="vf" fmla="val 11055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72330" y="142852"/>
            <a:ext cx="1857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C000"/>
                </a:solidFill>
              </a:rPr>
              <a:t>загадки 50</a:t>
            </a:r>
            <a:endParaRPr lang="ru-RU" sz="2400" b="1" i="1" dirty="0">
              <a:solidFill>
                <a:srgbClr val="FFC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57356" y="1214422"/>
            <a:ext cx="55721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solidFill>
                  <a:schemeClr val="accent1"/>
                </a:solidFill>
                <a:latin typeface="Cambria" pitchFamily="18" charset="0"/>
              </a:rPr>
              <a:t>Сложишь – клин,</a:t>
            </a:r>
          </a:p>
          <a:p>
            <a:r>
              <a:rPr lang="ru-RU" sz="4000" b="1" i="1" dirty="0" smtClean="0">
                <a:solidFill>
                  <a:schemeClr val="accent1"/>
                </a:solidFill>
                <a:latin typeface="Cambria" pitchFamily="18" charset="0"/>
              </a:rPr>
              <a:t>А разложишь – блин.</a:t>
            </a:r>
            <a:endParaRPr lang="ru-RU" sz="4000" b="1" i="1" dirty="0">
              <a:solidFill>
                <a:schemeClr val="accent1"/>
              </a:solidFill>
              <a:latin typeface="Cambr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71604" y="4071942"/>
            <a:ext cx="22860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latin typeface="Cambria" pitchFamily="18" charset="0"/>
              </a:rPr>
              <a:t>Ответ:</a:t>
            </a:r>
            <a:endParaRPr lang="ru-RU" sz="4000" b="1" i="1" dirty="0">
              <a:latin typeface="Cambria" pitchFamily="18" charset="0"/>
            </a:endParaRPr>
          </a:p>
        </p:txBody>
      </p:sp>
      <p:pic>
        <p:nvPicPr>
          <p:cNvPr id="7" name="i-main-pic" descr="Картинка 2 из 166940">
            <a:hlinkClick r:id="rId3" tgtFrame="_blank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1934" y="3143248"/>
            <a:ext cx="3571900" cy="3357586"/>
          </a:xfrm>
          <a:prstGeom prst="round2DiagRect">
            <a:avLst>
              <a:gd name="adj1" fmla="val 16667"/>
              <a:gd name="adj2" fmla="val 4832"/>
            </a:avLst>
          </a:prstGeom>
          <a:ln w="8890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perspectiveBelow"/>
            <a:lightRig rig="threePt" dir="t"/>
          </a:scene3d>
        </p:spPr>
      </p:pic>
      <p:pic>
        <p:nvPicPr>
          <p:cNvPr id="8" name="i-main-pic" descr="Картинка 77 из 6087">
            <a:hlinkClick r:id="rId5" tgtFrame="_blank"/>
          </p:cNvPr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44" y="0"/>
            <a:ext cx="107632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-конечная звезда 1">
            <a:hlinkClick r:id="rId2" action="ppaction://hlinksldjump"/>
          </p:cNvPr>
          <p:cNvSpPr/>
          <p:nvPr/>
        </p:nvSpPr>
        <p:spPr>
          <a:xfrm>
            <a:off x="8286776" y="6143644"/>
            <a:ext cx="628680" cy="557210"/>
          </a:xfrm>
          <a:prstGeom prst="star5">
            <a:avLst>
              <a:gd name="adj" fmla="val 20557"/>
              <a:gd name="hf" fmla="val 105146"/>
              <a:gd name="vf" fmla="val 11055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86578" y="142852"/>
            <a:ext cx="2143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C000"/>
                </a:solidFill>
              </a:rPr>
              <a:t>растения 10</a:t>
            </a:r>
            <a:endParaRPr lang="ru-RU" sz="2400" b="1" i="1" dirty="0">
              <a:solidFill>
                <a:srgbClr val="FFC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85852" y="642918"/>
            <a:ext cx="75724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accent1"/>
                </a:solidFill>
                <a:latin typeface="Cambria" pitchFamily="18" charset="0"/>
              </a:rPr>
              <a:t>С этим стройным деревцем часто сравнивают стройных девушек. </a:t>
            </a:r>
            <a:endParaRPr lang="en-US" sz="3200" b="1" i="1" dirty="0" smtClean="0">
              <a:solidFill>
                <a:schemeClr val="accent1"/>
              </a:solidFill>
              <a:latin typeface="Cambria" pitchFamily="18" charset="0"/>
            </a:endParaRPr>
          </a:p>
          <a:p>
            <a:pPr algn="ctr"/>
            <a:r>
              <a:rPr lang="ru-RU" sz="3200" b="1" i="1" dirty="0" smtClean="0">
                <a:solidFill>
                  <a:schemeClr val="accent1"/>
                </a:solidFill>
                <a:latin typeface="Cambria" pitchFamily="18" charset="0"/>
              </a:rPr>
              <a:t>А ещё на коре этого дерева в старину писали, используя её вместо бумаги. Что это за дерево?</a:t>
            </a:r>
            <a:endParaRPr lang="ru-RU" sz="3600" b="1" i="1" dirty="0">
              <a:solidFill>
                <a:schemeClr val="accent1"/>
              </a:solidFill>
              <a:latin typeface="Cambr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2976" y="4500570"/>
            <a:ext cx="3500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u="sng" dirty="0" smtClean="0">
                <a:latin typeface="Cambria" pitchFamily="18" charset="0"/>
              </a:rPr>
              <a:t>Ответ</a:t>
            </a:r>
            <a:r>
              <a:rPr lang="ru-RU" sz="3600" b="1" i="1" dirty="0" smtClean="0">
                <a:latin typeface="Cambria" pitchFamily="18" charset="0"/>
              </a:rPr>
              <a:t>: берёза</a:t>
            </a:r>
            <a:endParaRPr lang="ru-RU" sz="3600" b="1" i="1" dirty="0">
              <a:latin typeface="Cambria" pitchFamily="18" charset="0"/>
            </a:endParaRPr>
          </a:p>
        </p:txBody>
      </p:sp>
      <p:pic>
        <p:nvPicPr>
          <p:cNvPr id="6" name="i-main-pic" descr="Картинка 5 из 149537">
            <a:hlinkClick r:id="rId3" tgtFrame="_blank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71214">
            <a:off x="5279904" y="3563251"/>
            <a:ext cx="2143133" cy="31572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bliqueBottomLeft"/>
            <a:lightRig rig="threePt" dir="t"/>
          </a:scene3d>
        </p:spPr>
      </p:pic>
      <p:pic>
        <p:nvPicPr>
          <p:cNvPr id="7" name="i-main-pic" descr="Картинка 77 из 6087">
            <a:hlinkClick r:id="rId5" tgtFrame="_blank"/>
          </p:cNvPr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44" y="0"/>
            <a:ext cx="107632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-конечная звезда 1">
            <a:hlinkClick r:id="rId2" action="ppaction://hlinksldjump"/>
          </p:cNvPr>
          <p:cNvSpPr/>
          <p:nvPr/>
        </p:nvSpPr>
        <p:spPr>
          <a:xfrm>
            <a:off x="8358214" y="6143644"/>
            <a:ext cx="628680" cy="557210"/>
          </a:xfrm>
          <a:prstGeom prst="star5">
            <a:avLst>
              <a:gd name="adj" fmla="val 20557"/>
              <a:gd name="hf" fmla="val 105146"/>
              <a:gd name="vf" fmla="val 11055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15140" y="214290"/>
            <a:ext cx="2143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C000"/>
                </a:solidFill>
              </a:rPr>
              <a:t>растения 20</a:t>
            </a:r>
            <a:endParaRPr lang="ru-RU" sz="2400" b="1" i="1" dirty="0">
              <a:solidFill>
                <a:srgbClr val="FFC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28662" y="857232"/>
            <a:ext cx="78581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chemeClr val="accent1"/>
                </a:solidFill>
                <a:latin typeface="Cambria" pitchFamily="18" charset="0"/>
              </a:rPr>
              <a:t>Какой цветок называют цветком солнца? Это крупный цветок, из семян которого получают полезное масло.</a:t>
            </a:r>
            <a:endParaRPr lang="ru-RU" sz="3600" b="1" i="1" dirty="0">
              <a:solidFill>
                <a:schemeClr val="accent1"/>
              </a:solidFill>
              <a:latin typeface="Cambr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4348" y="4071942"/>
            <a:ext cx="35004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u="sng" dirty="0" smtClean="0">
                <a:latin typeface="Cambria" pitchFamily="18" charset="0"/>
              </a:rPr>
              <a:t>Ответ</a:t>
            </a:r>
            <a:r>
              <a:rPr lang="ru-RU" sz="3600" b="1" i="1" dirty="0" smtClean="0">
                <a:latin typeface="Cambria" pitchFamily="18" charset="0"/>
              </a:rPr>
              <a:t>: </a:t>
            </a:r>
          </a:p>
          <a:p>
            <a:pPr algn="ctr"/>
            <a:r>
              <a:rPr lang="ru-RU" sz="3600" b="1" i="1" dirty="0" smtClean="0">
                <a:latin typeface="Cambria" pitchFamily="18" charset="0"/>
              </a:rPr>
              <a:t>подсолнечник</a:t>
            </a:r>
            <a:endParaRPr lang="ru-RU" sz="3600" b="1" i="1" dirty="0">
              <a:latin typeface="Cambria" pitchFamily="18" charset="0"/>
            </a:endParaRPr>
          </a:p>
        </p:txBody>
      </p:sp>
      <p:pic>
        <p:nvPicPr>
          <p:cNvPr id="6" name="i-main-pic" descr="Картинка 63 из 329">
            <a:hlinkClick r:id="rId3" tgtFrame="_blank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3571876"/>
            <a:ext cx="3786214" cy="28575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7" name="i-main-pic" descr="Картинка 77 из 6087">
            <a:hlinkClick r:id="rId5" tgtFrame="_blank"/>
          </p:cNvPr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44" y="0"/>
            <a:ext cx="107632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347</TotalTime>
  <Words>691</Words>
  <Application>Microsoft Office PowerPoint</Application>
  <PresentationFormat>Экран (4:3)</PresentationFormat>
  <Paragraphs>239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Яркая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школа</cp:lastModifiedBy>
  <cp:revision>38</cp:revision>
  <dcterms:created xsi:type="dcterms:W3CDTF">2012-01-21T11:47:29Z</dcterms:created>
  <dcterms:modified xsi:type="dcterms:W3CDTF">2014-02-10T04:51:49Z</dcterms:modified>
</cp:coreProperties>
</file>