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howGuides="1">
      <p:cViewPr varScale="1">
        <p:scale>
          <a:sx n="59" d="100"/>
          <a:sy n="59" d="100"/>
        </p:scale>
        <p:origin x="-738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22F506-A52D-4B4F-94D9-DDAB38E376B0}" type="datetimeFigureOut">
              <a:rPr lang="ru-RU" smtClean="0"/>
              <a:pPr/>
              <a:t>09.12.2008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16E14-AA9F-41B2-87B8-B47BA362AE9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22F506-A52D-4B4F-94D9-DDAB38E376B0}" type="datetimeFigureOut">
              <a:rPr lang="ru-RU" smtClean="0"/>
              <a:pPr/>
              <a:t>09.12.2008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16E14-AA9F-41B2-87B8-B47BA362AE9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22F506-A52D-4B4F-94D9-DDAB38E376B0}" type="datetimeFigureOut">
              <a:rPr lang="ru-RU" smtClean="0"/>
              <a:pPr/>
              <a:t>09.12.2008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16E14-AA9F-41B2-87B8-B47BA362AE9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22F506-A52D-4B4F-94D9-DDAB38E376B0}" type="datetimeFigureOut">
              <a:rPr lang="ru-RU" smtClean="0"/>
              <a:pPr/>
              <a:t>09.12.2008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16E14-AA9F-41B2-87B8-B47BA362AE9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22F506-A52D-4B4F-94D9-DDAB38E376B0}" type="datetimeFigureOut">
              <a:rPr lang="ru-RU" smtClean="0"/>
              <a:pPr/>
              <a:t>09.12.2008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16E14-AA9F-41B2-87B8-B47BA362AE9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22F506-A52D-4B4F-94D9-DDAB38E376B0}" type="datetimeFigureOut">
              <a:rPr lang="ru-RU" smtClean="0"/>
              <a:pPr/>
              <a:t>09.12.2008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16E14-AA9F-41B2-87B8-B47BA362AE9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22F506-A52D-4B4F-94D9-DDAB38E376B0}" type="datetimeFigureOut">
              <a:rPr lang="ru-RU" smtClean="0"/>
              <a:pPr/>
              <a:t>09.12.2008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16E14-AA9F-41B2-87B8-B47BA362AE9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22F506-A52D-4B4F-94D9-DDAB38E376B0}" type="datetimeFigureOut">
              <a:rPr lang="ru-RU" smtClean="0"/>
              <a:pPr/>
              <a:t>09.12.2008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16E14-AA9F-41B2-87B8-B47BA362AE9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22F506-A52D-4B4F-94D9-DDAB38E376B0}" type="datetimeFigureOut">
              <a:rPr lang="ru-RU" smtClean="0"/>
              <a:pPr/>
              <a:t>09.12.2008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16E14-AA9F-41B2-87B8-B47BA362AE9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22F506-A52D-4B4F-94D9-DDAB38E376B0}" type="datetimeFigureOut">
              <a:rPr lang="ru-RU" smtClean="0"/>
              <a:pPr/>
              <a:t>09.12.2008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16E14-AA9F-41B2-87B8-B47BA362AE9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22F506-A52D-4B4F-94D9-DDAB38E376B0}" type="datetimeFigureOut">
              <a:rPr lang="ru-RU" smtClean="0"/>
              <a:pPr/>
              <a:t>09.12.2008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16E14-AA9F-41B2-87B8-B47BA362AE9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22F506-A52D-4B4F-94D9-DDAB38E376B0}" type="datetimeFigureOut">
              <a:rPr lang="ru-RU" smtClean="0"/>
              <a:pPr/>
              <a:t>09.12.2008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616E14-AA9F-41B2-87B8-B47BA362AE92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316033"/>
            <a:ext cx="7772400" cy="1470025"/>
          </a:xfrm>
        </p:spPr>
        <p:txBody>
          <a:bodyPr>
            <a:noAutofit/>
          </a:bodyPr>
          <a:lstStyle/>
          <a:p>
            <a:r>
              <a:rPr lang="ru-RU" sz="54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Многочлен </a:t>
            </a:r>
            <a:br>
              <a:rPr lang="ru-RU" sz="54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54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 его стандартный вид</a:t>
            </a:r>
            <a:endParaRPr lang="ru-RU" sz="54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7 класс</a:t>
            </a:r>
            <a:endParaRPr lang="ru-RU" b="1" i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 l="9375" t="39256" r="73047" b="22521"/>
          <a:stretch>
            <a:fillRect/>
          </a:stretch>
        </p:blipFill>
        <p:spPr bwMode="auto">
          <a:xfrm>
            <a:off x="363844" y="672451"/>
            <a:ext cx="3350900" cy="4132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/>
          <a:srcRect l="39766" t="39256" r="43164" b="22521"/>
          <a:stretch>
            <a:fillRect/>
          </a:stretch>
        </p:blipFill>
        <p:spPr bwMode="auto">
          <a:xfrm>
            <a:off x="5471160" y="620077"/>
            <a:ext cx="3275630" cy="41601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TextBox 3"/>
          <p:cNvSpPr txBox="1"/>
          <p:nvPr/>
        </p:nvSpPr>
        <p:spPr>
          <a:xfrm>
            <a:off x="321455" y="5000636"/>
            <a:ext cx="850109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Многочленом </a:t>
            </a:r>
            <a:r>
              <a:rPr lang="ru-RU" sz="28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называется сумма одночленов.</a:t>
            </a:r>
            <a:endParaRPr lang="ru-RU" sz="2800" b="1" i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lum bright="-20000" contrast="20000"/>
          </a:blip>
          <a:srcRect l="4101" t="49587" r="67774" b="14256"/>
          <a:stretch>
            <a:fillRect/>
          </a:stretch>
        </p:blipFill>
        <p:spPr bwMode="auto">
          <a:xfrm>
            <a:off x="285719" y="571480"/>
            <a:ext cx="4212801" cy="30718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TextBox 2"/>
          <p:cNvSpPr txBox="1"/>
          <p:nvPr/>
        </p:nvSpPr>
        <p:spPr>
          <a:xfrm>
            <a:off x="4572000" y="571480"/>
            <a:ext cx="428628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Чтобы многочлен привести к стандартному виду, надо:</a:t>
            </a:r>
          </a:p>
          <a:p>
            <a:pPr marL="342900" indent="-342900">
              <a:buAutoNum type="arabicPeriod"/>
            </a:pPr>
            <a:r>
              <a:rPr lang="ru-RU" sz="24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Привести все слагаемые к стандартному виду.</a:t>
            </a:r>
          </a:p>
          <a:p>
            <a:pPr marL="342900" indent="-342900">
              <a:buAutoNum type="arabicPeriod"/>
            </a:pPr>
            <a:r>
              <a:rPr lang="ru-RU" sz="24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Привести подобные члены.</a:t>
            </a:r>
            <a:endParaRPr lang="ru-RU" sz="24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142976" y="3786190"/>
            <a:ext cx="678661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Подобные слагаемые в многочлене называют </a:t>
            </a:r>
            <a:r>
              <a:rPr lang="ru-RU" sz="2400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подобными членами многочлена</a:t>
            </a:r>
            <a:r>
              <a:rPr lang="ru-RU" sz="24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endParaRPr lang="ru-RU" sz="24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 l="4687" t="47560" r="67774" b="42149"/>
          <a:stretch>
            <a:fillRect/>
          </a:stretch>
        </p:blipFill>
        <p:spPr bwMode="auto">
          <a:xfrm>
            <a:off x="1785918" y="642918"/>
            <a:ext cx="5572164" cy="11810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/>
          <a:srcRect l="41016" t="40289" r="44922" b="40392"/>
          <a:stretch>
            <a:fillRect/>
          </a:stretch>
        </p:blipFill>
        <p:spPr bwMode="auto">
          <a:xfrm>
            <a:off x="285720" y="2041912"/>
            <a:ext cx="3286148" cy="25605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/>
          <a:srcRect l="42187" t="67149" r="44336" b="18388"/>
          <a:stretch>
            <a:fillRect/>
          </a:stretch>
        </p:blipFill>
        <p:spPr bwMode="auto">
          <a:xfrm>
            <a:off x="4561795" y="2041912"/>
            <a:ext cx="4225047" cy="25717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Стрелка вправо 4"/>
          <p:cNvSpPr/>
          <p:nvPr/>
        </p:nvSpPr>
        <p:spPr>
          <a:xfrm>
            <a:off x="3635690" y="3119190"/>
            <a:ext cx="857256" cy="50006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TextBox 5"/>
          <p:cNvSpPr txBox="1"/>
          <p:nvPr/>
        </p:nvSpPr>
        <p:spPr>
          <a:xfrm>
            <a:off x="928662" y="-71462"/>
            <a:ext cx="72866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Многочлены стандартного вида</a:t>
            </a:r>
            <a:endParaRPr lang="ru-RU" sz="3600" b="1" i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/>
          <a:srcRect l="7617" t="37066" r="71289" b="26791"/>
          <a:stretch>
            <a:fillRect/>
          </a:stretch>
        </p:blipFill>
        <p:spPr bwMode="auto">
          <a:xfrm>
            <a:off x="357158" y="642918"/>
            <a:ext cx="4058591" cy="3944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/>
          <a:srcRect l="34750" t="36157" r="38476" b="24587"/>
          <a:stretch>
            <a:fillRect/>
          </a:stretch>
        </p:blipFill>
        <p:spPr bwMode="auto">
          <a:xfrm>
            <a:off x="4734611" y="642918"/>
            <a:ext cx="4052231" cy="33699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928662" y="-71462"/>
            <a:ext cx="72866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Степень многочлена</a:t>
            </a:r>
            <a:endParaRPr lang="ru-RU" sz="3600" b="1" i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85720" y="571480"/>
            <a:ext cx="857256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400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Степенью многочлена </a:t>
            </a:r>
            <a:r>
              <a:rPr lang="ru-RU" sz="24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стандартного вида называют наибольшую из степеней входящих в него одночленов.</a:t>
            </a:r>
            <a:endParaRPr lang="ru-RU" sz="24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85720" y="1643050"/>
            <a:ext cx="857256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8ху + 6х</a:t>
            </a:r>
            <a:r>
              <a:rPr lang="ru-RU" sz="2800" b="1" i="1" baseline="30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28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у</a:t>
            </a:r>
            <a:r>
              <a:rPr lang="ru-RU" sz="2800" b="1" i="1" baseline="30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sz="28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– 9 </a:t>
            </a:r>
          </a:p>
          <a:p>
            <a:pPr algn="ctr"/>
            <a:r>
              <a:rPr lang="ru-RU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степень </a:t>
            </a:r>
            <a:r>
              <a:rPr lang="ru-RU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многочлена равна </a:t>
            </a:r>
            <a:r>
              <a:rPr lang="ru-RU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степени одночлена</a:t>
            </a:r>
            <a:r>
              <a:rPr lang="ru-RU" sz="20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6х</a:t>
            </a:r>
            <a:r>
              <a:rPr lang="ru-RU" sz="2000" b="1" i="1" baseline="30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20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у</a:t>
            </a:r>
            <a:r>
              <a:rPr lang="ru-RU" sz="2000" b="1" i="1" baseline="30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3 </a:t>
            </a:r>
            <a:r>
              <a:rPr lang="ru-RU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– степень равна 5</a:t>
            </a:r>
            <a:endParaRPr lang="ru-RU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85720" y="2786058"/>
            <a:ext cx="857256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8</a:t>
            </a:r>
            <a:r>
              <a:rPr lang="en-US" sz="2800" b="1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ab</a:t>
            </a:r>
            <a:r>
              <a:rPr lang="en-US" sz="28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+ 5b</a:t>
            </a:r>
            <a:r>
              <a:rPr lang="ru-RU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/>
            <a:r>
              <a:rPr lang="ru-RU" sz="2000" b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степень </a:t>
            </a:r>
            <a:r>
              <a:rPr lang="ru-RU" sz="2000" b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многочлена равна </a:t>
            </a:r>
            <a:r>
              <a:rPr lang="ru-RU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степени одночлена</a:t>
            </a:r>
            <a:r>
              <a:rPr lang="ru-RU" sz="20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8</a:t>
            </a:r>
            <a:r>
              <a:rPr lang="en-US" sz="2000" b="1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ab</a:t>
            </a:r>
            <a:r>
              <a:rPr lang="ru-RU" sz="2000" b="1" i="1" baseline="30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– степень равна 2</a:t>
            </a:r>
            <a:endParaRPr lang="ru-RU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  <p:bldP spid="6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28662" y="-71462"/>
            <a:ext cx="72866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№ 616 (устно), 628 (устно)</a:t>
            </a:r>
            <a:endParaRPr lang="ru-RU" sz="3600" b="1" i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928662" y="-71462"/>
            <a:ext cx="72866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№ 626, 627</a:t>
            </a:r>
            <a:endParaRPr lang="ru-RU" sz="3600" b="1" i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28662" y="-71462"/>
            <a:ext cx="72866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№ 617, 619, 621 (а), 622 (б)</a:t>
            </a:r>
            <a:endParaRPr lang="ru-RU" sz="3600" b="1" i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ChangeArrowheads="1"/>
          </p:cNvSpPr>
          <p:nvPr/>
        </p:nvSpPr>
        <p:spPr bwMode="auto">
          <a:xfrm>
            <a:off x="457200" y="781050"/>
            <a:ext cx="8229600" cy="1209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ru-RU" sz="4400" b="1" i="1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Домашнее задание</a:t>
            </a:r>
          </a:p>
        </p:txBody>
      </p:sp>
      <p:sp>
        <p:nvSpPr>
          <p:cNvPr id="13315" name="Text Box 3"/>
          <p:cNvSpPr txBox="1">
            <a:spLocks noChangeArrowheads="1"/>
          </p:cNvSpPr>
          <p:nvPr/>
        </p:nvSpPr>
        <p:spPr bwMode="auto">
          <a:xfrm>
            <a:off x="1476375" y="2495550"/>
            <a:ext cx="6121400" cy="2443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800" b="1" dirty="0"/>
              <a:t>п. </a:t>
            </a:r>
            <a:r>
              <a:rPr lang="ru-RU" sz="2800" b="1" dirty="0" smtClean="0"/>
              <a:t>24,  </a:t>
            </a:r>
            <a:r>
              <a:rPr lang="ru-RU" sz="2800" b="1" dirty="0"/>
              <a:t>стр. </a:t>
            </a:r>
            <a:r>
              <a:rPr lang="ru-RU" sz="2800" b="1" dirty="0" smtClean="0"/>
              <a:t>107</a:t>
            </a:r>
            <a:endParaRPr lang="ru-RU" sz="2800" b="1" dirty="0"/>
          </a:p>
          <a:p>
            <a:pPr>
              <a:spcBef>
                <a:spcPct val="50000"/>
              </a:spcBef>
            </a:pPr>
            <a:r>
              <a:rPr lang="ru-RU" sz="2800" b="1" dirty="0"/>
              <a:t>№ </a:t>
            </a:r>
            <a:r>
              <a:rPr lang="ru-RU" sz="2800" b="1" dirty="0" smtClean="0"/>
              <a:t>618</a:t>
            </a:r>
            <a:endParaRPr lang="ru-RU" sz="2800" b="1" dirty="0"/>
          </a:p>
          <a:p>
            <a:pPr>
              <a:spcBef>
                <a:spcPct val="50000"/>
              </a:spcBef>
            </a:pPr>
            <a:r>
              <a:rPr lang="ru-RU" sz="2800" b="1" dirty="0"/>
              <a:t>№ </a:t>
            </a:r>
            <a:r>
              <a:rPr lang="ru-RU" sz="2800" b="1" dirty="0" smtClean="0"/>
              <a:t>620</a:t>
            </a:r>
            <a:endParaRPr lang="ru-RU" sz="2800" b="1" dirty="0"/>
          </a:p>
          <a:p>
            <a:pPr>
              <a:spcBef>
                <a:spcPct val="50000"/>
              </a:spcBef>
            </a:pPr>
            <a:r>
              <a:rPr lang="ru-RU" sz="2800" b="1" dirty="0"/>
              <a:t>№ </a:t>
            </a:r>
            <a:r>
              <a:rPr lang="ru-RU" sz="2800" b="1" dirty="0" smtClean="0"/>
              <a:t>791</a:t>
            </a:r>
            <a:endParaRPr lang="ru-RU" sz="2800" b="1" dirty="0"/>
          </a:p>
        </p:txBody>
      </p:sp>
      <p:pic>
        <p:nvPicPr>
          <p:cNvPr id="13316" name="Picture 4" descr="дитё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84888" y="3860800"/>
            <a:ext cx="1847850" cy="194468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33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33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133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" presetID="38" presetClass="entr" presetSubtype="0" accel="5000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14" dur="228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15" dur="228" fill="hold">
                                          <p:stCondLst>
                                            <p:cond delay="228"/>
                                          </p:stCondLst>
                                        </p:cTn>
                                        <p:tgtEl>
                                          <p:spTgt spid="133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28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78" decel="50000" autoRev="1" fill="hold">
                                          <p:stCondLst>
                                            <p:cond delay="228"/>
                                          </p:stCondLst>
                                        </p:cTn>
                                        <p:tgtEl>
                                          <p:spTgt spid="133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68" fill="hold">
                                          <p:stCondLst>
                                            <p:cond delay="432"/>
                                          </p:stCondLst>
                                        </p:cTn>
                                        <p:tgtEl>
                                          <p:spTgt spid="133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0" fill="hold"/>
                                        <p:tgtEl>
                                          <p:spTgt spid="133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0" fill="hold"/>
                                        <p:tgtEl>
                                          <p:spTgt spid="133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4" grpId="0"/>
      <p:bldP spid="13315" grpId="0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1225</TotalTime>
  <Words>129</Words>
  <Application>Microsoft Office PowerPoint</Application>
  <PresentationFormat>Экран (4:3)</PresentationFormat>
  <Paragraphs>22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Тема Office</vt:lpstr>
      <vt:lpstr>Многочлен  и его стандартный вид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Zamdir</dc:creator>
  <cp:lastModifiedBy>Zamdir</cp:lastModifiedBy>
  <cp:revision>31</cp:revision>
  <dcterms:created xsi:type="dcterms:W3CDTF">2008-11-06T11:07:58Z</dcterms:created>
  <dcterms:modified xsi:type="dcterms:W3CDTF">2008-12-10T08:45:29Z</dcterms:modified>
</cp:coreProperties>
</file>