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Памятка по оформлению краткой записи к задачам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1-2 класс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Застенкина-Клименко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Ольга Александровна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начальных классов ОШ №63 г. Донецка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8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Нахождение остатка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На проводах сидели 9 ворон. 5 ворон улетели. </a:t>
            </a:r>
            <a:r>
              <a:rPr lang="ru-RU" dirty="0" smtClean="0">
                <a:solidFill>
                  <a:srgbClr val="FF0000"/>
                </a:solidFill>
              </a:rPr>
              <a:t>Сколько ворон осталось?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Было – 9 в. </a:t>
            </a:r>
          </a:p>
          <a:p>
            <a:pPr>
              <a:buNone/>
            </a:pPr>
            <a:r>
              <a:rPr lang="ru-RU" dirty="0" smtClean="0"/>
              <a:t>  Улетели – 5 в. </a:t>
            </a:r>
          </a:p>
          <a:p>
            <a:pPr>
              <a:buNone/>
            </a:pPr>
            <a:r>
              <a:rPr lang="ru-RU" dirty="0" smtClean="0"/>
              <a:t>  Осталось – ? в.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9 – 5 = 4 (в.) </a:t>
            </a:r>
          </a:p>
          <a:p>
            <a:pPr>
              <a:buNone/>
            </a:pPr>
            <a:r>
              <a:rPr lang="ru-RU" dirty="0" smtClean="0"/>
              <a:t>Ответ: 4 вороны осталось.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9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Нахождение неизвестного вычитаемого 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На кустике висело 7 ягод клубники. Когда несколько ягод созрело и упало, осталось 5 ягод. </a:t>
            </a:r>
            <a:r>
              <a:rPr lang="ru-RU" dirty="0" smtClean="0">
                <a:solidFill>
                  <a:srgbClr val="FF0000"/>
                </a:solidFill>
              </a:rPr>
              <a:t>Сколько ягод созрело и упало?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Было – 7 </a:t>
            </a:r>
            <a:r>
              <a:rPr lang="ru-RU" dirty="0" err="1" smtClean="0"/>
              <a:t>яг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Упало – ? </a:t>
            </a:r>
            <a:r>
              <a:rPr lang="ru-RU" dirty="0" err="1" smtClean="0"/>
              <a:t>яг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Осталось – 5 </a:t>
            </a:r>
            <a:r>
              <a:rPr lang="ru-RU" dirty="0" err="1" smtClean="0"/>
              <a:t>яг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 7 – 5 = 2 (</a:t>
            </a:r>
            <a:r>
              <a:rPr lang="ru-RU" dirty="0" err="1" smtClean="0"/>
              <a:t>яг</a:t>
            </a:r>
            <a:r>
              <a:rPr lang="ru-RU" dirty="0" smtClean="0"/>
              <a:t>.) </a:t>
            </a:r>
          </a:p>
          <a:p>
            <a:pPr>
              <a:buNone/>
            </a:pPr>
            <a:r>
              <a:rPr lang="ru-RU" dirty="0" smtClean="0"/>
              <a:t>Ответ: 2 ягоды созрело и упало.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10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Нахождение неизвестного уменьшаемого 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зоопарке несколько медведей. Когда трёх медведей перевезли в другой зоопарк, осталось 6 медведей. </a:t>
            </a:r>
            <a:r>
              <a:rPr lang="ru-RU" dirty="0" smtClean="0">
                <a:solidFill>
                  <a:srgbClr val="FF0000"/>
                </a:solidFill>
              </a:rPr>
              <a:t>Сколько медведей было в зоопарке первоначально?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Было – ? м. </a:t>
            </a:r>
          </a:p>
          <a:p>
            <a:pPr>
              <a:buNone/>
            </a:pPr>
            <a:r>
              <a:rPr lang="ru-RU" dirty="0" smtClean="0"/>
              <a:t>  Перевезли – 3 м. </a:t>
            </a:r>
          </a:p>
          <a:p>
            <a:pPr>
              <a:buNone/>
            </a:pPr>
            <a:r>
              <a:rPr lang="ru-RU" dirty="0" smtClean="0"/>
              <a:t>  Осталось – 6 м.</a:t>
            </a:r>
          </a:p>
          <a:p>
            <a:pPr algn="ctr">
              <a:buNone/>
            </a:pPr>
            <a:r>
              <a:rPr lang="ru-RU" dirty="0" smtClean="0"/>
              <a:t>Решение </a:t>
            </a:r>
          </a:p>
          <a:p>
            <a:pPr algn="ctr">
              <a:buNone/>
            </a:pPr>
            <a:r>
              <a:rPr lang="ru-RU" dirty="0" smtClean="0"/>
              <a:t>      3 + 6 = 9 (м.) </a:t>
            </a:r>
          </a:p>
          <a:p>
            <a:pPr>
              <a:buNone/>
            </a:pPr>
            <a:r>
              <a:rPr lang="ru-RU" dirty="0" smtClean="0"/>
              <a:t>  Ответ: 9 медведей было в зоопарке первоначально.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Разностное сравнение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Один мальчик поймал 8 крабов, а другой 3 краба. </a:t>
            </a:r>
            <a:r>
              <a:rPr lang="ru-RU" dirty="0" smtClean="0">
                <a:solidFill>
                  <a:srgbClr val="FF0000"/>
                </a:solidFill>
              </a:rPr>
              <a:t>На сколько крабов первый мальчик поймал больше второго? </a:t>
            </a:r>
          </a:p>
          <a:p>
            <a:pPr>
              <a:buNone/>
            </a:pPr>
            <a:r>
              <a:rPr lang="ru-RU" dirty="0" smtClean="0"/>
              <a:t>I м. – 8 к.   </a:t>
            </a:r>
            <a:r>
              <a:rPr lang="en-US" dirty="0" smtClean="0"/>
              <a:t>&lt;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на ? &gt; </a:t>
            </a:r>
          </a:p>
          <a:p>
            <a:pPr>
              <a:buNone/>
            </a:pPr>
            <a:r>
              <a:rPr lang="ru-RU" dirty="0" smtClean="0"/>
              <a:t>II м. – 3 к. </a:t>
            </a:r>
            <a:r>
              <a:rPr lang="en-US" dirty="0" smtClean="0"/>
              <a:t> &lt;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8 – 3 = 5 (к.) </a:t>
            </a:r>
          </a:p>
          <a:p>
            <a:pPr>
              <a:buNone/>
            </a:pPr>
            <a:r>
              <a:rPr lang="ru-RU" dirty="0" smtClean="0"/>
              <a:t>Ответ: на 5 крабов первый мальчик поймал больше, чем второй. </a:t>
            </a:r>
            <a:endParaRPr lang="ru-RU" dirty="0"/>
          </a:p>
        </p:txBody>
      </p:sp>
      <p:sp>
        <p:nvSpPr>
          <p:cNvPr id="5" name="Дуга 4"/>
          <p:cNvSpPr/>
          <p:nvPr/>
        </p:nvSpPr>
        <p:spPr>
          <a:xfrm rot="3860111">
            <a:off x="1573804" y="2857328"/>
            <a:ext cx="1061781" cy="1285555"/>
          </a:xfrm>
          <a:prstGeom prst="arc">
            <a:avLst>
              <a:gd name="adj1" fmla="val 13841206"/>
              <a:gd name="adj2" fmla="val 2093397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12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Разностное сравнение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Один арбуз весит 5 кг, а другой 8 кг. </a:t>
            </a:r>
            <a:r>
              <a:rPr lang="ru-RU" dirty="0" smtClean="0">
                <a:solidFill>
                  <a:srgbClr val="FF0000"/>
                </a:solidFill>
              </a:rPr>
              <a:t>На сколько килограммов один арбуз легче другого?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I ар. – 5 кг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&lt;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en-US" dirty="0" smtClean="0"/>
              <a:t>  </a:t>
            </a:r>
            <a:r>
              <a:rPr lang="ru-RU" dirty="0" smtClean="0"/>
              <a:t> на ? &lt;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II ар. – 8 кг </a:t>
            </a:r>
            <a:r>
              <a:rPr lang="en-US" dirty="0" smtClean="0"/>
              <a:t> &lt;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      8 – 5 = 3 (кг)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Ответ: на 3 килограмма один арбуз легче другого. 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 rot="3048852">
            <a:off x="1664361" y="2639027"/>
            <a:ext cx="1265158" cy="1159731"/>
          </a:xfrm>
          <a:prstGeom prst="arc">
            <a:avLst>
              <a:gd name="adj1" fmla="val 15020975"/>
              <a:gd name="adj2" fmla="val 126722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13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Нахождение суммы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На пришкольном участке 6 берёз, а </a:t>
            </a:r>
            <a:r>
              <a:rPr lang="ru-RU" dirty="0" smtClean="0">
                <a:solidFill>
                  <a:srgbClr val="0070C0"/>
                </a:solidFill>
              </a:rPr>
              <a:t>лип на 4 меньше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Сколько всего деревьев на пришкольном участке? </a:t>
            </a:r>
          </a:p>
          <a:p>
            <a:pPr>
              <a:buNone/>
            </a:pPr>
            <a:r>
              <a:rPr lang="ru-RU" dirty="0" smtClean="0"/>
              <a:t>Берёз – 6 д. </a:t>
            </a:r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en-US" dirty="0" smtClean="0"/>
              <a:t>   </a:t>
            </a:r>
            <a:r>
              <a:rPr lang="ru-RU" dirty="0" smtClean="0"/>
              <a:t>     </a:t>
            </a:r>
            <a:r>
              <a:rPr lang="en-US" dirty="0" smtClean="0"/>
              <a:t>         </a:t>
            </a:r>
            <a:r>
              <a:rPr lang="ru-RU" dirty="0" smtClean="0"/>
              <a:t>? д. </a:t>
            </a:r>
          </a:p>
          <a:p>
            <a:pPr>
              <a:buNone/>
            </a:pPr>
            <a:r>
              <a:rPr lang="ru-RU" dirty="0" smtClean="0"/>
              <a:t>Лип – ?д., на 4 д.</a:t>
            </a:r>
            <a:r>
              <a:rPr lang="en-US" dirty="0" smtClean="0"/>
              <a:t>  &lt;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Решение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1) 6 – 4 = 2 (д.) – лип.</a:t>
            </a:r>
          </a:p>
          <a:p>
            <a:pPr>
              <a:buNone/>
            </a:pPr>
            <a:r>
              <a:rPr lang="ru-RU" dirty="0" smtClean="0"/>
              <a:t>2) 6 + 2 = 8 (д.)</a:t>
            </a:r>
          </a:p>
          <a:p>
            <a:pPr>
              <a:buNone/>
            </a:pPr>
            <a:r>
              <a:rPr lang="ru-RU" dirty="0" smtClean="0"/>
              <a:t>Ответ: 8 деревьев всего на пришкольном участке. 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286000" y="2819400"/>
            <a:ext cx="1981200" cy="990600"/>
          </a:xfrm>
          <a:prstGeom prst="bentConnector3">
            <a:avLst>
              <a:gd name="adj1" fmla="val -153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4495800" y="2819400"/>
            <a:ext cx="609600" cy="914400"/>
          </a:xfrm>
          <a:prstGeom prst="rightBrace">
            <a:avLst>
              <a:gd name="adj1" fmla="val 8333"/>
              <a:gd name="adj2" fmla="val 516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14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 Нахождение суммы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В шкафу стоят 2 кастрюли, </a:t>
            </a:r>
            <a:r>
              <a:rPr lang="ru-RU" dirty="0" smtClean="0">
                <a:solidFill>
                  <a:srgbClr val="0070C0"/>
                </a:solidFill>
              </a:rPr>
              <a:t>сковородок на 3 больше</a:t>
            </a:r>
            <a:r>
              <a:rPr lang="ru-RU" dirty="0" smtClean="0"/>
              <a:t>, а ваз столько, сколько кастрюль и сковородок вместе. </a:t>
            </a:r>
            <a:r>
              <a:rPr lang="ru-RU" dirty="0" smtClean="0">
                <a:solidFill>
                  <a:srgbClr val="FF0000"/>
                </a:solidFill>
              </a:rPr>
              <a:t>Сколько ваз стоит в шкафу?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Кастрюли – 2 шт. </a:t>
            </a:r>
          </a:p>
          <a:p>
            <a:pPr>
              <a:buNone/>
            </a:pPr>
            <a:r>
              <a:rPr lang="ru-RU" dirty="0" smtClean="0"/>
              <a:t>Сковородки – ? шт., на 3 шт. &gt; </a:t>
            </a:r>
          </a:p>
          <a:p>
            <a:pPr>
              <a:buNone/>
            </a:pPr>
            <a:r>
              <a:rPr lang="ru-RU" dirty="0" smtClean="0"/>
              <a:t>Вазы – ? шт., К. + С.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2 + 3 = 5 (шт.) – сковородок. </a:t>
            </a:r>
          </a:p>
          <a:p>
            <a:pPr marL="514350" indent="-514350">
              <a:buAutoNum type="arabicParenR"/>
            </a:pPr>
            <a:r>
              <a:rPr lang="ru-RU" dirty="0" smtClean="0"/>
              <a:t> 2 + 5 = 7 (шт.)</a:t>
            </a:r>
          </a:p>
          <a:p>
            <a:pPr>
              <a:buNone/>
            </a:pPr>
            <a:r>
              <a:rPr lang="ru-RU" dirty="0" smtClean="0"/>
              <a:t>Ответ: 7 ваз стоит в шкафу. 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971800" y="2971800"/>
            <a:ext cx="1981200" cy="609600"/>
          </a:xfrm>
          <a:prstGeom prst="bentConnector3">
            <a:avLst>
              <a:gd name="adj1" fmla="val -461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15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 Нахождение суммы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У Тани 3 яблока, </a:t>
            </a:r>
            <a:r>
              <a:rPr lang="ru-RU" dirty="0" smtClean="0">
                <a:solidFill>
                  <a:srgbClr val="0070C0"/>
                </a:solidFill>
              </a:rPr>
              <a:t>груш на 2 больше</a:t>
            </a:r>
            <a:r>
              <a:rPr lang="ru-RU" dirty="0" smtClean="0"/>
              <a:t>, чем яблок, а </a:t>
            </a:r>
            <a:r>
              <a:rPr lang="ru-RU" dirty="0" smtClean="0">
                <a:solidFill>
                  <a:srgbClr val="0070C0"/>
                </a:solidFill>
              </a:rPr>
              <a:t>персиков на 4 меньше</a:t>
            </a:r>
            <a:r>
              <a:rPr lang="ru-RU" dirty="0" smtClean="0"/>
              <a:t>, чем груш. </a:t>
            </a:r>
            <a:r>
              <a:rPr lang="ru-RU" dirty="0" smtClean="0">
                <a:solidFill>
                  <a:srgbClr val="FF0000"/>
                </a:solidFill>
              </a:rPr>
              <a:t>Сколько всего фруктов у Тани? </a:t>
            </a:r>
          </a:p>
          <a:p>
            <a:pPr>
              <a:buNone/>
            </a:pPr>
            <a:r>
              <a:rPr lang="ru-RU" dirty="0" smtClean="0"/>
              <a:t> Яблоки – 3 шт.</a:t>
            </a:r>
          </a:p>
          <a:p>
            <a:pPr>
              <a:buNone/>
            </a:pPr>
            <a:r>
              <a:rPr lang="ru-RU" dirty="0" smtClean="0"/>
              <a:t> Груши – ? шт., на 2 шт. &gt;                              ? шт.</a:t>
            </a:r>
          </a:p>
          <a:p>
            <a:pPr>
              <a:buNone/>
            </a:pPr>
            <a:r>
              <a:rPr lang="ru-RU" dirty="0" smtClean="0"/>
              <a:t> Персики – ? шт., на 4 шт. &lt;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3 + 2 = 5 (шт.) – груш. </a:t>
            </a:r>
          </a:p>
          <a:p>
            <a:pPr marL="514350" indent="-514350">
              <a:buAutoNum type="arabicParenR"/>
            </a:pPr>
            <a:r>
              <a:rPr lang="ru-RU" dirty="0" smtClean="0"/>
              <a:t> 5 – 4 = 1 (шт.) – персиков. </a:t>
            </a:r>
          </a:p>
          <a:p>
            <a:pPr marL="514350" indent="-514350">
              <a:buAutoNum type="arabicParenR"/>
            </a:pPr>
            <a:r>
              <a:rPr lang="ru-RU" dirty="0" smtClean="0"/>
              <a:t> 3 + 5 = 7 (шт.) – яблок и груш вместе. </a:t>
            </a:r>
          </a:p>
          <a:p>
            <a:pPr marL="514350" indent="-514350">
              <a:buAutoNum type="arabicParenR"/>
            </a:pPr>
            <a:r>
              <a:rPr lang="ru-RU" dirty="0" smtClean="0"/>
              <a:t>7 + 1 = 8 (шт.)</a:t>
            </a:r>
          </a:p>
          <a:p>
            <a:pPr>
              <a:buNone/>
            </a:pPr>
            <a:r>
              <a:rPr lang="ru-RU" dirty="0" smtClean="0"/>
              <a:t>Ответ: 8 фруктов всего у Тани. 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667000" y="2743200"/>
            <a:ext cx="1371600" cy="457200"/>
          </a:xfrm>
          <a:prstGeom prst="bentConnector3">
            <a:avLst>
              <a:gd name="adj1" fmla="val -111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0800000">
            <a:off x="4419600" y="3049588"/>
            <a:ext cx="685800" cy="531812"/>
          </a:xfrm>
          <a:prstGeom prst="bentConnector3">
            <a:avLst>
              <a:gd name="adj1" fmla="val -1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авая фигурная скобка 16"/>
          <p:cNvSpPr/>
          <p:nvPr/>
        </p:nvSpPr>
        <p:spPr>
          <a:xfrm>
            <a:off x="5486400" y="2667000"/>
            <a:ext cx="381000" cy="838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16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Нахождение суммы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В коробке 17 жёлтых кубиков, </a:t>
            </a:r>
            <a:r>
              <a:rPr lang="ru-RU" dirty="0" smtClean="0">
                <a:solidFill>
                  <a:srgbClr val="0070C0"/>
                </a:solidFill>
              </a:rPr>
              <a:t>зелёных на 6 меньше</a:t>
            </a:r>
            <a:r>
              <a:rPr lang="ru-RU" dirty="0" smtClean="0"/>
              <a:t>, чем жёлтых, </a:t>
            </a:r>
            <a:r>
              <a:rPr lang="ru-RU" dirty="0" smtClean="0">
                <a:solidFill>
                  <a:srgbClr val="0070C0"/>
                </a:solidFill>
              </a:rPr>
              <a:t>а красных на 12 больше</a:t>
            </a:r>
            <a:r>
              <a:rPr lang="ru-RU" dirty="0" smtClean="0"/>
              <a:t>, чем </a:t>
            </a:r>
            <a:r>
              <a:rPr lang="ru-RU" dirty="0" smtClean="0">
                <a:solidFill>
                  <a:srgbClr val="0070C0"/>
                </a:solidFill>
              </a:rPr>
              <a:t>зелёных и жёлтых кубиков вместе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Сколько всего кубиков в коробке? </a:t>
            </a:r>
          </a:p>
          <a:p>
            <a:pPr>
              <a:buNone/>
            </a:pPr>
            <a:r>
              <a:rPr lang="ru-RU" dirty="0" smtClean="0"/>
              <a:t>Жёлтых – 17 к.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en-US" dirty="0" smtClean="0"/>
              <a:t>? </a:t>
            </a:r>
            <a:r>
              <a:rPr lang="ru-RU" dirty="0" smtClean="0"/>
              <a:t>К. </a:t>
            </a:r>
          </a:p>
          <a:p>
            <a:pPr>
              <a:buNone/>
            </a:pPr>
            <a:r>
              <a:rPr lang="ru-RU" dirty="0" smtClean="0"/>
              <a:t>Зелёных – ? к., на 6 к.</a:t>
            </a:r>
            <a:r>
              <a:rPr lang="en-US" dirty="0" smtClean="0"/>
              <a:t> &lt; </a:t>
            </a:r>
            <a:r>
              <a:rPr lang="ru-RU" dirty="0" smtClean="0"/>
              <a:t>                                                             </a:t>
            </a:r>
            <a:r>
              <a:rPr lang="en-US" dirty="0" smtClean="0"/>
              <a:t>?</a:t>
            </a:r>
            <a:r>
              <a:rPr lang="ru-RU" dirty="0" smtClean="0"/>
              <a:t> К.</a:t>
            </a:r>
          </a:p>
          <a:p>
            <a:pPr>
              <a:buNone/>
            </a:pPr>
            <a:r>
              <a:rPr lang="ru-RU" dirty="0" smtClean="0"/>
              <a:t>Красных - ? к., на 12 к.</a:t>
            </a:r>
            <a:r>
              <a:rPr lang="en-US" dirty="0" smtClean="0"/>
              <a:t> &gt;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    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17 – 6 = 11 (к.) – зелёных. </a:t>
            </a:r>
          </a:p>
          <a:p>
            <a:pPr marL="514350" indent="-514350">
              <a:buAutoNum type="arabicParenR"/>
            </a:pPr>
            <a:r>
              <a:rPr lang="ru-RU" dirty="0" smtClean="0"/>
              <a:t>17 + 11 = 28 (к.) – жёлтых и зелёных вместе.</a:t>
            </a:r>
          </a:p>
          <a:p>
            <a:pPr marL="514350" indent="-514350">
              <a:buAutoNum type="arabicParenR"/>
            </a:pPr>
            <a:r>
              <a:rPr lang="ru-RU" dirty="0" smtClean="0"/>
              <a:t>28 + 12 = 40 (к.) – красных. </a:t>
            </a:r>
          </a:p>
          <a:p>
            <a:pPr marL="514350" indent="-514350">
              <a:buAutoNum type="arabicParenR"/>
            </a:pPr>
            <a:r>
              <a:rPr lang="ru-RU" dirty="0" smtClean="0"/>
              <a:t>28 + 40 = 68 (к.)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Ответ: 68 кубиков всего в коробке. 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362200" y="2590800"/>
            <a:ext cx="1143000" cy="762000"/>
          </a:xfrm>
          <a:prstGeom prst="bentConnector3">
            <a:avLst>
              <a:gd name="adj1" fmla="val -12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>
            <a:off x="4038600" y="2514600"/>
            <a:ext cx="381000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 rot="10800000">
            <a:off x="5029200" y="2895600"/>
            <a:ext cx="1066800" cy="762000"/>
          </a:xfrm>
          <a:prstGeom prst="bentConnector3">
            <a:avLst>
              <a:gd name="adj1" fmla="val -1571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авая фигурная скобка 28"/>
          <p:cNvSpPr/>
          <p:nvPr/>
        </p:nvSpPr>
        <p:spPr>
          <a:xfrm>
            <a:off x="6629400" y="2590800"/>
            <a:ext cx="381000" cy="1219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17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Нахождение остатка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Нашли 4 белых гриба и 6 подосиновиков.         8 грибов пошло на суп. </a:t>
            </a:r>
            <a:r>
              <a:rPr lang="ru-RU" dirty="0" smtClean="0">
                <a:solidFill>
                  <a:srgbClr val="FF0000"/>
                </a:solidFill>
              </a:rPr>
              <a:t>Сколько грибов осталось? </a:t>
            </a:r>
          </a:p>
          <a:p>
            <a:pPr>
              <a:buNone/>
            </a:pPr>
            <a:r>
              <a:rPr lang="ru-RU" dirty="0" smtClean="0"/>
              <a:t>  Было – 4 г. и 6 г. </a:t>
            </a:r>
          </a:p>
          <a:p>
            <a:pPr>
              <a:buNone/>
            </a:pPr>
            <a:r>
              <a:rPr lang="ru-RU" dirty="0" smtClean="0"/>
              <a:t>  Израсходовали – 8 г.</a:t>
            </a:r>
          </a:p>
          <a:p>
            <a:pPr>
              <a:buNone/>
            </a:pPr>
            <a:r>
              <a:rPr lang="ru-RU" dirty="0" smtClean="0"/>
              <a:t>  Осталось – ? г. </a:t>
            </a:r>
          </a:p>
          <a:p>
            <a:pPr>
              <a:buNone/>
            </a:pPr>
            <a:r>
              <a:rPr lang="ru-RU" dirty="0" smtClean="0"/>
              <a:t>                                      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4 + 6 = 10 (г.) – было.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10 – 8 = 2 (г.)</a:t>
            </a:r>
          </a:p>
          <a:p>
            <a:pPr>
              <a:buNone/>
            </a:pPr>
            <a:r>
              <a:rPr lang="ru-RU" dirty="0" smtClean="0"/>
              <a:t>Ответ: 2 гриба осталось.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Содержание 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Простые задачи</a:t>
            </a:r>
          </a:p>
          <a:p>
            <a:r>
              <a:rPr lang="ru-RU" dirty="0" smtClean="0"/>
              <a:t> Нахождение суммы </a:t>
            </a:r>
            <a:r>
              <a:rPr lang="ru-RU" dirty="0" smtClean="0">
                <a:solidFill>
                  <a:srgbClr val="00B050"/>
                </a:solidFill>
              </a:rPr>
              <a:t>1 2 3 </a:t>
            </a:r>
          </a:p>
          <a:p>
            <a:r>
              <a:rPr lang="ru-RU" dirty="0" smtClean="0"/>
              <a:t> Увеличение числа на несколько единиц </a:t>
            </a:r>
            <a:r>
              <a:rPr lang="ru-RU" dirty="0" smtClean="0">
                <a:solidFill>
                  <a:srgbClr val="00B050"/>
                </a:solidFill>
              </a:rPr>
              <a:t>4 </a:t>
            </a:r>
          </a:p>
          <a:p>
            <a:r>
              <a:rPr lang="ru-RU" dirty="0" smtClean="0"/>
              <a:t>Уменьшение числа на несколько единиц </a:t>
            </a:r>
            <a:r>
              <a:rPr lang="ru-RU" dirty="0" smtClean="0">
                <a:solidFill>
                  <a:srgbClr val="00B050"/>
                </a:solidFill>
              </a:rPr>
              <a:t>5 </a:t>
            </a:r>
          </a:p>
          <a:p>
            <a:r>
              <a:rPr lang="ru-RU" dirty="0" smtClean="0"/>
              <a:t>Нахождение неизвестного слагаемого </a:t>
            </a:r>
            <a:r>
              <a:rPr lang="ru-RU" dirty="0" smtClean="0">
                <a:solidFill>
                  <a:srgbClr val="00B050"/>
                </a:solidFill>
              </a:rPr>
              <a:t>6 7 </a:t>
            </a:r>
          </a:p>
          <a:p>
            <a:r>
              <a:rPr lang="ru-RU" dirty="0" smtClean="0"/>
              <a:t>Нахождение остатка </a:t>
            </a:r>
            <a:r>
              <a:rPr lang="ru-RU" dirty="0" smtClean="0">
                <a:solidFill>
                  <a:srgbClr val="00B050"/>
                </a:solidFill>
              </a:rPr>
              <a:t>8</a:t>
            </a:r>
          </a:p>
          <a:p>
            <a:r>
              <a:rPr lang="ru-RU" dirty="0" smtClean="0"/>
              <a:t>Нахождение неизвестного вычитаемого </a:t>
            </a:r>
            <a:r>
              <a:rPr lang="ru-RU" dirty="0" smtClean="0">
                <a:solidFill>
                  <a:srgbClr val="00B050"/>
                </a:solidFill>
              </a:rPr>
              <a:t>9</a:t>
            </a:r>
          </a:p>
          <a:p>
            <a:r>
              <a:rPr lang="ru-RU" dirty="0" smtClean="0"/>
              <a:t> Нахождение неизвестного уменьшаемого </a:t>
            </a:r>
            <a:r>
              <a:rPr lang="ru-RU" dirty="0" smtClean="0">
                <a:solidFill>
                  <a:srgbClr val="00B050"/>
                </a:solidFill>
              </a:rPr>
              <a:t>10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Разностное сравнение </a:t>
            </a:r>
            <a:r>
              <a:rPr lang="ru-RU" dirty="0" smtClean="0">
                <a:solidFill>
                  <a:srgbClr val="00B050"/>
                </a:solidFill>
              </a:rPr>
              <a:t>11 12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FF0000"/>
                </a:solidFill>
              </a:rPr>
              <a:t>Составные задачи</a:t>
            </a:r>
          </a:p>
          <a:p>
            <a:r>
              <a:rPr lang="ru-RU" dirty="0" smtClean="0"/>
              <a:t> Нахождение суммы </a:t>
            </a:r>
            <a:r>
              <a:rPr lang="ru-RU" dirty="0" smtClean="0">
                <a:solidFill>
                  <a:srgbClr val="00B050"/>
                </a:solidFill>
              </a:rPr>
              <a:t>13 14 15 16</a:t>
            </a:r>
          </a:p>
          <a:p>
            <a:r>
              <a:rPr lang="ru-RU" dirty="0" smtClean="0"/>
              <a:t> Нахождение остатка </a:t>
            </a:r>
            <a:r>
              <a:rPr lang="ru-RU" dirty="0" smtClean="0">
                <a:solidFill>
                  <a:srgbClr val="00B050"/>
                </a:solidFill>
              </a:rPr>
              <a:t>17 18</a:t>
            </a:r>
          </a:p>
          <a:p>
            <a:r>
              <a:rPr lang="ru-RU" dirty="0" smtClean="0"/>
              <a:t> Нахождение неизвестного слагаемого </a:t>
            </a:r>
            <a:r>
              <a:rPr lang="ru-RU" dirty="0" smtClean="0">
                <a:solidFill>
                  <a:srgbClr val="00B050"/>
                </a:solidFill>
              </a:rPr>
              <a:t>19 20</a:t>
            </a:r>
          </a:p>
          <a:p>
            <a:r>
              <a:rPr lang="ru-RU" dirty="0" smtClean="0"/>
              <a:t>Нахождение неизвестного вычитаемого </a:t>
            </a:r>
            <a:r>
              <a:rPr lang="ru-RU" dirty="0" smtClean="0">
                <a:solidFill>
                  <a:srgbClr val="00B050"/>
                </a:solidFill>
              </a:rPr>
              <a:t>21 22 23</a:t>
            </a:r>
          </a:p>
          <a:p>
            <a:r>
              <a:rPr lang="ru-RU" dirty="0" smtClean="0"/>
              <a:t> Нахождение третьего слагаемого </a:t>
            </a:r>
            <a:r>
              <a:rPr lang="ru-RU" dirty="0" smtClean="0">
                <a:solidFill>
                  <a:srgbClr val="00B050"/>
                </a:solidFill>
              </a:rPr>
              <a:t>24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Нахождение неизвестного уменьшаемого </a:t>
            </a:r>
            <a:r>
              <a:rPr lang="ru-RU" dirty="0" smtClean="0">
                <a:solidFill>
                  <a:srgbClr val="00B050"/>
                </a:solidFill>
              </a:rPr>
              <a:t>25 26</a:t>
            </a:r>
          </a:p>
          <a:p>
            <a:r>
              <a:rPr lang="ru-RU" dirty="0" smtClean="0"/>
              <a:t> Разностное сравнение </a:t>
            </a:r>
            <a:r>
              <a:rPr lang="ru-RU" dirty="0" smtClean="0">
                <a:solidFill>
                  <a:srgbClr val="00B050"/>
                </a:solidFill>
              </a:rPr>
              <a:t>27 28 29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18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Нахождение остатка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У Феди в аквариуме плавали 23 рыбки. Мальчик подарил 6 рыбок Ване и 4 рыбки Максиму. </a:t>
            </a:r>
            <a:r>
              <a:rPr lang="ru-RU" dirty="0" smtClean="0">
                <a:solidFill>
                  <a:srgbClr val="FF0000"/>
                </a:solidFill>
              </a:rPr>
              <a:t>Сколько рыбок осталось в аквариуме у Феди? </a:t>
            </a:r>
          </a:p>
          <a:p>
            <a:pPr>
              <a:buNone/>
            </a:pPr>
            <a:r>
              <a:rPr lang="ru-RU" dirty="0" smtClean="0"/>
              <a:t>  Было – 23 р. </a:t>
            </a:r>
          </a:p>
          <a:p>
            <a:pPr>
              <a:buNone/>
            </a:pPr>
            <a:r>
              <a:rPr lang="ru-RU" dirty="0" smtClean="0"/>
              <a:t>  Подарил – 6 р. и 4 р. </a:t>
            </a:r>
          </a:p>
          <a:p>
            <a:pPr>
              <a:buNone/>
            </a:pPr>
            <a:r>
              <a:rPr lang="ru-RU" dirty="0" smtClean="0"/>
              <a:t>  Осталось – ? р.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6 + 4 = 10 (р.) – подарил.</a:t>
            </a:r>
          </a:p>
          <a:p>
            <a:pPr marL="514350" indent="-514350">
              <a:buAutoNum type="arabicParenR"/>
            </a:pPr>
            <a:r>
              <a:rPr lang="ru-RU" dirty="0" smtClean="0"/>
              <a:t> 23 – 10 = 13 (р.)</a:t>
            </a:r>
          </a:p>
          <a:p>
            <a:pPr>
              <a:buNone/>
            </a:pPr>
            <a:r>
              <a:rPr lang="ru-RU" dirty="0" smtClean="0"/>
              <a:t>Ответ: 13 рыбок осталось в аквариуме у Феди.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19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слагаемого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На поле сидело 22 воробья и 13 синичек. Когда прилетело ещё несколько птиц, их стало 49. </a:t>
            </a:r>
            <a:r>
              <a:rPr lang="ru-RU" dirty="0" smtClean="0">
                <a:solidFill>
                  <a:srgbClr val="FF0000"/>
                </a:solidFill>
              </a:rPr>
              <a:t>Сколько птиц прилетело? </a:t>
            </a:r>
          </a:p>
          <a:p>
            <a:pPr>
              <a:buNone/>
            </a:pPr>
            <a:r>
              <a:rPr lang="ru-RU" dirty="0" smtClean="0"/>
              <a:t> Было – 22 п. и 13 п. </a:t>
            </a:r>
          </a:p>
          <a:p>
            <a:pPr>
              <a:buNone/>
            </a:pPr>
            <a:r>
              <a:rPr lang="ru-RU" dirty="0" smtClean="0"/>
              <a:t> Прилетело – ? п. </a:t>
            </a:r>
          </a:p>
          <a:p>
            <a:pPr>
              <a:buNone/>
            </a:pPr>
            <a:r>
              <a:rPr lang="ru-RU" dirty="0" smtClean="0"/>
              <a:t> Стало – 49 п.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22 + 13 = 35 (п.) – было.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49 – 35 = 14 (п.)</a:t>
            </a:r>
          </a:p>
          <a:p>
            <a:pPr>
              <a:buNone/>
            </a:pPr>
            <a:r>
              <a:rPr lang="ru-RU" dirty="0" smtClean="0"/>
              <a:t>Ответ: 14 птиц прилетело.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20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слагаемого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У причала стояло 6 катеров. Утром причалило 3 катера и несколько катеров причалило вечером, и после этого у причала стало 19 катеров. </a:t>
            </a:r>
            <a:r>
              <a:rPr lang="ru-RU" dirty="0" smtClean="0">
                <a:solidFill>
                  <a:srgbClr val="FF0000"/>
                </a:solidFill>
              </a:rPr>
              <a:t>Сколько катеров причалило вечером? </a:t>
            </a:r>
          </a:p>
          <a:p>
            <a:pPr>
              <a:buNone/>
            </a:pPr>
            <a:r>
              <a:rPr lang="ru-RU" dirty="0" smtClean="0"/>
              <a:t> Было – 6 к. </a:t>
            </a:r>
          </a:p>
          <a:p>
            <a:pPr>
              <a:buNone/>
            </a:pPr>
            <a:r>
              <a:rPr lang="ru-RU" dirty="0" smtClean="0"/>
              <a:t> Причалило – 3 к. и ? к. </a:t>
            </a:r>
          </a:p>
          <a:p>
            <a:pPr>
              <a:buNone/>
            </a:pPr>
            <a:r>
              <a:rPr lang="ru-RU" dirty="0" smtClean="0"/>
              <a:t> Стало – 19 к.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19 – 6 = 13 (к.) – причалило всего .</a:t>
            </a:r>
          </a:p>
          <a:p>
            <a:pPr marL="514350" indent="-514350">
              <a:buAutoNum type="arabicParenR"/>
            </a:pPr>
            <a:r>
              <a:rPr lang="ru-RU" dirty="0" smtClean="0"/>
              <a:t>13 – 3 = 10 (к.)</a:t>
            </a:r>
          </a:p>
          <a:p>
            <a:pPr>
              <a:buNone/>
            </a:pPr>
            <a:r>
              <a:rPr lang="ru-RU" dirty="0" smtClean="0"/>
              <a:t>Ответ: 10 катеров причалило вечером.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21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вычитаемого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Маша увидела 7 белых и 3 пёстрых бабочек. Когда несколько бабочек улетело, их осталось 5. </a:t>
            </a:r>
            <a:r>
              <a:rPr lang="ru-RU" dirty="0" smtClean="0">
                <a:solidFill>
                  <a:srgbClr val="FF0000"/>
                </a:solidFill>
              </a:rPr>
              <a:t>Сколько бабочек улетело? </a:t>
            </a:r>
          </a:p>
          <a:p>
            <a:pPr>
              <a:buNone/>
            </a:pPr>
            <a:r>
              <a:rPr lang="ru-RU" dirty="0" smtClean="0"/>
              <a:t> Было – 7 б. и 3 б. </a:t>
            </a:r>
          </a:p>
          <a:p>
            <a:pPr>
              <a:buNone/>
            </a:pPr>
            <a:r>
              <a:rPr lang="ru-RU" dirty="0" smtClean="0"/>
              <a:t> Улетело –? б. </a:t>
            </a:r>
          </a:p>
          <a:p>
            <a:pPr>
              <a:buNone/>
            </a:pPr>
            <a:r>
              <a:rPr lang="ru-RU" dirty="0" smtClean="0"/>
              <a:t> Осталось – 5 б.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7 + 3 = 10 (б.) – было.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10 – 5 = 5 (б.)</a:t>
            </a:r>
          </a:p>
          <a:p>
            <a:pPr marL="514350" indent="-514350">
              <a:buNone/>
            </a:pPr>
            <a:r>
              <a:rPr lang="ru-RU" dirty="0" smtClean="0"/>
              <a:t>Ответ: 5 бабочек улетело.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22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вычитаемого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На аэродроме было 20 вертолётов. Утром улетело 10 вертолётов. </a:t>
            </a:r>
            <a:r>
              <a:rPr lang="ru-RU" dirty="0" smtClean="0">
                <a:solidFill>
                  <a:srgbClr val="FF0000"/>
                </a:solidFill>
              </a:rPr>
              <a:t>Сколько вертолётов улетело днём</a:t>
            </a:r>
            <a:r>
              <a:rPr lang="ru-RU" dirty="0" smtClean="0"/>
              <a:t>, если к вечеру их осталось 6?</a:t>
            </a:r>
          </a:p>
          <a:p>
            <a:pPr>
              <a:buNone/>
            </a:pPr>
            <a:r>
              <a:rPr lang="ru-RU" dirty="0" smtClean="0"/>
              <a:t>  Было – 20 в. </a:t>
            </a:r>
          </a:p>
          <a:p>
            <a:pPr>
              <a:buNone/>
            </a:pPr>
            <a:r>
              <a:rPr lang="ru-RU" dirty="0" smtClean="0"/>
              <a:t>  Улетели – 10 в. и ? в. </a:t>
            </a:r>
          </a:p>
          <a:p>
            <a:pPr>
              <a:buNone/>
            </a:pPr>
            <a:r>
              <a:rPr lang="ru-RU" dirty="0" smtClean="0"/>
              <a:t>  Осталось – 6 в.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20 – 6 = 14 (в.) – улетели всего.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 14 – 10 = 4 (в.)</a:t>
            </a:r>
          </a:p>
          <a:p>
            <a:pPr marL="514350" indent="-514350">
              <a:buNone/>
            </a:pPr>
            <a:r>
              <a:rPr lang="ru-RU" dirty="0" smtClean="0"/>
              <a:t>Ответ: 4 вертолёта улетело днём.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23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вычитаемого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букете было 9 гвоздик. Когда несколько гвоздик завяли, остались 2 красные и 3 розовые гвоздики. </a:t>
            </a:r>
            <a:r>
              <a:rPr lang="ru-RU" dirty="0" smtClean="0">
                <a:solidFill>
                  <a:srgbClr val="FF0000"/>
                </a:solidFill>
              </a:rPr>
              <a:t>Сколько гвоздик завяло?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Было – 9 г. </a:t>
            </a:r>
          </a:p>
          <a:p>
            <a:pPr>
              <a:buNone/>
            </a:pPr>
            <a:r>
              <a:rPr lang="ru-RU" dirty="0" smtClean="0"/>
              <a:t>  Завяли – ? г.</a:t>
            </a:r>
          </a:p>
          <a:p>
            <a:pPr>
              <a:buNone/>
            </a:pPr>
            <a:r>
              <a:rPr lang="ru-RU" dirty="0" smtClean="0"/>
              <a:t>  Осталось – 2 г. и 3 г.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2 + 3 = 5 (г.) – осталось. </a:t>
            </a:r>
          </a:p>
          <a:p>
            <a:pPr marL="514350" indent="-514350">
              <a:buAutoNum type="arabicParenR"/>
            </a:pPr>
            <a:r>
              <a:rPr lang="ru-RU" dirty="0" smtClean="0"/>
              <a:t> 9 – 5 = 4 (г.)</a:t>
            </a:r>
          </a:p>
          <a:p>
            <a:pPr>
              <a:buNone/>
            </a:pPr>
            <a:r>
              <a:rPr lang="ru-RU" dirty="0" smtClean="0"/>
              <a:t> Ответ: 4 гвоздики завяло.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24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Нахождение третьего слагаемого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В трёх классах на окнах стоят 35 горшков с цветками. В первом классе 11 горшков, во втором 13. </a:t>
            </a:r>
            <a:r>
              <a:rPr lang="ru-RU" dirty="0" smtClean="0">
                <a:solidFill>
                  <a:srgbClr val="FF0000"/>
                </a:solidFill>
              </a:rPr>
              <a:t>Сколько горшков с цветками стоит в третьем классе? </a:t>
            </a:r>
          </a:p>
          <a:p>
            <a:pPr>
              <a:buNone/>
            </a:pPr>
            <a:r>
              <a:rPr lang="ru-RU" dirty="0" smtClean="0"/>
              <a:t>  I к. – 11 г.</a:t>
            </a:r>
          </a:p>
          <a:p>
            <a:pPr>
              <a:buNone/>
            </a:pPr>
            <a:r>
              <a:rPr lang="ru-RU" dirty="0" smtClean="0"/>
              <a:t>  II к. – 13 г.              35 г. </a:t>
            </a:r>
          </a:p>
          <a:p>
            <a:pPr>
              <a:buNone/>
            </a:pPr>
            <a:r>
              <a:rPr lang="ru-RU" dirty="0" smtClean="0"/>
              <a:t>  III к. – ? г.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>
              <a:buNone/>
            </a:pPr>
            <a:r>
              <a:rPr lang="ru-RU" dirty="0" smtClean="0"/>
              <a:t>1)11 + 13 = 24(г.) – в I и II классах. </a:t>
            </a:r>
          </a:p>
          <a:p>
            <a:pPr>
              <a:buNone/>
            </a:pPr>
            <a:r>
              <a:rPr lang="ru-RU" dirty="0" smtClean="0"/>
              <a:t>2)35 – 24 = 11(г.)</a:t>
            </a:r>
          </a:p>
          <a:p>
            <a:pPr>
              <a:buNone/>
            </a:pPr>
            <a:r>
              <a:rPr lang="ru-RU" dirty="0" smtClean="0"/>
              <a:t>Ответ: 11 горшков с цветками стоят в третьем классе.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209800" y="2895600"/>
            <a:ext cx="762000" cy="1066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25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уменьшаемого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Бабушка испекла блины. Папа съел 15 блинов, мама 10. </a:t>
            </a:r>
            <a:r>
              <a:rPr lang="ru-RU" dirty="0" smtClean="0">
                <a:solidFill>
                  <a:srgbClr val="FF0000"/>
                </a:solidFill>
              </a:rPr>
              <a:t>Сколько всего блинов испекла бабушка</a:t>
            </a:r>
            <a:r>
              <a:rPr lang="ru-RU" dirty="0" smtClean="0"/>
              <a:t>, если осталось 22 блина? </a:t>
            </a:r>
          </a:p>
          <a:p>
            <a:pPr>
              <a:buNone/>
            </a:pPr>
            <a:r>
              <a:rPr lang="ru-RU" dirty="0" smtClean="0"/>
              <a:t>Было – ? б. </a:t>
            </a:r>
          </a:p>
          <a:p>
            <a:pPr>
              <a:buNone/>
            </a:pPr>
            <a:r>
              <a:rPr lang="ru-RU" dirty="0" smtClean="0"/>
              <a:t>Съели – 15 б. и 10 б. </a:t>
            </a:r>
          </a:p>
          <a:p>
            <a:pPr>
              <a:buNone/>
            </a:pPr>
            <a:r>
              <a:rPr lang="ru-RU" dirty="0" smtClean="0"/>
              <a:t>Осталось – 22 б.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>
              <a:buNone/>
            </a:pPr>
            <a:r>
              <a:rPr lang="ru-RU" dirty="0" smtClean="0"/>
              <a:t>1)15 + 10 = 25(б.) – съели. </a:t>
            </a:r>
          </a:p>
          <a:p>
            <a:pPr>
              <a:buNone/>
            </a:pPr>
            <a:r>
              <a:rPr lang="ru-RU" dirty="0" smtClean="0"/>
              <a:t>2)25 + 22 = 47 (б.)</a:t>
            </a:r>
          </a:p>
          <a:p>
            <a:pPr>
              <a:buNone/>
            </a:pPr>
            <a:r>
              <a:rPr lang="ru-RU" dirty="0" smtClean="0"/>
              <a:t>Ответ: 47 блинов всего испекла бабушка.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26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Нахождение неизвестного уменьшаемого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В пенале лежали карандаши. Когда туда положили ещё 3 простых и 7 цветных карандашей, их стало 22. </a:t>
            </a:r>
            <a:r>
              <a:rPr lang="ru-RU" dirty="0" smtClean="0">
                <a:solidFill>
                  <a:srgbClr val="FF0000"/>
                </a:solidFill>
              </a:rPr>
              <a:t>Сколько карандашей лежало в пенале сначала? </a:t>
            </a:r>
          </a:p>
          <a:p>
            <a:pPr>
              <a:buNone/>
            </a:pPr>
            <a:r>
              <a:rPr lang="ru-RU" dirty="0" smtClean="0"/>
              <a:t> Было – ? к. </a:t>
            </a:r>
          </a:p>
          <a:p>
            <a:pPr>
              <a:buNone/>
            </a:pPr>
            <a:r>
              <a:rPr lang="ru-RU" dirty="0" smtClean="0"/>
              <a:t> Положили – 3 к. и 7 к. </a:t>
            </a:r>
          </a:p>
          <a:p>
            <a:pPr>
              <a:buNone/>
            </a:pPr>
            <a:r>
              <a:rPr lang="ru-RU" dirty="0" smtClean="0"/>
              <a:t> Стало – 22 к.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>
              <a:buNone/>
            </a:pPr>
            <a:r>
              <a:rPr lang="ru-RU" dirty="0" smtClean="0"/>
              <a:t> 1)3 + 7 = 10 (к.) – положили. </a:t>
            </a:r>
          </a:p>
          <a:p>
            <a:pPr>
              <a:buNone/>
            </a:pPr>
            <a:r>
              <a:rPr lang="ru-RU" dirty="0" smtClean="0"/>
              <a:t>2)22 – 10 = 12 (к.)</a:t>
            </a:r>
          </a:p>
          <a:p>
            <a:pPr>
              <a:buNone/>
            </a:pPr>
            <a:r>
              <a:rPr lang="ru-RU" dirty="0" smtClean="0"/>
              <a:t>Ответ: 12 карандашей лежало в пенале сначала.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Задача 27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Разностное сравнение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В зале музея 18 картин. Из них 6 пейзажей, а остальные портреты. </a:t>
            </a:r>
            <a:r>
              <a:rPr lang="ru-RU" dirty="0" smtClean="0">
                <a:solidFill>
                  <a:srgbClr val="FF0000"/>
                </a:solidFill>
              </a:rPr>
              <a:t>На сколько больше портретов, чем пейзажей? </a:t>
            </a:r>
          </a:p>
          <a:p>
            <a:pPr>
              <a:buNone/>
            </a:pPr>
            <a:r>
              <a:rPr lang="ru-RU" dirty="0" smtClean="0"/>
              <a:t>  Пейзажи – 6 к. </a:t>
            </a:r>
            <a:r>
              <a:rPr lang="en-US" dirty="0" smtClean="0"/>
              <a:t>                   &lt;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18 к.        на ? &gt; </a:t>
            </a:r>
          </a:p>
          <a:p>
            <a:pPr>
              <a:buNone/>
            </a:pPr>
            <a:r>
              <a:rPr lang="ru-RU" dirty="0" smtClean="0"/>
              <a:t>  Портреты – ? к.</a:t>
            </a:r>
            <a:r>
              <a:rPr lang="en-US" dirty="0" smtClean="0"/>
              <a:t>                   &lt;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18 – 6 = 12 (к.) – портреты. </a:t>
            </a:r>
          </a:p>
          <a:p>
            <a:pPr marL="514350" indent="-514350">
              <a:buAutoNum type="arabicParenR"/>
            </a:pPr>
            <a:r>
              <a:rPr lang="ru-RU" dirty="0" smtClean="0"/>
              <a:t>12 – 6 = 6 (к.)</a:t>
            </a:r>
          </a:p>
          <a:p>
            <a:pPr>
              <a:buNone/>
            </a:pPr>
            <a:r>
              <a:rPr lang="ru-RU" dirty="0" smtClean="0"/>
              <a:t>Ответ: на 6 портретов больше, чем пейзажей.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429000" y="2971800"/>
            <a:ext cx="457200" cy="1066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189907">
            <a:off x="4039282" y="2905827"/>
            <a:ext cx="1151670" cy="1103772"/>
          </a:xfrm>
          <a:prstGeom prst="arc">
            <a:avLst>
              <a:gd name="adj1" fmla="val 16982750"/>
              <a:gd name="adj2" fmla="val 18569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Times New Roman" pitchFamily="18" charset="0"/>
              </a:rPr>
              <a:t>Задача 1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Нахождение суммы </a:t>
            </a:r>
            <a:endParaRPr lang="ru-RU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Ася</a:t>
            </a:r>
            <a:r>
              <a:rPr lang="ru-RU" dirty="0" smtClean="0"/>
              <a:t> </a:t>
            </a:r>
            <a:r>
              <a:rPr lang="ru-RU" dirty="0" smtClean="0"/>
              <a:t>вымыла 5 тарелок, а </a:t>
            </a:r>
            <a:r>
              <a:rPr lang="ru-RU" dirty="0" smtClean="0"/>
              <a:t>Маша вымыла  </a:t>
            </a:r>
            <a:r>
              <a:rPr lang="ru-RU" dirty="0" smtClean="0"/>
              <a:t>4 тарелки. </a:t>
            </a:r>
            <a:r>
              <a:rPr lang="ru-RU" dirty="0" smtClean="0">
                <a:solidFill>
                  <a:srgbClr val="FF0000"/>
                </a:solidFill>
              </a:rPr>
              <a:t>Сколько всего тарелок вымыли дети?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Ася </a:t>
            </a:r>
            <a:r>
              <a:rPr lang="ru-RU" dirty="0" smtClean="0"/>
              <a:t>– 5 т.  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en-US" dirty="0" smtClean="0"/>
              <a:t>?</a:t>
            </a:r>
            <a:r>
              <a:rPr lang="ru-RU" dirty="0" smtClean="0"/>
              <a:t> Т.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Маша </a:t>
            </a:r>
            <a:r>
              <a:rPr lang="ru-RU" dirty="0" smtClean="0"/>
              <a:t>– 4 т.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5 + 4 = 9 (т.) </a:t>
            </a:r>
          </a:p>
          <a:p>
            <a:pPr>
              <a:buNone/>
            </a:pPr>
            <a:r>
              <a:rPr lang="ru-RU" dirty="0" smtClean="0"/>
              <a:t>Ответ: 9 тарелок вымыли дети.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743200" y="2743200"/>
            <a:ext cx="609600" cy="1295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Задача 28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Разностное сравнение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В саду 15 кустов малины, кустов крыжовника на 3 меньше, чем малины, а кустов смородины на 11 больше, чем малины. </a:t>
            </a:r>
            <a:r>
              <a:rPr lang="ru-RU" dirty="0" smtClean="0">
                <a:solidFill>
                  <a:srgbClr val="FF0000"/>
                </a:solidFill>
              </a:rPr>
              <a:t>На сколько меньше кустов смородины, чем крыжовника и малины вместе?</a:t>
            </a:r>
          </a:p>
          <a:p>
            <a:pPr>
              <a:buNone/>
            </a:pPr>
            <a:r>
              <a:rPr lang="ru-RU" dirty="0" smtClean="0"/>
              <a:t> Малина – 15 к.</a:t>
            </a:r>
            <a:r>
              <a:rPr lang="en-US" dirty="0" smtClean="0"/>
              <a:t>                                                                &lt;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Крыжовник – ? к., на 3 к. &lt;                                         </a:t>
            </a:r>
            <a:r>
              <a:rPr lang="en-US" dirty="0" smtClean="0"/>
              <a:t>           </a:t>
            </a:r>
            <a:r>
              <a:rPr lang="ru-RU" dirty="0" smtClean="0"/>
              <a:t> на ?</a:t>
            </a:r>
            <a:r>
              <a:rPr lang="en-US" dirty="0" smtClean="0"/>
              <a:t> &lt;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Смородина – ? к., на 11 к. &gt;</a:t>
            </a:r>
            <a:r>
              <a:rPr lang="en-US" dirty="0" smtClean="0"/>
              <a:t>                                         &lt;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15 – 3 = 12 (к.) – крыжовника. </a:t>
            </a:r>
          </a:p>
          <a:p>
            <a:pPr marL="514350" indent="-514350">
              <a:buAutoNum type="arabicParenR"/>
            </a:pPr>
            <a:r>
              <a:rPr lang="ru-RU" dirty="0" smtClean="0"/>
              <a:t> 15 + 11 = 26 (к.) – смородины.</a:t>
            </a:r>
          </a:p>
          <a:p>
            <a:pPr marL="514350" indent="-514350">
              <a:buAutoNum type="arabicParenR"/>
            </a:pPr>
            <a:r>
              <a:rPr lang="ru-RU" dirty="0" smtClean="0"/>
              <a:t> 15 + 12 = 27 (к.) – малины и крыжовника вместе.</a:t>
            </a:r>
          </a:p>
          <a:p>
            <a:pPr marL="514350" indent="-514350">
              <a:buAutoNum type="arabicParenR"/>
            </a:pPr>
            <a:r>
              <a:rPr lang="ru-RU" dirty="0" smtClean="0"/>
              <a:t> 27 – 26 = 1 (к.)</a:t>
            </a:r>
            <a:r>
              <a:rPr lang="en-US" dirty="0" smtClean="0"/>
              <a:t>     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Ответ: на 1 куст меньше смородины, чем крыжовника и малины вместе.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514600" y="2895600"/>
            <a:ext cx="1371600" cy="381000"/>
          </a:xfrm>
          <a:prstGeom prst="bentConnector3">
            <a:avLst>
              <a:gd name="adj1" fmla="val -122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0800000">
            <a:off x="4191000" y="2895600"/>
            <a:ext cx="914400" cy="762000"/>
          </a:xfrm>
          <a:prstGeom prst="bentConnector3">
            <a:avLst>
              <a:gd name="adj1" fmla="val -25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авая фигурная скобка 18"/>
          <p:cNvSpPr/>
          <p:nvPr/>
        </p:nvSpPr>
        <p:spPr>
          <a:xfrm>
            <a:off x="5562600" y="2743200"/>
            <a:ext cx="304800" cy="533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6248400" y="2895600"/>
            <a:ext cx="533400" cy="685800"/>
          </a:xfrm>
          <a:prstGeom prst="arc">
            <a:avLst>
              <a:gd name="adj1" fmla="val 16057060"/>
              <a:gd name="adj2" fmla="val 520312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29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Разностное сравнение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ru-RU" dirty="0" smtClean="0"/>
              <a:t>Над полянкой кружились 8 пчёл и 11 стрекоз. 15 из них сели на цветы. </a:t>
            </a:r>
            <a:r>
              <a:rPr lang="ru-RU" dirty="0" smtClean="0">
                <a:solidFill>
                  <a:srgbClr val="FF0000"/>
                </a:solidFill>
              </a:rPr>
              <a:t>На сколько больше насекомых село на цветы, чем продолжало кружиться?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Было – 8 н. и 11 н.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Сели – 15 н. </a:t>
            </a:r>
            <a:r>
              <a:rPr lang="en-US" dirty="0" smtClean="0"/>
              <a:t>        </a:t>
            </a:r>
            <a:r>
              <a:rPr lang="ru-RU" dirty="0" smtClean="0"/>
              <a:t>  </a:t>
            </a:r>
            <a:r>
              <a:rPr lang="en-US" dirty="0" smtClean="0"/>
              <a:t>&lt;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ru-RU" dirty="0" smtClean="0"/>
              <a:t> на ? &gt;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Осталось – ? н.</a:t>
            </a:r>
            <a:r>
              <a:rPr lang="en-US" dirty="0" smtClean="0"/>
              <a:t>    </a:t>
            </a:r>
            <a:r>
              <a:rPr lang="ru-RU" dirty="0" smtClean="0"/>
              <a:t>  </a:t>
            </a:r>
            <a:r>
              <a:rPr lang="en-US" dirty="0" smtClean="0"/>
              <a:t>&lt;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8 + 11 = 19 (н.) – было.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 19 – 15 = 4 (н.) – осталось. </a:t>
            </a:r>
          </a:p>
          <a:p>
            <a:pPr marL="514350" indent="-514350">
              <a:buAutoNum type="arabicParenR"/>
            </a:pPr>
            <a:r>
              <a:rPr lang="ru-RU" dirty="0" smtClean="0"/>
              <a:t> 15 – 4 = 11 (н.)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Ответ: на 11 насекомых больше село на цветы, чем продолжало кружиться. 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2667000" y="2971800"/>
            <a:ext cx="533400" cy="685800"/>
          </a:xfrm>
          <a:prstGeom prst="arc">
            <a:avLst>
              <a:gd name="adj1" fmla="val 16164467"/>
              <a:gd name="adj2" fmla="val 543873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Нахождение суммы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На стоянке было </a:t>
            </a:r>
            <a:r>
              <a:rPr lang="ru-RU" sz="2800" dirty="0" smtClean="0"/>
              <a:t>2 машины. </a:t>
            </a:r>
            <a:r>
              <a:rPr lang="ru-RU" sz="2800" dirty="0" smtClean="0"/>
              <a:t>Вечером приехало ещё </a:t>
            </a:r>
            <a:r>
              <a:rPr lang="ru-RU" sz="2800" dirty="0" smtClean="0"/>
              <a:t>5 машин. </a:t>
            </a:r>
            <a:r>
              <a:rPr lang="ru-RU" sz="2800" dirty="0" smtClean="0">
                <a:solidFill>
                  <a:srgbClr val="FF0000"/>
                </a:solidFill>
              </a:rPr>
              <a:t>Сколько всего </a:t>
            </a:r>
            <a:r>
              <a:rPr lang="ru-RU" sz="2800" dirty="0" smtClean="0">
                <a:solidFill>
                  <a:srgbClr val="FF0000"/>
                </a:solidFill>
              </a:rPr>
              <a:t>машин на </a:t>
            </a:r>
            <a:r>
              <a:rPr lang="ru-RU" sz="2800" dirty="0" smtClean="0">
                <a:solidFill>
                  <a:srgbClr val="FF0000"/>
                </a:solidFill>
              </a:rPr>
              <a:t>стоянке?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Было – 2 </a:t>
            </a:r>
            <a:r>
              <a:rPr lang="ru-RU" sz="2800" dirty="0" smtClean="0"/>
              <a:t>м.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Приехало – 5 </a:t>
            </a:r>
            <a:r>
              <a:rPr lang="ru-RU" sz="2800" dirty="0" smtClean="0"/>
              <a:t>м.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Стало – ? </a:t>
            </a:r>
            <a:r>
              <a:rPr lang="ru-RU" sz="2800" dirty="0" smtClean="0"/>
              <a:t>м.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Решение</a:t>
            </a:r>
          </a:p>
          <a:p>
            <a:pPr>
              <a:buNone/>
            </a:pPr>
            <a:r>
              <a:rPr lang="ru-RU" sz="2800" dirty="0" smtClean="0"/>
              <a:t>                                          2 + 5 = 7 </a:t>
            </a:r>
            <a:r>
              <a:rPr lang="ru-RU" sz="2800" dirty="0" smtClean="0"/>
              <a:t>(м.)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Ответ: 7 </a:t>
            </a:r>
            <a:r>
              <a:rPr lang="ru-RU" sz="2800" dirty="0" smtClean="0"/>
              <a:t>машин всего </a:t>
            </a:r>
            <a:r>
              <a:rPr lang="ru-RU" sz="2800" dirty="0" smtClean="0"/>
              <a:t>на стоянке.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3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Нахождение суммы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На опушке леса росло 5 клёнов и 4 тополя, а сосен росло столько, сколько клёнов и тополей вместе. </a:t>
            </a:r>
            <a:r>
              <a:rPr lang="ru-RU" dirty="0" smtClean="0">
                <a:solidFill>
                  <a:srgbClr val="FF0000"/>
                </a:solidFill>
              </a:rPr>
              <a:t>Сколько сосен росло на опушке леса?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Клёнов – 5 д. </a:t>
            </a:r>
          </a:p>
          <a:p>
            <a:pPr>
              <a:buNone/>
            </a:pPr>
            <a:r>
              <a:rPr lang="ru-RU" dirty="0" smtClean="0"/>
              <a:t> Тополей – 4 д. </a:t>
            </a:r>
          </a:p>
          <a:p>
            <a:pPr>
              <a:buNone/>
            </a:pPr>
            <a:r>
              <a:rPr lang="ru-RU" dirty="0" smtClean="0"/>
              <a:t> Сосен – ? д., К. + Т.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5 + 4 = 9 (д.) </a:t>
            </a:r>
          </a:p>
          <a:p>
            <a:pPr>
              <a:buNone/>
            </a:pPr>
            <a:r>
              <a:rPr lang="ru-RU" dirty="0" smtClean="0"/>
              <a:t>Ответ: 9 сосен росло на опушке леса.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4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Увеличение числа на несколько единиц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 Васи 7 марок, а у Егора на 3 марки больше. </a:t>
            </a:r>
            <a:r>
              <a:rPr lang="ru-RU" dirty="0" smtClean="0">
                <a:solidFill>
                  <a:srgbClr val="FF0000"/>
                </a:solidFill>
              </a:rPr>
              <a:t>Сколько марок у Егора? </a:t>
            </a:r>
          </a:p>
          <a:p>
            <a:pPr>
              <a:buNone/>
            </a:pPr>
            <a:r>
              <a:rPr lang="ru-RU" dirty="0" smtClean="0"/>
              <a:t> Вася – 7 м.     </a:t>
            </a:r>
          </a:p>
          <a:p>
            <a:pPr>
              <a:buNone/>
            </a:pPr>
            <a:r>
              <a:rPr lang="ru-RU" dirty="0" smtClean="0"/>
              <a:t> Егор – ? м., на 3 м. &gt;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  7 + 3 = 10 (м.) </a:t>
            </a:r>
          </a:p>
          <a:p>
            <a:pPr>
              <a:buNone/>
            </a:pPr>
            <a:r>
              <a:rPr lang="ru-RU" dirty="0" smtClean="0"/>
              <a:t>Ответ: 10 марок у Егора. </a:t>
            </a:r>
            <a:endParaRPr lang="ru-RU" dirty="0"/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>
            <a:off x="2667000" y="2819400"/>
            <a:ext cx="2133600" cy="762000"/>
          </a:xfrm>
          <a:prstGeom prst="bentConnector3">
            <a:avLst>
              <a:gd name="adj1" fmla="val -214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5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Уменьшение числа на несколько единиц 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первой группе 10 учеников, а во второй на 3 ученика меньше. </a:t>
            </a:r>
            <a:r>
              <a:rPr lang="ru-RU" dirty="0" smtClean="0">
                <a:solidFill>
                  <a:srgbClr val="FF0000"/>
                </a:solidFill>
              </a:rPr>
              <a:t>Сколько учеников во второй группе?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В I г. – 10 </a:t>
            </a:r>
            <a:r>
              <a:rPr lang="ru-RU" dirty="0" err="1" smtClean="0"/>
              <a:t>уч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Во II г. – ? </a:t>
            </a:r>
            <a:r>
              <a:rPr lang="ru-RU" dirty="0" err="1" smtClean="0"/>
              <a:t>уч</a:t>
            </a:r>
            <a:r>
              <a:rPr lang="ru-RU" dirty="0" smtClean="0"/>
              <a:t>., на 3 </a:t>
            </a:r>
            <a:r>
              <a:rPr lang="ru-RU" dirty="0" err="1" smtClean="0"/>
              <a:t>уч</a:t>
            </a:r>
            <a:r>
              <a:rPr lang="ru-RU" dirty="0" smtClean="0"/>
              <a:t>. &lt;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     10 – 3 = 7 (</a:t>
            </a:r>
            <a:r>
              <a:rPr lang="ru-RU" dirty="0" err="1" smtClean="0"/>
              <a:t>уч</a:t>
            </a:r>
            <a:r>
              <a:rPr lang="ru-RU" dirty="0" smtClean="0"/>
              <a:t>.) </a:t>
            </a:r>
          </a:p>
          <a:p>
            <a:pPr>
              <a:buNone/>
            </a:pPr>
            <a:r>
              <a:rPr lang="ru-RU" dirty="0" smtClean="0"/>
              <a:t>Ответ: 7 учеников во второй группе. 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>
            <a:off x="2971800" y="3352800"/>
            <a:ext cx="2819400" cy="762000"/>
          </a:xfrm>
          <a:prstGeom prst="bentConnector3">
            <a:avLst>
              <a:gd name="adj1" fmla="val -243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6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Нахождение неизвестного слагаемого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Дины</a:t>
            </a:r>
            <a:r>
              <a:rPr lang="ru-RU" dirty="0" smtClean="0"/>
              <a:t> </a:t>
            </a:r>
            <a:r>
              <a:rPr lang="ru-RU" dirty="0" smtClean="0"/>
              <a:t>было 9 роз. 5 розовых, остальные белые. </a:t>
            </a:r>
            <a:r>
              <a:rPr lang="ru-RU" dirty="0" smtClean="0">
                <a:solidFill>
                  <a:srgbClr val="FF0000"/>
                </a:solidFill>
              </a:rPr>
              <a:t>Сколько белых роз было у </a:t>
            </a:r>
            <a:r>
              <a:rPr lang="ru-RU" dirty="0" smtClean="0">
                <a:solidFill>
                  <a:srgbClr val="FF0000"/>
                </a:solidFill>
              </a:rPr>
              <a:t>Дины</a:t>
            </a:r>
            <a:r>
              <a:rPr lang="ru-RU" dirty="0" smtClean="0">
                <a:solidFill>
                  <a:srgbClr val="FF0000"/>
                </a:solidFill>
              </a:rPr>
              <a:t>?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Розовые – 5 р.          </a:t>
            </a:r>
          </a:p>
          <a:p>
            <a:pPr>
              <a:buNone/>
            </a:pPr>
            <a:r>
              <a:rPr lang="ru-RU" dirty="0" smtClean="0"/>
              <a:t>                                          9 р. </a:t>
            </a:r>
          </a:p>
          <a:p>
            <a:pPr>
              <a:buNone/>
            </a:pPr>
            <a:r>
              <a:rPr lang="ru-RU" dirty="0" smtClean="0"/>
              <a:t> Белые – ? р.</a:t>
            </a:r>
          </a:p>
          <a:p>
            <a:pPr algn="ctr">
              <a:buNone/>
            </a:pPr>
            <a:r>
              <a:rPr lang="ru-RU" dirty="0" smtClean="0"/>
              <a:t>Решение </a:t>
            </a:r>
          </a:p>
          <a:p>
            <a:pPr algn="ctr">
              <a:buNone/>
            </a:pPr>
            <a:r>
              <a:rPr lang="ru-RU" dirty="0" smtClean="0"/>
              <a:t>       9 – 5 = 4 (р.) </a:t>
            </a:r>
          </a:p>
          <a:p>
            <a:pPr>
              <a:buNone/>
            </a:pPr>
            <a:r>
              <a:rPr lang="ru-RU" dirty="0" smtClean="0"/>
              <a:t>Ответ: 4 белые розы были у </a:t>
            </a:r>
            <a:r>
              <a:rPr lang="ru-RU" dirty="0" smtClean="0"/>
              <a:t>Дины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733800" y="2667000"/>
            <a:ext cx="533400" cy="1371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7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Нахождение неизвестного слагаемого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Дед </a:t>
            </a:r>
            <a:r>
              <a:rPr lang="ru-RU" dirty="0" err="1" smtClean="0"/>
              <a:t>Мазай</a:t>
            </a:r>
            <a:r>
              <a:rPr lang="ru-RU" dirty="0" smtClean="0"/>
              <a:t> вёз на своей лодке 5 зайцев. Он подобрал ещё несколько зайцев, и их стало 8. </a:t>
            </a:r>
            <a:r>
              <a:rPr lang="ru-RU" dirty="0" smtClean="0">
                <a:solidFill>
                  <a:srgbClr val="FF0000"/>
                </a:solidFill>
              </a:rPr>
              <a:t>Сколько зайцев подобрал дед </a:t>
            </a:r>
            <a:r>
              <a:rPr lang="ru-RU" dirty="0" err="1" smtClean="0">
                <a:solidFill>
                  <a:srgbClr val="FF0000"/>
                </a:solidFill>
              </a:rPr>
              <a:t>Мазай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Было – 5 </a:t>
            </a:r>
            <a:r>
              <a:rPr lang="ru-RU" dirty="0" err="1" smtClean="0"/>
              <a:t>з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Подобрал – ? </a:t>
            </a:r>
            <a:r>
              <a:rPr lang="ru-RU" dirty="0" err="1" smtClean="0"/>
              <a:t>з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Стало – 8 </a:t>
            </a:r>
            <a:r>
              <a:rPr lang="ru-RU" dirty="0" err="1" smtClean="0"/>
              <a:t>з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Решение</a:t>
            </a:r>
          </a:p>
          <a:p>
            <a:pPr algn="ctr">
              <a:buNone/>
            </a:pPr>
            <a:r>
              <a:rPr lang="ru-RU" dirty="0" smtClean="0"/>
              <a:t>     8 – 5 = 3 (</a:t>
            </a:r>
            <a:r>
              <a:rPr lang="ru-RU" dirty="0" err="1" smtClean="0"/>
              <a:t>з</a:t>
            </a:r>
            <a:r>
              <a:rPr lang="ru-RU" dirty="0" smtClean="0"/>
              <a:t>.) </a:t>
            </a:r>
          </a:p>
          <a:p>
            <a:pPr>
              <a:buNone/>
            </a:pPr>
            <a:r>
              <a:rPr lang="ru-RU" dirty="0" smtClean="0"/>
              <a:t>Ответ: 3 зайца подобрал дед </a:t>
            </a:r>
            <a:r>
              <a:rPr lang="ru-RU" dirty="0" err="1" smtClean="0"/>
              <a:t>Мазай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2331</Words>
  <PresentationFormat>Экран (4:3)</PresentationFormat>
  <Paragraphs>284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Памятка по оформлению краткой записи к задачам  1-2 класс</vt:lpstr>
      <vt:lpstr>Содержание </vt:lpstr>
      <vt:lpstr>Задача 1  Нахождение суммы </vt:lpstr>
      <vt:lpstr>Задача 2 Нахождение суммы </vt:lpstr>
      <vt:lpstr>Задача 3 Нахождение суммы </vt:lpstr>
      <vt:lpstr>Задача 4  Увеличение числа на несколько единиц</vt:lpstr>
      <vt:lpstr>Задача 5  Уменьшение числа на несколько единиц </vt:lpstr>
      <vt:lpstr>Задача 6  Нахождение неизвестного слагаемого</vt:lpstr>
      <vt:lpstr>Задача 7  Нахождение неизвестного слагаемого</vt:lpstr>
      <vt:lpstr>Задача 8  Нахождение остатка </vt:lpstr>
      <vt:lpstr>Задача 9  Нахождение неизвестного вычитаемого </vt:lpstr>
      <vt:lpstr>Задача 10  Нахождение неизвестного уменьшаемого </vt:lpstr>
      <vt:lpstr>Задача 11  Разностное сравнение </vt:lpstr>
      <vt:lpstr>Задача 12  Разностное сравнение </vt:lpstr>
      <vt:lpstr>Задача 13  Нахождение суммы </vt:lpstr>
      <vt:lpstr>Задача 14  Нахождение суммы </vt:lpstr>
      <vt:lpstr>Задача 15  Нахождение суммы </vt:lpstr>
      <vt:lpstr>Задача 16  Нахождение суммы </vt:lpstr>
      <vt:lpstr>Задача 17  Нахождение остатка </vt:lpstr>
      <vt:lpstr>Задача 18  Нахождение остатка </vt:lpstr>
      <vt:lpstr>Задача 19  Нахождение неизвестного слагаемого </vt:lpstr>
      <vt:lpstr>Задача 20  Нахождение неизвестного слагаемого </vt:lpstr>
      <vt:lpstr>Задача 21  Нахождение неизвестного вычитаемого </vt:lpstr>
      <vt:lpstr>Задача 22  Нахождение неизвестного вычитаемого </vt:lpstr>
      <vt:lpstr>Задача 23  Нахождение неизвестного вычитаемого </vt:lpstr>
      <vt:lpstr>Задача 24  Нахождение третьего слагаемого </vt:lpstr>
      <vt:lpstr>Задача 25  Нахождение неизвестного уменьшаемого</vt:lpstr>
      <vt:lpstr>Задача 26  Нахождение неизвестного уменьшаемого </vt:lpstr>
      <vt:lpstr> Задача 27  Разностное сравнение </vt:lpstr>
      <vt:lpstr> Задача 28  Разностное сравнение </vt:lpstr>
      <vt:lpstr>Задача 29  Разностное сравнение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оформлению краткой записи к задачам  1-2 класс</dc:title>
  <dc:creator>7834</dc:creator>
  <cp:lastModifiedBy>7834</cp:lastModifiedBy>
  <cp:revision>47</cp:revision>
  <dcterms:created xsi:type="dcterms:W3CDTF">2015-02-17T14:44:05Z</dcterms:created>
  <dcterms:modified xsi:type="dcterms:W3CDTF">2015-05-14T18:30:30Z</dcterms:modified>
</cp:coreProperties>
</file>