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9"/>
  </p:notesMasterIdLst>
  <p:sldIdLst>
    <p:sldId id="308" r:id="rId2"/>
    <p:sldId id="309" r:id="rId3"/>
    <p:sldId id="330" r:id="rId4"/>
    <p:sldId id="331" r:id="rId5"/>
    <p:sldId id="333" r:id="rId6"/>
    <p:sldId id="335" r:id="rId7"/>
    <p:sldId id="334" r:id="rId8"/>
    <p:sldId id="337" r:id="rId9"/>
    <p:sldId id="358" r:id="rId10"/>
    <p:sldId id="359" r:id="rId11"/>
    <p:sldId id="360" r:id="rId12"/>
    <p:sldId id="339" r:id="rId13"/>
    <p:sldId id="361" r:id="rId14"/>
    <p:sldId id="362" r:id="rId15"/>
    <p:sldId id="342" r:id="rId16"/>
    <p:sldId id="363" r:id="rId17"/>
    <p:sldId id="364" r:id="rId18"/>
    <p:sldId id="365" r:id="rId19"/>
    <p:sldId id="366" r:id="rId20"/>
    <p:sldId id="357" r:id="rId21"/>
    <p:sldId id="367" r:id="rId22"/>
    <p:sldId id="368" r:id="rId23"/>
    <p:sldId id="369" r:id="rId24"/>
    <p:sldId id="370" r:id="rId25"/>
    <p:sldId id="371" r:id="rId26"/>
    <p:sldId id="372" r:id="rId27"/>
    <p:sldId id="373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CC"/>
    <a:srgbClr val="FFFF99"/>
    <a:srgbClr val="66FF99"/>
    <a:srgbClr val="0000FF"/>
    <a:srgbClr val="003B68"/>
    <a:srgbClr val="336699"/>
    <a:srgbClr val="000E2A"/>
    <a:srgbClr val="B3DE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ED9190-835B-461C-ADBB-719595CE8C4B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56CBCB-7234-4F1A-A9B4-E87898886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6CBCB-7234-4F1A-A9B4-E87898886BD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5D4AA-A48C-4F69-A4BC-024139451D62}" type="datetimeFigureOut">
              <a:rPr lang="ru-RU" smtClean="0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11759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E39CA-CD35-441D-B11F-8F9B004A8143}" type="datetimeFigureOut">
              <a:rPr lang="ru-RU" smtClean="0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398516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95E1-2DC7-4E90-AE52-33B9BA38D8C6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B303-036F-4AB1-8544-6E9908CF5F17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DFE19-8914-4477-AA22-D0CD99B4CD30}" type="datetimeFigureOut">
              <a:rPr lang="ru-RU" smtClean="0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2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8" r:id="rId3"/>
    <p:sldLayoutId id="2147483859" r:id="rId4"/>
  </p:sldLayoutIdLst>
  <p:transition spd="med"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2000240"/>
            <a:ext cx="7380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ГОТОВИМСЯ К ЕГЭ. Задание А1</a:t>
            </a:r>
            <a:r>
              <a:rPr lang="en-US" sz="48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8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Слитное</a:t>
            </a:r>
            <a:r>
              <a:rPr lang="ru-RU" sz="4800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дефисное, раздельное написание. </a:t>
            </a:r>
            <a:r>
              <a:rPr lang="ru-RU" sz="6000" b="1" dirty="0" smtClean="0">
                <a:ln w="12700">
                  <a:noFill/>
                  <a:prstDash val="solid"/>
                </a:ln>
                <a:solidFill>
                  <a:srgbClr val="00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ru-RU" sz="6000" b="1" dirty="0">
              <a:ln w="12700">
                <a:noFill/>
                <a:prstDash val="solid"/>
              </a:ln>
              <a:solidFill>
                <a:srgbClr val="00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 отличать наречия от существительных с предлогами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44824"/>
          <a:ext cx="8712968" cy="4752528"/>
        </p:xfrm>
        <a:graphic>
          <a:graphicData uri="http://schemas.openxmlformats.org/drawingml/2006/table">
            <a:tbl>
              <a:tblPr/>
              <a:tblGrid>
                <a:gridCol w="4104456"/>
                <a:gridCol w="4608512"/>
              </a:tblGrid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Наречие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Существительное с предлогом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7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Внизу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раскинулся лес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(ВНИЗУ – наречие)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низу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этой 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горы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–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(есть  зависимое слово 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горы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значит,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– предлог, НИЗУ – существительное)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7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Птица устремилась 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ввысь</a:t>
                      </a: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(ВВЫСЬ – наречие)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Птица устремилась 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высь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неба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(есть  зависимое слово 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неба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значит,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– предлог, ВЫСЬ – существительное)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98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Сначала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подумай – потом говори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(СНАЧАЛА – наречие)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начала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прошло две недели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(есть  зависимое слово 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значит,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– предлог, НАЧАЛА – существительное)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7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вконец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утомился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(ВКОНЕЦ – наречие)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встал 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конец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очереди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(есть зависимое слово 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очереди</a:t>
                      </a:r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  значит,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– предлог, КОНЕЦ – существительное)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62068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Отличить наречие от существительного с предлогом помогает наличие зависимого слова, которое относится к существительному с предлогом, а не к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наречию.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 отличать наречия от местоимений с предлогами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4293096"/>
          <a:ext cx="8568952" cy="2260848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Наречие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Местоимение с предлогом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1190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Сначала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пошел в школу, </a:t>
                      </a:r>
                      <a:r>
                        <a:rPr lang="ru-RU" sz="24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затем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=потом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в библиотеку.</a:t>
                      </a:r>
                    </a:p>
                    <a:p>
                      <a:pPr algn="l" fontAlgn="t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4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Поэтому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=потому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он хорошо учится.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4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24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зданием находится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библиотека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ru-RU" sz="24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По </a:t>
                      </a:r>
                      <a:r>
                        <a:rPr lang="ru-RU" sz="24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этому </a:t>
                      </a: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льду ходить опасно.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41277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Слитно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пишутся наречия:</a:t>
            </a:r>
          </a:p>
          <a:p>
            <a:pPr algn="just" fontAlgn="t"/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затем, оттого, отчего, потому,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поэтому.</a:t>
            </a:r>
          </a:p>
          <a:p>
            <a:pPr algn="just" fontAlgn="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Как отличить наречие от местоимения с предлогом, которое пишется раздельно?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Наречие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заменить близким по смыслу наречием, а местоимение нет.</a:t>
            </a:r>
          </a:p>
          <a:p>
            <a:pPr algn="just" fontAlgn="t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00948" cy="5143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Правописание предлогов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14422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предлоги могут писаться в одно слово    </a:t>
            </a:r>
            <a:r>
              <a:rPr lang="ru-RU" sz="24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вместо, вроде, вследствие, наподобие и др.) или в два (в меру, в течение, в продолжение, в отличие</a:t>
            </a:r>
            <a:r>
              <a:rPr lang="ru-RU" sz="24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др.)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Предлог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вследствие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(слитное написание)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имеет причинное значение; предлоги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течение, в продолжение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(раздельное написание)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передают значение времени. Эти слова, как и предлог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заключение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имеют в конце букву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е.</a:t>
            </a:r>
            <a:endParaRPr lang="ru-RU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Правописание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производных предлогов надо запоминать, справляться об их написании в орфографическом словаре,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отличать от созвучных форм знаменательных частей речи с предлогами.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ОТЛИЧИЕ ПРЕДЛОГОВ ОТ СУЩЕСТВИТЕЛЬНЫХ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ПРЕДЛОГИ                       СУЩЕСТВИТЕЛЬНЫЕ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(есть синонимы)                          (прямое значение)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вследствие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из-за)               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следствии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в заключение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в конце)           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заключении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в продолжение)      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течении,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в продолжении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наподобие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вроде)    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подобие (на сходство)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навстречу (с Д.п.)                        на встречу (с Т.п.)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насчёт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о, об)                         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счёт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ввиду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из-за)                      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иметь в виду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вместо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за)                             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место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вроде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(= наподобие)                          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роде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ОТЛИЧИЕ ПРЕДЛОГОВ ОТ ДЕЕПРИЧАСТИЙ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hlink"/>
                </a:solidFill>
              </a:rPr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hlink"/>
                </a:solidFill>
              </a:rPr>
              <a:t>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ПРЕДЛОГИ                                   ДЕЕПРИЧАСТИЯ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благодаря (с Д.п.)                                 благодаря (с В.п.)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несмотря на (= вопреки)     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не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смотря на (= не глядя)</a:t>
            </a:r>
          </a:p>
          <a:p>
            <a:pPr eaLnBrk="1" hangingPunct="1">
              <a:buFont typeface="Wingdings" pitchFamily="2" charset="2"/>
              <a:buNone/>
            </a:pPr>
            <a:endParaRPr lang="ru-RU" sz="3200" b="1" dirty="0" smtClean="0"/>
          </a:p>
        </p:txBody>
      </p:sp>
      <p:pic>
        <p:nvPicPr>
          <p:cNvPr id="4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65104"/>
            <a:ext cx="2160240" cy="22917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58148" cy="11429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СОЮЗЫ или МЕСТОИМЕНИЯ и НАРЕЧИЯ с предлогом и частицей</a:t>
            </a:r>
            <a: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1442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dirty="0" smtClean="0"/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23528" y="2132856"/>
            <a:ext cx="8590429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prstDash val="sysDash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Союзы ТАК ЧТО, ТАК КАК</a:t>
            </a: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КАК </a:t>
            </a: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БУДТО,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ЭТОМ, НЕ ТО…НЕ ТО, </a:t>
            </a: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ЕСТЬ</a:t>
            </a:r>
            <a:endParaRPr kumimoji="0" lang="ru-RU" sz="2800" b="1" i="0" u="none" strike="noStrike" normalizeH="0" baseline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пишутся </a:t>
            </a:r>
            <a:r>
              <a:rPr kumimoji="0" lang="ru-RU" sz="2800" b="1" i="0" u="none" strike="noStrike" normalizeH="0" baseline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раздельно. </a:t>
            </a:r>
            <a:endParaRPr kumimoji="0" lang="ru-RU" sz="2800" b="1" i="0" u="none" strike="noStrike" normalizeH="0" baseline="0" dirty="0" smtClean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Отличие союзов от других частей речи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6"/>
          <a:ext cx="8568952" cy="5616624"/>
        </p:xfrm>
        <a:graphic>
          <a:graphicData uri="http://schemas.openxmlformats.org/drawingml/2006/table">
            <a:tbl>
              <a:tblPr/>
              <a:tblGrid>
                <a:gridCol w="3456384"/>
                <a:gridCol w="5112568"/>
              </a:tblGrid>
              <a:tr h="445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20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Местоимение с частицей</a:t>
                      </a:r>
                      <a:endParaRPr lang="ru-RU" sz="20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3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хочу,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 дал мне совет.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зашел</a:t>
                      </a:r>
                      <a:r>
                        <a:rPr lang="ru-RU" sz="2000" b="0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с тобой обсудить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    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спросил,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бы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мне почитать о космосе.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хочу знать,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бы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ты мне посоветовала.</a:t>
                      </a:r>
                      <a:endParaRPr lang="ru-RU" sz="20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33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нельзя опустить или переставить в другую часть предложения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можно опустить или переставить в другую часть предложения:</a:t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спросил,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 </a:t>
                      </a:r>
                      <a:r>
                        <a:rPr lang="ru-RU" sz="2000" b="1" i="1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мне 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почитать о космосе.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хочу знать, </a:t>
                      </a:r>
                      <a:r>
                        <a:rPr lang="ru-RU" sz="20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2000" b="0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 мне посоветовала </a:t>
                      </a:r>
                      <a:r>
                        <a:rPr lang="ru-RU" sz="2000" b="1" i="1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 </a:t>
                      </a:r>
                      <a:r>
                        <a:rPr lang="ru-RU" sz="20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почитать.</a:t>
                      </a:r>
                      <a:endParaRPr lang="ru-RU" sz="20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00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Союз 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можно заменить союзами:</a:t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того чтобы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тем чтобы.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не знаю, какой сделать подарок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 </a:t>
                      </a:r>
                      <a:r>
                        <a:rPr lang="ru-RU" sz="20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порадовать 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его</a:t>
                      </a:r>
                      <a:r>
                        <a:rPr lang="ru-RU" sz="20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r>
                        <a:rPr lang="ru-RU" sz="2000" b="1" i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можно наполнить содержанием, заменить существительным: 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почитать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Книгу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газету, журнал.</a:t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не знаю, 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бы</a:t>
                      </a:r>
                      <a:r>
                        <a:rPr lang="ru-RU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ему подарить. (Что? Книгу, марки, диск)</a:t>
                      </a:r>
                    </a:p>
                  </a:txBody>
                  <a:tcPr marL="47781" marR="47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Отличие союзов от других частей речи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7"/>
          <a:ext cx="8568952" cy="5666767"/>
        </p:xfrm>
        <a:graphic>
          <a:graphicData uri="http://schemas.openxmlformats.org/drawingml/2006/table">
            <a:tbl>
              <a:tblPr/>
              <a:tblGrid>
                <a:gridCol w="3898080"/>
                <a:gridCol w="4670872"/>
              </a:tblGrid>
              <a:tr h="526979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2000" b="1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Тоже, также (союзы</a:t>
                      </a:r>
                      <a:r>
                        <a:rPr lang="ru-RU" sz="2000" b="0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2000" b="0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0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(тоже = также = и)</a:t>
                      </a: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 же (местоимение с частицей), так же (наречие с частицей)</a:t>
                      </a:r>
                      <a:endParaRPr lang="ru-RU" sz="2000" b="0" i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11421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1. 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в союзах нельзя опустить или переставить без искажения смысла предложения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Же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можно опустить без искажения смысла предложения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3420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Тоже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также 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(как служебные части речи) не отвечают 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вопросы, не являются членами предложения.</a:t>
                      </a:r>
                      <a:b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8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Наш 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 </a:t>
                      </a:r>
                      <a:r>
                        <a:rPr lang="ru-RU" sz="18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тоже 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пойдет в поход. (Ср.: 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 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наш класс пойдет в поход</a:t>
                      </a: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Тоже, также (союзы)</a:t>
                      </a:r>
                      <a:br>
                        <a:rPr lang="ru-RU" sz="1800" b="1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(тоже = также = и)</a:t>
                      </a:r>
                      <a:endParaRPr lang="ru-RU" sz="1800" b="0" i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 </a:t>
                      </a:r>
                      <a:r>
                        <a:rPr lang="ru-RU" sz="18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также</a:t>
                      </a:r>
                      <a:r>
                        <a:rPr lang="ru-RU" sz="1800" b="1" i="1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буду учиться в вузе. </a:t>
                      </a:r>
                      <a:endParaRPr lang="ru-RU" sz="18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.: И 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буду учиться в вузе)</a:t>
                      </a:r>
                      <a:endParaRPr lang="ru-RU" sz="18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И местоимение, и наречие отвечают на вопросы, являются членами предложение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Местоимение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то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быть определением, дополнением, подлежащим, а наречие – 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обстоятельством.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Наречие 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часто сопровождается сравнительным оборотом с союзом 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отвечает на вопросы как? каким образом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 Местоимение</a:t>
                      </a:r>
                      <a:r>
                        <a:rPr lang="ru-RU" sz="18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можно </a:t>
                      </a:r>
                      <a: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заменить другим местоимением, в нем легко изменить род, число.</a:t>
                      </a:r>
                      <a:br>
                        <a:rPr lang="ru-RU" sz="18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 всем городе не было людей, настроенных (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как?)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 же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спокойно и </a:t>
                      </a:r>
                      <a:r>
                        <a:rPr lang="ru-RU" sz="1800" b="0" i="1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="0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(какое?) </a:t>
                      </a:r>
                      <a:r>
                        <a:rPr lang="ru-RU" sz="1800" b="1" i="1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</a:t>
                      </a:r>
                      <a:r>
                        <a:rPr lang="ru-RU" sz="1800" b="1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</a:t>
                      </a:r>
                      <a:r>
                        <a:rPr lang="ru-RU" sz="18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торжественно, как эти двое</a:t>
                      </a:r>
                      <a:r>
                        <a:rPr lang="ru-RU" sz="18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Отличие союзов от других частей речи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700808"/>
          <a:ext cx="7920880" cy="2376264"/>
        </p:xfrm>
        <a:graphic>
          <a:graphicData uri="http://schemas.openxmlformats.org/drawingml/2006/table">
            <a:tbl>
              <a:tblPr/>
              <a:tblGrid>
                <a:gridCol w="3612575"/>
                <a:gridCol w="4308305"/>
              </a:tblGrid>
              <a:tr h="1008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Зато (союз)</a:t>
                      </a:r>
                      <a:endParaRPr lang="ru-RU" sz="2400" b="0" i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ru-RU" sz="2400" b="0" i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2400" b="1" i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то (местоимение с предлогом)</a:t>
                      </a:r>
                      <a:endParaRPr lang="ru-RU" sz="2400" b="0" i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 золотник,</a:t>
                      </a:r>
                      <a:r>
                        <a:rPr lang="ru-RU" sz="2400" b="0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u="non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зато</a:t>
                      </a:r>
                      <a:r>
                        <a:rPr lang="ru-RU" sz="2400" b="0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дорог.</a:t>
                      </a:r>
                      <a:r>
                        <a:rPr lang="ru-RU" sz="2400" b="0" i="0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i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.: Мал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но удал.)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спрятался </a:t>
                      </a:r>
                      <a:r>
                        <a:rPr lang="ru-RU" sz="2400" b="1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то</a:t>
                      </a:r>
                      <a:r>
                        <a:rPr lang="ru-RU" sz="2400" b="0" i="1" u="non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дерево. </a:t>
                      </a:r>
                      <a:endParaRPr lang="ru-RU" sz="2400" b="0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(какое</a:t>
                      </a:r>
                      <a:r>
                        <a:rPr lang="ru-RU" sz="24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65104"/>
            <a:ext cx="2160240" cy="22917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Правописание частиц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30120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052737"/>
          <a:ext cx="8568952" cy="558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663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Через дефис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-то,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-либо,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нибудь</a:t>
                      </a: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</a:t>
                      </a: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тка</a:t>
                      </a: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-де,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кое- (кой-),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-таки (после наречий, глаголов и со словами все-таки, так-таки)</a:t>
                      </a:r>
                    </a:p>
                    <a:p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 (ж)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 (б)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 (ль)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будто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дескать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будто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почто что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кое- следует предлог (кое с кем)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ведь </a:t>
                      </a:r>
                      <a:b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</a:t>
                      </a:r>
                      <a:endParaRPr lang="ru-RU" sz="2000" b="1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465">
                <a:tc gridSpan="2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Запомнить:</a:t>
                      </a:r>
                      <a:endParaRPr lang="ru-RU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точно так же, то же самое, тот же, тотчас же, все так же, к тому же, то-то</a:t>
                      </a:r>
                      <a:r>
                        <a:rPr lang="ru-RU" sz="2400" b="1" i="1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 (то-то ж).</a:t>
                      </a:r>
                      <a:endParaRPr lang="ru-RU" sz="2400" b="1" i="1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52149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выглядит это задание в формате ЕГЭ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А19.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предложении оба выделенных слова пишутся слитно?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1) (ЗА)ЧАСТУЮ мы даже не представляем, (НА)СКОЛЬКО человеку важно понять, что является для него в жизни главным.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2) Ни громоотводы, ни вечный двигатель городу Калинову не нужны, ПОТОМУ(ЧТО) всему этому (ПО)ПРОСТУ нет места в патриархальном мире.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3) Можно (ПО)РАЗНОМУ объяснить сцену словесного поединка Базарова и Павла Петровича, и (ПО)НАЧАЛУ может показаться, что прав нигилист.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4) ЧТО(БЫ) вернуть Радищева современному читателю, необходимо попытаться беспристрастно оценить его философские взгляды, ТАК(ЖЕ) как и литературное творчество</a:t>
            </a: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143536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разбора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речи, задав к слову вопрос.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Помните!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 самостоятельным частям речи можно задать вопрос, к служебным – нет.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Посмотрите,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ли в вариантах ответа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одинаковые формы,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одинаковую ли функцию он выполняют (в зависимости от этого написание может изменяться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 зависимости от части речи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вспомните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3"/>
            <a:ext cx="8208912" cy="475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ПОТРЕНИРУЕМСЯ</a:t>
            </a:r>
          </a:p>
          <a:p>
            <a:pPr marL="342900" lvl="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b="1" kern="0" dirty="0" smtClean="0">
              <a:solidFill>
                <a:srgbClr val="244E9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kern="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Задание 1. 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слитно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  (По)этому пути давно не ездили, (от)того дорога поросла густой травой.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  Мой друг, так(же) как и я, долго выбирал, что(бы) ему почитать.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  Пришлось отказаться (от)того, что было задумано, так как деньги (на)счет не поступили.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  Что(бы) изучить поведение этих животных, биологам пришлось долго наблюдать за ними, за(то) результаты наблюдений оказались весьма интересными.</a:t>
            </a:r>
            <a:endParaRPr lang="ru-RU" sz="2400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ПОТРЕНИРУЕМСЯ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48540"/>
            <a:ext cx="849694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kern="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2. 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слитно?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  (На)счет предстоящей работы мы не говорим (по)причине нехватки времени.</a:t>
            </a:r>
            <a:endParaRPr lang="en-US" sz="2400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  Что (бы) ни произошло, мы пойдем (на)встречу.</a:t>
            </a:r>
            <a:endParaRPr lang="en-US" sz="2400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  (В)начале осени (в)течение недели мы отдыхали на море.</a:t>
            </a:r>
            <a:endParaRPr lang="en-US" sz="2400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  (В)начале подумайте, (за) чем вам это нужно.</a:t>
            </a:r>
            <a:endParaRPr lang="ru-RU" sz="2400" kern="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ПОТРЕНИРУЕМСЯ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3.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каком предложении оба выделенных слова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пишутся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слитно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lvl="0" algn="just"/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hangingPunct="0">
              <a:buFontTx/>
              <a:buAutoNum type="arabicParenR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Эксперимент был проведен удачно, ПРИ(ЧЕМ) впервые, (ПО)ЭТОМУ все были очень довольны.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(В)НАЧАЛЕ сентября ночи становятся холодными,</a:t>
            </a:r>
          </a:p>
          <a:p>
            <a:pPr lvl="0" algn="just"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морозными, (ЗА)ТО дни стоят теплые, безветренные.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Баржа двигалась (ПО)ПРЕЖНЕМУ вниз по течению, </a:t>
            </a:r>
          </a:p>
          <a:p>
            <a:pPr lvl="0" algn="just"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(НА)СТОЛЬКО медленно, что казалась неподвижной.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Пелагея была человеком (НА)РЕДКОСТЬ открытым, добрым; (ЗА)ТО ее и любили в деревне.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ПОТРЕНИРУЕМСЯ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2331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4.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слитно?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Они иногда часами молчали, ЗА(ТО) каждый чувствовал, что им обоим хорошо, и (ПО)ТОМУ именно хорошо, что они вместе.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(ПО)ЧЕМУ судите вы о культуре человека – по его манерам, вкусам, привычкам? И (ОТ)ЧЕГО вы так требовательны к нему?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Работу свою Сергеев знал и любил ее ЗА(ТО), что она ему давалась, (ПО)ЭТОМУ и считали его на заводе хорошим мастером.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Старший сын, Анисим, приезжал домой очень редко, только в большие праздники, ЗА(ТО) часто присылал с земляками гостинцы и ТАК(ЖЕ), как средний, Степан, короткие письма.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ПОТРЕНИРУЕМСЯ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5.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раздельно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ЧТО(БЫ) полнее ощутить течение жизни, осенью 1877 года Чайковский уезжает (ЗА)ГРАНИЦУ: он долго живет в Италии, Швейцарии, Франции.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(И)ТАК, речевой этикет – явление универсальное, но (В)МЕСТЕ с тем каждый народ выработал свою специфическую систему правил речевого поведения.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В разговоре люди ведут себя (ПО)РАЗНОМУ – в зависимости от темы, а ТАК(ЖЕ) мотива и цели общения.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В «Автопортрете художника с палитрой» и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Авиньонских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девицах» Пикассо много общего: ТО(ЖЕ) самое выражение лиц, одни и ТЕ(ЖЕ) цветовые тона. </a:t>
            </a:r>
          </a:p>
          <a:p>
            <a:pPr>
              <a:buNone/>
            </a:pPr>
            <a:r>
              <a:rPr lang="ru-RU" b="1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600200"/>
            <a:ext cx="4032448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1: 4.</a:t>
            </a: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2: 4.</a:t>
            </a: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3: 1.</a:t>
            </a: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4: 1.</a:t>
            </a: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4: 4.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601172"/>
            <a:ext cx="2880321" cy="30557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00201"/>
            <a:ext cx="5626968" cy="21168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УСПЕХОВ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ЭКЗАМЕНЕ!</a:t>
            </a:r>
            <a:endParaRPr lang="ru-RU" sz="4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3168352" cy="33612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568952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А19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проверяет орфографические умения, связанные со слитным, дефисным 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раздельным написанием служебных и знаменательных слов-омофонов.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этом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задании кроме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правил написания слов требуется еще и учитывать общий смысл предложения, отчего зависит различение на письме союзов и созвучных сочетаний слов.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Ответ на этот вопрос требует знания следующих орфографических правил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ru-RU" sz="24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 Написание существительных с предлогами.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Н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аписание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наречий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3. Написание местоимений с частицами.</a:t>
            </a:r>
            <a:endParaRPr lang="ru-RU" sz="24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аписание производных предлогов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аписание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союзов.</a:t>
            </a:r>
            <a:endParaRPr lang="ru-RU" sz="24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000264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r>
              <a:rPr lang="ru-RU" sz="6000" b="1" dirty="0" smtClean="0">
                <a:ln w="127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Повторим теорию</a:t>
            </a:r>
            <a:endParaRPr lang="ru-RU" sz="6000" b="1" dirty="0">
              <a:ln w="127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</a:ln>
              <a:solidFill>
                <a:srgbClr val="00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Documents and Settings\Admin\Рабочий стол\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2736304" cy="290293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414338"/>
            <a:ext cx="7715200" cy="8000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Слитное написание наречий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7874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ЗАПОМНИТЕ!</a:t>
            </a:r>
            <a:endParaRPr lang="ru-RU" sz="2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дребезги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впросак, воочию, вкупе, навзничь, навзрыд, наизусть, наотмашь, натощак, наискосок, насмарку, поодаль, понаслышке, невдомек, невзначай.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ЗАПОМНИТЕ!</a:t>
            </a:r>
            <a:endPara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Наречия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начинающиеся на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ВПЕРЕ-, НАПЕРЕ-, ВПРИ-, ВРАЗ-, ВЗА-, ВНА-, НАВЫ-, ВПОЛ-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пишутся слитно: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вперебежку, наперевес, вприглядку, вразбивку, взаем,  внакидку, навыворот, вполглазка.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ИСКЛЮЧЕНИЯ: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придачу, в прибавку, в забросе, в замену, в наклон, в насмешку, на выбор,  на выучку, на выручку, на вырост.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186634" cy="3571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Слитное написание наречий</a:t>
            </a:r>
            <a: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96752"/>
          <a:ext cx="8784976" cy="5472608"/>
        </p:xfrm>
        <a:graphic>
          <a:graphicData uri="http://schemas.openxmlformats.org/drawingml/2006/table">
            <a:tbl>
              <a:tblPr/>
              <a:tblGrid>
                <a:gridCol w="6079960"/>
                <a:gridCol w="2705016"/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Наречия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образованные следующими сочетаниями: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предлог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прилагательное,</a:t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предлог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собирательное числительное,</a:t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предлог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местоимение,</a:t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предлог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наречие.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ИСКЛЮЧЕНИЯ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предлог</a:t>
                      </a:r>
                      <a:r>
                        <a:rPr lang="ru-RU" sz="2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полное прилагательное в падежной      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форме</a:t>
                      </a: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2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предлог по + собирательное числительное;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3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предлог + прилагательное на гласную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вслепую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надвое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вовсю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донельзя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ИСКЛЮЧЕНИЯ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на боковую, на попятную, на </a:t>
                      </a: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мировую;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по двое, по </a:t>
                      </a: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трое;</a:t>
                      </a: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1" i="1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в открытую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7402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Предлог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существительное без пояснительных слов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навстречу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вконец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сплеча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7402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Наречия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которые без предлогов не употребляются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вприпрыжку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вдоволь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впотьмах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75204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Наречия </a:t>
                      </a:r>
                      <a:r>
                        <a:rPr lang="ru-RU" sz="20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 значением пространства и времени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вниз, сверху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сначала, наконец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00948" cy="3714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Раздельное написание наречий</a:t>
            </a:r>
            <a:r>
              <a:rPr lang="ru-RU" sz="31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764704"/>
          <a:ext cx="8568952" cy="5819679"/>
        </p:xfrm>
        <a:graphic>
          <a:graphicData uri="http://schemas.openxmlformats.org/drawingml/2006/table">
            <a:tbl>
              <a:tblPr/>
              <a:tblGrid>
                <a:gridCol w="5688632"/>
                <a:gridCol w="2880320"/>
              </a:tblGrid>
              <a:tr h="57621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Предлог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+ собирательное числительное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двое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трое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4322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Предлог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существительное на гласную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одиночку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отказа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износ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21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Предлог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существительное во множественном числе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ногах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днях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621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Предлог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прилагательное на гласную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открытую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1515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Наречия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образованные повтором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существительных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предлогом либо если второе существительное – в творительном падеже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душа в душу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 err="1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дурак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дураком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7569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Наречные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сочетания, которые имеют две и более падежные формы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карачки – на карачках;</a:t>
                      </a:r>
                      <a:b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 мышку – под мышкой – из-под мышек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4322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Существительные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предлогами, имеющие наречное значение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совести, на совесть, с ведома, с размаху, до зарезу и др.</a:t>
                      </a:r>
                      <a:endParaRPr lang="ru-RU" sz="2000" b="1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107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Наречия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боковую</a:t>
                      </a:r>
                      <a:r>
                        <a:rPr lang="ru-RU" sz="2000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попятную</a:t>
                      </a:r>
                      <a:r>
                        <a:rPr lang="ru-RU" sz="2000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2000" b="1" i="1" dirty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мировую</a:t>
                      </a:r>
                      <a:endParaRPr lang="ru-RU" sz="2000" i="1" dirty="0">
                        <a:solidFill>
                          <a:srgbClr val="0033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414338"/>
            <a:ext cx="7400948" cy="5143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47664" y="188640"/>
            <a:ext cx="6357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Дефисное написание наречий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56357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дефис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пишутся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наречия на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-ему, -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ъи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приставкой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образованные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прилагательных или притяжательных местоимений: 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по-новому, по-нашему, по-дружески, по-птичьи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аналогии — 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no-латыни, по-видимому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вводное слово);</a:t>
            </a: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наречия, употребляющиеся в качестве вводных слов и образованные  от  порядковых  числительных:   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во-первых, во-вторых, в-третьих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приставкой 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в-);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71500" y="2994025"/>
            <a:ext cx="835818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414338"/>
            <a:ext cx="7400948" cy="5143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47664" y="188640"/>
            <a:ext cx="6357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Дефисное написание наречий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56357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неопределённые наречия с приставкой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кое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суффиксами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-то, -либо, -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кое-как, когда-то, куда-либо, где-нибудь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 наречия, образованные: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повторением слов или основ слов: 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еле-еле, чуть-чуть, крепко-накрепко, как-никак, волей-неволей; </a:t>
            </a:r>
            <a:endParaRPr lang="ru-RU" sz="24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сочетанием синонимических слов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нежданно-негаданно</a:t>
            </a: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подобру-поздорову.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5. Теор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1493</Words>
  <Application>Microsoft Office PowerPoint</Application>
  <PresentationFormat>Экран (4:3)</PresentationFormat>
  <Paragraphs>247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А5. Теория</vt:lpstr>
      <vt:lpstr>Слайд 1</vt:lpstr>
      <vt:lpstr>Слайд 2</vt:lpstr>
      <vt:lpstr>Слайд 3</vt:lpstr>
      <vt:lpstr>Повторим теорию</vt:lpstr>
      <vt:lpstr>Слитное написание наречий  </vt:lpstr>
      <vt:lpstr>Слитное написание наречий </vt:lpstr>
      <vt:lpstr> Раздельное написание наречий </vt:lpstr>
      <vt:lpstr> </vt:lpstr>
      <vt:lpstr> </vt:lpstr>
      <vt:lpstr>Как отличать наречия от существительных с предлогами</vt:lpstr>
      <vt:lpstr>Как отличать наречия от местоимений с предлогами</vt:lpstr>
      <vt:lpstr>Правописание предлогов</vt:lpstr>
      <vt:lpstr>ОТЛИЧИЕ ПРЕДЛОГОВ ОТ СУЩЕСТВИТЕЛЬНЫХ</vt:lpstr>
      <vt:lpstr>ОТЛИЧИЕ ПРЕДЛОГОВ ОТ ДЕЕПРИЧАСТИЙ</vt:lpstr>
      <vt:lpstr>СОЮЗЫ или МЕСТОИМЕНИЯ и НАРЕЧИЯ с предлогом и частицей </vt:lpstr>
      <vt:lpstr>Отличие союзов от других частей речи</vt:lpstr>
      <vt:lpstr>Отличие союзов от других частей речи</vt:lpstr>
      <vt:lpstr>Отличие союзов от других частей речи</vt:lpstr>
      <vt:lpstr>Правописание частиц</vt:lpstr>
      <vt:lpstr>Слайд 20</vt:lpstr>
      <vt:lpstr>Слайд 21</vt:lpstr>
      <vt:lpstr>ПОТРЕНИРУЕМСЯ</vt:lpstr>
      <vt:lpstr>ПОТРЕНИРУЕМСЯ</vt:lpstr>
      <vt:lpstr>ПОТРЕНИРУЕМСЯ</vt:lpstr>
      <vt:lpstr>ПОТРЕНИРУЕМСЯ</vt:lpstr>
      <vt:lpstr>ОТВЕТЫ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 Лексические нормы (употребление слова, паронимы)</dc:title>
  <dc:creator>LUDA</dc:creator>
  <cp:lastModifiedBy>Ник</cp:lastModifiedBy>
  <cp:revision>110</cp:revision>
  <dcterms:created xsi:type="dcterms:W3CDTF">2011-09-07T19:53:28Z</dcterms:created>
  <dcterms:modified xsi:type="dcterms:W3CDTF">2012-11-14T05:05:38Z</dcterms:modified>
</cp:coreProperties>
</file>