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98" autoAdjust="0"/>
  </p:normalViewPr>
  <p:slideViewPr>
    <p:cSldViewPr>
      <p:cViewPr>
        <p:scale>
          <a:sx n="100" d="100"/>
          <a:sy n="100" d="100"/>
        </p:scale>
        <p:origin x="126" y="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34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02225" y="1844675"/>
            <a:ext cx="4041775" cy="441325"/>
          </a:xfrm>
        </p:spPr>
        <p:txBody>
          <a:bodyPr>
            <a:normAutofit lnSpcReduction="1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712968" cy="21462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ambria" pitchFamily="18" charset="0"/>
              </a:rPr>
              <a:t>Война в судьбе моей семьи 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Экспедиционное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задание 5-А класса МБОУ СОШ им. А. М.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Горького)</a:t>
            </a:r>
            <a:r>
              <a:rPr lang="ru-RU" sz="54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</a:t>
            </a:r>
            <a:endParaRPr lang="ru-RU" sz="5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2781300"/>
            <a:ext cx="3635896" cy="3344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Памяти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наших родных - участников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 свидетелей Великой Отечественной войны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посвящается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9" name="Рисунок 8" descr="http://im1-tub-ru.yandex.net/i?id=9560d0071c8fb3d2acd6da8674b84d3c-60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72" y="2708920"/>
            <a:ext cx="532859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123080" cy="924475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/>
              </a:rPr>
              <a:t>Рассказ </a:t>
            </a:r>
            <a:r>
              <a:rPr lang="ru-RU" sz="2800" i="1" dirty="0">
                <a:solidFill>
                  <a:srgbClr val="7030A0"/>
                </a:solidFill>
                <a:effectLst/>
              </a:rPr>
              <a:t>Сперанской Юлии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3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000" i="1" dirty="0" smtClean="0">
                <a:solidFill>
                  <a:schemeClr val="bg1"/>
                </a:solidFill>
              </a:rPr>
              <a:t>Мой </a:t>
            </a:r>
            <a:r>
              <a:rPr lang="ru-RU" sz="2000" i="1" dirty="0">
                <a:solidFill>
                  <a:schemeClr val="bg1"/>
                </a:solidFill>
              </a:rPr>
              <a:t>прадедушка Дмитрий Ефимович </a:t>
            </a:r>
            <a:r>
              <a:rPr lang="ru-RU" sz="2000" i="1" dirty="0" smtClean="0">
                <a:solidFill>
                  <a:schemeClr val="bg1"/>
                </a:solidFill>
              </a:rPr>
              <a:t>                                          Рассказов </a:t>
            </a:r>
            <a:r>
              <a:rPr lang="ru-RU" sz="2000" i="1" dirty="0">
                <a:solidFill>
                  <a:schemeClr val="bg1"/>
                </a:solidFill>
              </a:rPr>
              <a:t>был участником Великой </a:t>
            </a:r>
            <a:r>
              <a:rPr lang="ru-RU" sz="2000" i="1" dirty="0" smtClean="0">
                <a:solidFill>
                  <a:schemeClr val="bg1"/>
                </a:solidFill>
              </a:rPr>
              <a:t>                                  Отечественной войны</a:t>
            </a:r>
            <a:r>
              <a:rPr lang="ru-RU" sz="2000" i="1" dirty="0">
                <a:solidFill>
                  <a:schemeClr val="bg1"/>
                </a:solidFill>
              </a:rPr>
              <a:t>. Совсем молодым </a:t>
            </a:r>
            <a:r>
              <a:rPr lang="ru-RU" sz="2000" i="1" dirty="0" smtClean="0">
                <a:solidFill>
                  <a:schemeClr val="bg1"/>
                </a:solidFill>
              </a:rPr>
              <a:t>                                             ему </a:t>
            </a:r>
            <a:r>
              <a:rPr lang="ru-RU" sz="2000" i="1" dirty="0">
                <a:solidFill>
                  <a:schemeClr val="bg1"/>
                </a:solidFill>
              </a:rPr>
              <a:t>пришлось закончить школу </a:t>
            </a:r>
            <a:r>
              <a:rPr lang="ru-RU" sz="2000" i="1" dirty="0" err="1" smtClean="0">
                <a:solidFill>
                  <a:schemeClr val="bg1"/>
                </a:solidFill>
              </a:rPr>
              <a:t>команди</a:t>
            </a:r>
            <a:r>
              <a:rPr lang="ru-RU" sz="2000" i="1" dirty="0" smtClean="0">
                <a:solidFill>
                  <a:schemeClr val="bg1"/>
                </a:solidFill>
              </a:rPr>
              <a:t>                                                  ров</a:t>
            </a:r>
            <a:r>
              <a:rPr lang="ru-RU" sz="2000" i="1" dirty="0">
                <a:solidFill>
                  <a:schemeClr val="bg1"/>
                </a:solidFill>
              </a:rPr>
              <a:t>. После обучения он стал командиром </a:t>
            </a:r>
            <a:r>
              <a:rPr lang="ru-RU" sz="2000" i="1" dirty="0" smtClean="0">
                <a:solidFill>
                  <a:schemeClr val="bg1"/>
                </a:solidFill>
              </a:rPr>
              <a:t>                            пулемётного </a:t>
            </a:r>
            <a:r>
              <a:rPr lang="ru-RU" sz="2000" i="1" dirty="0">
                <a:solidFill>
                  <a:schemeClr val="bg1"/>
                </a:solidFill>
              </a:rPr>
              <a:t>отделения. 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bg1"/>
                </a:solidFill>
              </a:rPr>
              <a:t>    </a:t>
            </a:r>
            <a:r>
              <a:rPr lang="ru-RU" sz="2000" i="1" dirty="0" smtClean="0">
                <a:solidFill>
                  <a:schemeClr val="bg1"/>
                </a:solidFill>
              </a:rPr>
              <a:t>Прадедушка </a:t>
            </a:r>
            <a:r>
              <a:rPr lang="ru-RU" sz="2000" i="1" dirty="0">
                <a:solidFill>
                  <a:schemeClr val="bg1"/>
                </a:solidFill>
              </a:rPr>
              <a:t>рассказывал, что на войне было очень страшно и холодно в окопах. Пули свистели повсюду. Однажды, выполняя боевое задание, они попали в засаду немцев. Стали ожесточённо отбиваться, и многие товарищи прадедушки погибли на его глазах. Сам он в этом бою был ранен и доставлен в госпиталь в </a:t>
            </a:r>
            <a:r>
              <a:rPr lang="ru-RU" sz="2000" i="1" dirty="0" err="1">
                <a:solidFill>
                  <a:schemeClr val="bg1"/>
                </a:solidFill>
              </a:rPr>
              <a:t>г.Ленинграде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  <a:r>
              <a:rPr lang="ru-RU" sz="2000" i="1" dirty="0" smtClean="0">
                <a:solidFill>
                  <a:schemeClr val="bg1"/>
                </a:solidFill>
              </a:rPr>
              <a:t>Прадедушка </a:t>
            </a:r>
            <a:r>
              <a:rPr lang="ru-RU" sz="2000" i="1" dirty="0">
                <a:solidFill>
                  <a:schemeClr val="bg1"/>
                </a:solidFill>
              </a:rPr>
              <a:t>очень часто вспоминал тот бой, за который был награждён медалью «За отвагу». Потом были другие бои и новые награды, в том числе орден Великой отечественной войны.</a:t>
            </a:r>
          </a:p>
        </p:txBody>
      </p:sp>
      <p:pic>
        <p:nvPicPr>
          <p:cNvPr id="5" name="Объект 4" descr="C:\Users\География\Desktop\Фото к летописи\DSC0332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95848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0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352928" cy="64807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/>
              </a:rPr>
              <a:t>Рассказ </a:t>
            </a:r>
            <a:r>
              <a:rPr lang="ru-RU" sz="2800" i="1" dirty="0">
                <a:solidFill>
                  <a:srgbClr val="7030A0"/>
                </a:solidFill>
                <a:effectLst/>
              </a:rPr>
              <a:t>Ксении Ивановой</a:t>
            </a:r>
            <a:r>
              <a:rPr lang="ru-RU" sz="2800" dirty="0">
                <a:solidFill>
                  <a:srgbClr val="7030A0"/>
                </a:solidFill>
                <a:effectLst/>
              </a:rPr>
              <a:t/>
            </a:r>
            <a:br>
              <a:rPr lang="ru-RU" sz="2800" dirty="0">
                <a:solidFill>
                  <a:srgbClr val="7030A0"/>
                </a:solidFill>
                <a:effectLst/>
              </a:rPr>
            </a:br>
            <a:endParaRPr lang="ru-RU" sz="28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1520" y="692696"/>
            <a:ext cx="8712968" cy="5255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i="1" dirty="0" smtClean="0">
                <a:solidFill>
                  <a:schemeClr val="bg1"/>
                </a:solidFill>
              </a:rPr>
              <a:t>Мой </a:t>
            </a:r>
            <a:r>
              <a:rPr lang="ru-RU" i="1" dirty="0">
                <a:solidFill>
                  <a:schemeClr val="bg1"/>
                </a:solidFill>
              </a:rPr>
              <a:t>прадедушка Крупенин Пётр Дмитриевич родился в 1924 году в селе </a:t>
            </a:r>
            <a:r>
              <a:rPr lang="ru-RU" i="1" dirty="0" err="1">
                <a:solidFill>
                  <a:schemeClr val="bg1"/>
                </a:solidFill>
              </a:rPr>
              <a:t>Мужиново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Клетнянского</a:t>
            </a:r>
            <a:r>
              <a:rPr lang="ru-RU" i="1" dirty="0">
                <a:solidFill>
                  <a:schemeClr val="bg1"/>
                </a:solidFill>
              </a:rPr>
              <a:t> района Брянской области. Б</a:t>
            </a:r>
            <a:r>
              <a:rPr lang="ru-RU" i="1" dirty="0" smtClean="0">
                <a:solidFill>
                  <a:schemeClr val="bg1"/>
                </a:solidFill>
              </a:rPr>
              <a:t>ыл </a:t>
            </a:r>
            <a:r>
              <a:rPr lang="ru-RU" i="1" dirty="0">
                <a:solidFill>
                  <a:schemeClr val="bg1"/>
                </a:solidFill>
              </a:rPr>
              <a:t>старшим сыном в многодетной семье из пяти детей.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 После </a:t>
            </a:r>
            <a:r>
              <a:rPr lang="ru-RU" i="1" dirty="0">
                <a:solidFill>
                  <a:schemeClr val="bg1"/>
                </a:solidFill>
              </a:rPr>
              <a:t>взятия села немцами </a:t>
            </a:r>
            <a:r>
              <a:rPr lang="ru-RU" i="1" dirty="0" smtClean="0">
                <a:solidFill>
                  <a:schemeClr val="bg1"/>
                </a:solidFill>
              </a:rPr>
              <a:t>прадедушка в свои 18 лет ушёл </a:t>
            </a:r>
            <a:r>
              <a:rPr lang="ru-RU" i="1" dirty="0">
                <a:solidFill>
                  <a:schemeClr val="bg1"/>
                </a:solidFill>
              </a:rPr>
              <a:t>в партизаны. Более двух лет партизанил в </a:t>
            </a:r>
            <a:r>
              <a:rPr lang="ru-RU" i="1" dirty="0" err="1">
                <a:solidFill>
                  <a:schemeClr val="bg1"/>
                </a:solidFill>
              </a:rPr>
              <a:t>Клетнянском</a:t>
            </a:r>
            <a:r>
              <a:rPr lang="ru-RU" i="1" dirty="0">
                <a:solidFill>
                  <a:schemeClr val="bg1"/>
                </a:solidFill>
              </a:rPr>
              <a:t> лесу.  В 1943 году, после освобождения </a:t>
            </a:r>
            <a:r>
              <a:rPr lang="ru-RU" i="1" dirty="0" err="1">
                <a:solidFill>
                  <a:schemeClr val="bg1"/>
                </a:solidFill>
              </a:rPr>
              <a:t>Брянщины</a:t>
            </a:r>
            <a:r>
              <a:rPr lang="ru-RU" i="1" dirty="0">
                <a:solidFill>
                  <a:schemeClr val="bg1"/>
                </a:solidFill>
              </a:rPr>
              <a:t> от немецких захватчиков, прадедушка ушёл на фронт. Воевал на Западном фронте, был связистом, встречал лично маршала Конева. Освобождал Прагу и Варшаву, брал Берлин.  За участие в военных действиях ему вручили 7 правительственных наград: «За взятие Варшавы», «За освобождение Праги, «За взятие Берлина» и др. Во время войны был два раза ранен и один раз контужен.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После </a:t>
            </a:r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обеды </a:t>
            </a:r>
            <a:r>
              <a:rPr lang="ru-RU" i="1" dirty="0">
                <a:solidFill>
                  <a:schemeClr val="bg1"/>
                </a:solidFill>
              </a:rPr>
              <a:t>в 1945 году остался </a:t>
            </a:r>
            <a:r>
              <a:rPr lang="ru-RU" i="1" dirty="0" smtClean="0">
                <a:solidFill>
                  <a:schemeClr val="bg1"/>
                </a:solidFill>
              </a:rPr>
              <a:t>служить                                                                  </a:t>
            </a:r>
            <a:r>
              <a:rPr lang="ru-RU" i="1" dirty="0">
                <a:solidFill>
                  <a:schemeClr val="bg1"/>
                </a:solidFill>
              </a:rPr>
              <a:t>в армии и вернулся в своё село только в </a:t>
            </a:r>
            <a:r>
              <a:rPr lang="ru-RU" i="1" dirty="0" smtClean="0">
                <a:solidFill>
                  <a:schemeClr val="bg1"/>
                </a:solidFill>
              </a:rPr>
              <a:t>                                          1946 </a:t>
            </a:r>
            <a:r>
              <a:rPr lang="ru-RU" i="1" dirty="0">
                <a:solidFill>
                  <a:schemeClr val="bg1"/>
                </a:solidFill>
              </a:rPr>
              <a:t>году. </a:t>
            </a:r>
            <a:r>
              <a:rPr lang="ru-RU" i="1" dirty="0" smtClean="0">
                <a:solidFill>
                  <a:schemeClr val="bg1"/>
                </a:solidFill>
              </a:rPr>
              <a:t>Прадедушка </a:t>
            </a:r>
            <a:r>
              <a:rPr lang="ru-RU" i="1" dirty="0">
                <a:solidFill>
                  <a:schemeClr val="bg1"/>
                </a:solidFill>
              </a:rPr>
              <a:t>умер в 1975 году </a:t>
            </a:r>
            <a:r>
              <a:rPr lang="ru-RU" i="1" dirty="0" smtClean="0">
                <a:solidFill>
                  <a:schemeClr val="bg1"/>
                </a:solidFill>
              </a:rPr>
              <a:t>                                                после </a:t>
            </a:r>
            <a:r>
              <a:rPr lang="ru-RU" i="1" dirty="0">
                <a:solidFill>
                  <a:schemeClr val="bg1"/>
                </a:solidFill>
              </a:rPr>
              <a:t>тяжёлой болезни, связанной с его </a:t>
            </a:r>
            <a:r>
              <a:rPr lang="ru-RU" i="1" dirty="0" smtClean="0">
                <a:solidFill>
                  <a:schemeClr val="bg1"/>
                </a:solidFill>
              </a:rPr>
              <a:t>                                     военными </a:t>
            </a:r>
            <a:r>
              <a:rPr lang="ru-RU" i="1" dirty="0">
                <a:solidFill>
                  <a:schemeClr val="bg1"/>
                </a:solidFill>
              </a:rPr>
              <a:t>ранениями. Ему был всего 51 год.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classicbus.ru/default/image/aHR0cDovL2VuY3ljbG9wZWRpYS5taWwucnUvaW1hZ2VzL21pbGl0YXJ5L21pbGl0YXJ5L3Bob3RvLzY3NS0yMjAxMTA2MjIwNDI5NDAzLWIuanB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93" y="4509120"/>
            <a:ext cx="3152423" cy="207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9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836712"/>
            <a:ext cx="5184577" cy="576064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3300" i="1" dirty="0" smtClean="0">
                <a:solidFill>
                  <a:schemeClr val="bg1"/>
                </a:solidFill>
              </a:rPr>
              <a:t>В 1941 году мой другой прадедушка Иванов Николай Иванович был </a:t>
            </a:r>
            <a:r>
              <a:rPr lang="ru-RU" sz="3300" i="1" dirty="0">
                <a:solidFill>
                  <a:schemeClr val="bg1"/>
                </a:solidFill>
              </a:rPr>
              <a:t>призван комиссией при Московском районном военком комиссариате </a:t>
            </a:r>
            <a:r>
              <a:rPr lang="ru-RU" sz="3300" i="1" dirty="0" err="1">
                <a:solidFill>
                  <a:schemeClr val="bg1"/>
                </a:solidFill>
              </a:rPr>
              <a:t>г.Ленинграда</a:t>
            </a:r>
            <a:r>
              <a:rPr lang="ru-RU" sz="3300" i="1" dirty="0">
                <a:solidFill>
                  <a:schemeClr val="bg1"/>
                </a:solidFill>
              </a:rPr>
              <a:t> и направлен </a:t>
            </a:r>
            <a:r>
              <a:rPr lang="ru-RU" sz="3300" i="1" dirty="0" smtClean="0">
                <a:solidFill>
                  <a:schemeClr val="bg1"/>
                </a:solidFill>
              </a:rPr>
              <a:t>на войну.</a:t>
            </a:r>
            <a:endParaRPr lang="ru-RU" sz="3300" i="1" dirty="0">
              <a:solidFill>
                <a:schemeClr val="bg1"/>
              </a:solidFill>
            </a:endParaRPr>
          </a:p>
          <a:p>
            <a:r>
              <a:rPr lang="ru-RU" sz="3300" i="1" dirty="0">
                <a:solidFill>
                  <a:schemeClr val="bg1"/>
                </a:solidFill>
              </a:rPr>
              <a:t>    Участвовал в боях по защите </a:t>
            </a:r>
            <a:r>
              <a:rPr lang="ru-RU" sz="3300" i="1" dirty="0" err="1">
                <a:solidFill>
                  <a:schemeClr val="bg1"/>
                </a:solidFill>
              </a:rPr>
              <a:t>г.Ленинграда</a:t>
            </a:r>
            <a:r>
              <a:rPr lang="ru-RU" sz="3300" i="1" dirty="0">
                <a:solidFill>
                  <a:schemeClr val="bg1"/>
                </a:solidFill>
              </a:rPr>
              <a:t> в </a:t>
            </a:r>
            <a:r>
              <a:rPr lang="ru-RU" sz="3300" i="1" dirty="0" smtClean="0">
                <a:solidFill>
                  <a:schemeClr val="bg1"/>
                </a:solidFill>
              </a:rPr>
              <a:t> </a:t>
            </a:r>
            <a:r>
              <a:rPr lang="ru-RU" sz="3300" i="1" dirty="0">
                <a:solidFill>
                  <a:schemeClr val="bg1"/>
                </a:solidFill>
              </a:rPr>
              <a:t>стрелковом полку Ленинградского фронта в качестве командира отделения разведки до января 1944 года в звании старший сержант. На фронте получил </a:t>
            </a:r>
            <a:r>
              <a:rPr lang="ru-RU" sz="3300" i="1" dirty="0" smtClean="0">
                <a:solidFill>
                  <a:schemeClr val="bg1"/>
                </a:solidFill>
              </a:rPr>
              <a:t>первое тяжелое  </a:t>
            </a:r>
            <a:r>
              <a:rPr lang="ru-RU" sz="3300" i="1" dirty="0">
                <a:solidFill>
                  <a:schemeClr val="bg1"/>
                </a:solidFill>
              </a:rPr>
              <a:t>осколочное </a:t>
            </a:r>
            <a:r>
              <a:rPr lang="ru-RU" sz="3300" i="1" dirty="0" smtClean="0">
                <a:solidFill>
                  <a:schemeClr val="bg1"/>
                </a:solidFill>
              </a:rPr>
              <a:t> ранение </a:t>
            </a:r>
            <a:r>
              <a:rPr lang="ru-RU" sz="3300" i="1" dirty="0">
                <a:solidFill>
                  <a:schemeClr val="bg1"/>
                </a:solidFill>
              </a:rPr>
              <a:t>и находился на излечении в эвакогоспитале </a:t>
            </a:r>
            <a:r>
              <a:rPr lang="ru-RU" sz="3300" i="1" dirty="0" err="1" smtClean="0">
                <a:solidFill>
                  <a:schemeClr val="bg1"/>
                </a:solidFill>
              </a:rPr>
              <a:t>г.Ленинграда</a:t>
            </a:r>
            <a:r>
              <a:rPr lang="ru-RU" sz="3300" i="1" dirty="0" smtClean="0">
                <a:solidFill>
                  <a:schemeClr val="bg1"/>
                </a:solidFill>
              </a:rPr>
              <a:t>. С </a:t>
            </a:r>
            <a:r>
              <a:rPr lang="ru-RU" sz="3300" i="1" dirty="0">
                <a:solidFill>
                  <a:schemeClr val="bg1"/>
                </a:solidFill>
              </a:rPr>
              <a:t>апреля 1944 года по май 1945 года воевал в 351 технической </a:t>
            </a:r>
            <a:r>
              <a:rPr lang="ru-RU" sz="3300" i="1" dirty="0" smtClean="0">
                <a:solidFill>
                  <a:schemeClr val="bg1"/>
                </a:solidFill>
              </a:rPr>
              <a:t>команде  </a:t>
            </a:r>
            <a:r>
              <a:rPr lang="ru-RU" sz="3300" i="1" dirty="0">
                <a:solidFill>
                  <a:schemeClr val="bg1"/>
                </a:solidFill>
              </a:rPr>
              <a:t>в качестве авиационного моториста в звании старший сержант. </a:t>
            </a:r>
          </a:p>
        </p:txBody>
      </p:sp>
      <p:pic>
        <p:nvPicPr>
          <p:cNvPr id="1026" name="Picture 2" descr="C:\Users\География\Desktop\Иванов Николай Ивано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450157" cy="47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i="1" dirty="0" smtClean="0">
                <a:solidFill>
                  <a:srgbClr val="7030A0"/>
                </a:solidFill>
                <a:effectLst/>
              </a:rPr>
              <a:t>Рассказ </a:t>
            </a:r>
            <a:r>
              <a:rPr lang="ru-RU" sz="2800" i="1" dirty="0">
                <a:solidFill>
                  <a:srgbClr val="7030A0"/>
                </a:solidFill>
                <a:effectLst/>
              </a:rPr>
              <a:t>Дёминой Ксении</a:t>
            </a:r>
            <a:r>
              <a:rPr lang="ru-RU" sz="2800" dirty="0">
                <a:solidFill>
                  <a:srgbClr val="7030A0"/>
                </a:solidFill>
                <a:effectLst/>
              </a:rPr>
              <a:t/>
            </a:r>
            <a:br>
              <a:rPr lang="ru-RU" sz="2800" dirty="0">
                <a:solidFill>
                  <a:srgbClr val="7030A0"/>
                </a:solidFill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1196752"/>
            <a:ext cx="8568952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 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Моего прадедушку звали Григорий </a:t>
            </a:r>
            <a:r>
              <a:rPr lang="ru-RU" sz="2200" dirty="0">
                <a:solidFill>
                  <a:schemeClr val="bg1"/>
                </a:solidFill>
              </a:rPr>
              <a:t>Костюков. Родился он в 1912 году в деревне </a:t>
            </a:r>
            <a:r>
              <a:rPr lang="ru-RU" sz="2200" dirty="0" err="1">
                <a:solidFill>
                  <a:schemeClr val="bg1"/>
                </a:solidFill>
              </a:rPr>
              <a:t>Артюхи</a:t>
            </a:r>
            <a:r>
              <a:rPr lang="ru-RU" sz="2200" dirty="0">
                <a:solidFill>
                  <a:schemeClr val="bg1"/>
                </a:solidFill>
              </a:rPr>
              <a:t>. Был весёлым парнем, работал дорожником. Потом встретил мою прабабушку Матрёну. Они дружили, встречались, </a:t>
            </a:r>
            <a:r>
              <a:rPr lang="ru-RU" sz="2200" dirty="0" smtClean="0">
                <a:solidFill>
                  <a:schemeClr val="bg1"/>
                </a:solidFill>
              </a:rPr>
              <a:t>затем </a:t>
            </a:r>
            <a:r>
              <a:rPr lang="ru-RU" sz="2200" dirty="0">
                <a:solidFill>
                  <a:schemeClr val="bg1"/>
                </a:solidFill>
              </a:rPr>
              <a:t>поженились, и у них родилось двое детей – моя бабушка Тоня и её брат Саша.   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Когда </a:t>
            </a:r>
            <a:r>
              <a:rPr lang="ru-RU" sz="2200" dirty="0">
                <a:solidFill>
                  <a:schemeClr val="bg1"/>
                </a:solidFill>
              </a:rPr>
              <a:t>в 1941 году началась война, прадедушка Гриша ушёл защищать Родину. Он присылал письма, в которых описывал, как они бьют фашистов, как подрывают немецкие поезда. Они уходили в лес и вместе с партизанами освобождали города и деревни от фашистских захватчиков. Потом письма перестали приходить, и прабабушке прислали извещение о том, что прадедушка пропал без вести.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После </a:t>
            </a:r>
            <a:r>
              <a:rPr lang="ru-RU" sz="2200" dirty="0">
                <a:solidFill>
                  <a:schemeClr val="bg1"/>
                </a:solidFill>
              </a:rPr>
              <a:t>войны его искали, посылали запросы о розыске. Последний ответ был из города Калининграда.  Дальше его судьба не известна.</a:t>
            </a:r>
          </a:p>
          <a:p>
            <a:endParaRPr lang="ru-RU" dirty="0"/>
          </a:p>
        </p:txBody>
      </p:sp>
      <p:pic>
        <p:nvPicPr>
          <p:cNvPr id="4" name="Рисунок 3" descr="Канал пользователя budulaj - Дизайн интерьера, Стили дизайна, Советы по дизайн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880321" cy="1821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6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93610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/>
              </a:rPr>
              <a:t>Рассказ </a:t>
            </a:r>
            <a:r>
              <a:rPr lang="ru-RU" sz="2800" i="1" dirty="0">
                <a:solidFill>
                  <a:srgbClr val="7030A0"/>
                </a:solidFill>
                <a:effectLst/>
              </a:rPr>
              <a:t>Екатерины Петруниной</a:t>
            </a:r>
            <a:r>
              <a:rPr lang="ru-RU" sz="2800" dirty="0">
                <a:solidFill>
                  <a:srgbClr val="7030A0"/>
                </a:solidFill>
                <a:effectLst/>
              </a:rPr>
              <a:t/>
            </a:r>
            <a:br>
              <a:rPr lang="ru-RU" sz="2800" dirty="0">
                <a:solidFill>
                  <a:srgbClr val="7030A0"/>
                </a:solidFill>
                <a:effectLst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764704"/>
            <a:ext cx="8280920" cy="60932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      </a:t>
            </a:r>
            <a:r>
              <a:rPr lang="ru-RU" sz="1600" i="1" dirty="0" smtClean="0">
                <a:solidFill>
                  <a:schemeClr val="bg1"/>
                </a:solidFill>
              </a:rPr>
              <a:t>Из нашей семьи </a:t>
            </a:r>
            <a:r>
              <a:rPr lang="ru-RU" sz="1600" i="1" dirty="0">
                <a:solidFill>
                  <a:schemeClr val="bg1"/>
                </a:solidFill>
              </a:rPr>
              <a:t>на фронте воевал прадедушка Петрунин </a:t>
            </a:r>
            <a:r>
              <a:rPr lang="ru-RU" sz="1600" i="1" dirty="0" smtClean="0">
                <a:solidFill>
                  <a:schemeClr val="bg1"/>
                </a:solidFill>
              </a:rPr>
              <a:t>Николай Алексеевич. </a:t>
            </a:r>
            <a:r>
              <a:rPr lang="ru-RU" sz="1600" i="1" dirty="0">
                <a:solidFill>
                  <a:schemeClr val="bg1"/>
                </a:solidFill>
              </a:rPr>
              <a:t>На войну его призвали в 1943 </a:t>
            </a:r>
            <a:r>
              <a:rPr lang="ru-RU" sz="1600" i="1" dirty="0" smtClean="0">
                <a:solidFill>
                  <a:schemeClr val="bg1"/>
                </a:solidFill>
              </a:rPr>
              <a:t>году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</a:rPr>
              <a:t>в </a:t>
            </a:r>
            <a:r>
              <a:rPr lang="ru-RU" sz="1600" i="1" dirty="0">
                <a:solidFill>
                  <a:schemeClr val="bg1"/>
                </a:solidFill>
              </a:rPr>
              <a:t>17 лет. Прадедушка окончил ускоренные курсы сержантов, после чего сразу попал в свой первый бой. Был пулемётчиком, при нём всегда был верный друг «Максим».  </a:t>
            </a:r>
            <a:r>
              <a:rPr lang="ru-RU" sz="1600" i="1" dirty="0" smtClean="0">
                <a:solidFill>
                  <a:schemeClr val="bg1"/>
                </a:solidFill>
              </a:rPr>
              <a:t>Вместе </a:t>
            </a:r>
            <a:r>
              <a:rPr lang="ru-RU" sz="1600" i="1" dirty="0">
                <a:solidFill>
                  <a:schemeClr val="bg1"/>
                </a:solidFill>
              </a:rPr>
              <a:t>они побили </a:t>
            </a:r>
            <a:r>
              <a:rPr lang="ru-RU" sz="1600" i="1" dirty="0" smtClean="0">
                <a:solidFill>
                  <a:schemeClr val="bg1"/>
                </a:solidFill>
              </a:rPr>
              <a:t> немало врагов</a:t>
            </a:r>
            <a:r>
              <a:rPr lang="ru-RU" sz="1600" i="1" dirty="0">
                <a:solidFill>
                  <a:schemeClr val="bg1"/>
                </a:solidFill>
              </a:rPr>
              <a:t>. </a:t>
            </a:r>
            <a:r>
              <a:rPr lang="ru-RU" sz="1600" i="1" dirty="0" smtClean="0">
                <a:solidFill>
                  <a:schemeClr val="bg1"/>
                </a:solidFill>
              </a:rPr>
              <a:t>Были </a:t>
            </a:r>
            <a:r>
              <a:rPr lang="ru-RU" sz="1600" i="1" dirty="0">
                <a:solidFill>
                  <a:schemeClr val="bg1"/>
                </a:solidFill>
              </a:rPr>
              <a:t>среди тех, кто форсировал </a:t>
            </a:r>
            <a:r>
              <a:rPr lang="ru-RU" sz="1600" i="1" dirty="0" smtClean="0">
                <a:solidFill>
                  <a:schemeClr val="bg1"/>
                </a:solidFill>
              </a:rPr>
              <a:t>Днепр</a:t>
            </a:r>
            <a:r>
              <a:rPr lang="ru-RU" sz="1600" i="1" dirty="0">
                <a:solidFill>
                  <a:schemeClr val="bg1"/>
                </a:solidFill>
              </a:rPr>
              <a:t>. За первый год боёв </a:t>
            </a:r>
            <a:r>
              <a:rPr lang="ru-RU" sz="1600" i="1" dirty="0" err="1" smtClean="0">
                <a:solidFill>
                  <a:schemeClr val="bg1"/>
                </a:solidFill>
              </a:rPr>
              <a:t>прадедуш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            </a:t>
            </a:r>
            <a:r>
              <a:rPr lang="ru-RU" sz="1600" i="1" dirty="0" err="1" smtClean="0">
                <a:solidFill>
                  <a:schemeClr val="bg1"/>
                </a:solidFill>
              </a:rPr>
              <a:t>ке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много довелось пережить. 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                       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</a:rPr>
              <a:t>    Дойти </a:t>
            </a:r>
            <a:r>
              <a:rPr lang="ru-RU" sz="1600" i="1" dirty="0">
                <a:solidFill>
                  <a:schemeClr val="bg1"/>
                </a:solidFill>
              </a:rPr>
              <a:t>до Берлина не удалось </a:t>
            </a:r>
            <a:r>
              <a:rPr lang="ru-RU" sz="1600" i="1" dirty="0" smtClean="0">
                <a:solidFill>
                  <a:schemeClr val="bg1"/>
                </a:solidFill>
              </a:rPr>
              <a:t>из-за                                       </a:t>
            </a:r>
            <a:r>
              <a:rPr lang="ru-RU" sz="1600" i="1" dirty="0">
                <a:solidFill>
                  <a:schemeClr val="bg1"/>
                </a:solidFill>
              </a:rPr>
              <a:t>боевого ранения: не успел сменить место 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         расположения </a:t>
            </a:r>
            <a:r>
              <a:rPr lang="ru-RU" sz="1600" i="1" dirty="0">
                <a:solidFill>
                  <a:schemeClr val="bg1"/>
                </a:solidFill>
              </a:rPr>
              <a:t>с пулемётом</a:t>
            </a:r>
            <a:r>
              <a:rPr lang="ru-RU" sz="1600" i="1" dirty="0" smtClean="0">
                <a:solidFill>
                  <a:schemeClr val="bg1"/>
                </a:solidFill>
              </a:rPr>
              <a:t>,                                                                     </a:t>
            </a:r>
            <a:r>
              <a:rPr lang="ru-RU" sz="1600" i="1" dirty="0">
                <a:solidFill>
                  <a:schemeClr val="bg1"/>
                </a:solidFill>
              </a:rPr>
              <a:t>был замечен противником и попал под                                                  их миномётный огонь. Очнулся 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                      в </a:t>
            </a:r>
            <a:r>
              <a:rPr lang="ru-RU" sz="1600" i="1" dirty="0">
                <a:solidFill>
                  <a:schemeClr val="bg1"/>
                </a:solidFill>
              </a:rPr>
              <a:t>самолёте, вывозившем раненых. 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           Вследствие </a:t>
            </a:r>
            <a:r>
              <a:rPr lang="ru-RU" sz="1600" i="1" dirty="0">
                <a:solidFill>
                  <a:schemeClr val="bg1"/>
                </a:solidFill>
              </a:rPr>
              <a:t>тяжёлого ранения </a:t>
            </a:r>
            <a:r>
              <a:rPr lang="ru-RU" sz="1600" i="1" dirty="0" smtClean="0">
                <a:solidFill>
                  <a:schemeClr val="bg1"/>
                </a:solidFill>
              </a:rPr>
              <a:t>моего                                                                 </a:t>
            </a:r>
            <a:r>
              <a:rPr lang="ru-RU" sz="1600" i="1" dirty="0">
                <a:solidFill>
                  <a:schemeClr val="bg1"/>
                </a:solidFill>
              </a:rPr>
              <a:t>прадедушку Николая комиссовали, 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так </a:t>
            </a:r>
            <a:r>
              <a:rPr lang="ru-RU" sz="1600" i="1" dirty="0">
                <a:solidFill>
                  <a:schemeClr val="bg1"/>
                </a:solidFill>
              </a:rPr>
              <a:t>что на </a:t>
            </a:r>
            <a:r>
              <a:rPr lang="ru-RU" sz="1600" i="1" dirty="0" smtClean="0">
                <a:solidFill>
                  <a:schemeClr val="bg1"/>
                </a:solidFill>
              </a:rPr>
              <a:t> фронт он уже не вернулся</a:t>
            </a:r>
            <a:r>
              <a:rPr lang="ru-RU" sz="1600" i="1" dirty="0">
                <a:solidFill>
                  <a:schemeClr val="bg1"/>
                </a:solidFill>
              </a:rPr>
              <a:t>. 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            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</a:rPr>
              <a:t>    Но даже после Победы</a:t>
            </a:r>
            <a:r>
              <a:rPr lang="ru-RU" sz="1600" i="1" dirty="0">
                <a:solidFill>
                  <a:schemeClr val="bg1"/>
                </a:solidFill>
              </a:rPr>
              <a:t>, в </a:t>
            </a:r>
            <a:r>
              <a:rPr lang="ru-RU" sz="1600" i="1" dirty="0" smtClean="0">
                <a:solidFill>
                  <a:schemeClr val="bg1"/>
                </a:solidFill>
              </a:rPr>
              <a:t>наступив                                                    шее мирное </a:t>
            </a:r>
            <a:r>
              <a:rPr lang="ru-RU" sz="1600" i="1" dirty="0">
                <a:solidFill>
                  <a:schemeClr val="bg1"/>
                </a:solidFill>
              </a:rPr>
              <a:t>время, осколки в его </a:t>
            </a:r>
            <a:r>
              <a:rPr lang="ru-RU" sz="1600" i="1" dirty="0" err="1" smtClean="0">
                <a:solidFill>
                  <a:schemeClr val="bg1"/>
                </a:solidFill>
              </a:rPr>
              <a:t>изра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ru-RU" sz="1600" i="1" dirty="0" err="1" smtClean="0">
                <a:solidFill>
                  <a:schemeClr val="bg1"/>
                </a:solidFill>
              </a:rPr>
              <a:t>ненном</a:t>
            </a:r>
            <a:r>
              <a:rPr lang="ru-RU" sz="1600" i="1" dirty="0" smtClean="0">
                <a:solidFill>
                  <a:schemeClr val="bg1"/>
                </a:solidFill>
              </a:rPr>
              <a:t>  теле </a:t>
            </a:r>
            <a:r>
              <a:rPr lang="ru-RU" sz="1600" i="1" dirty="0">
                <a:solidFill>
                  <a:schemeClr val="bg1"/>
                </a:solidFill>
              </a:rPr>
              <a:t>никогда не </a:t>
            </a:r>
            <a:r>
              <a:rPr lang="ru-RU" sz="1600" i="1" dirty="0" smtClean="0">
                <a:solidFill>
                  <a:schemeClr val="bg1"/>
                </a:solidFill>
              </a:rPr>
              <a:t>давали забыть                                                                              </a:t>
            </a:r>
            <a:r>
              <a:rPr lang="ru-RU" sz="1600" i="1" dirty="0">
                <a:solidFill>
                  <a:schemeClr val="bg1"/>
                </a:solidFill>
              </a:rPr>
              <a:t>об этой страшной </a:t>
            </a:r>
            <a:r>
              <a:rPr lang="ru-RU" sz="1600" i="1" dirty="0" smtClean="0">
                <a:solidFill>
                  <a:schemeClr val="bg1"/>
                </a:solidFill>
              </a:rPr>
              <a:t> войне</a:t>
            </a:r>
            <a:r>
              <a:rPr lang="ru-RU" sz="1600" i="1" dirty="0">
                <a:solidFill>
                  <a:schemeClr val="bg1"/>
                </a:solidFill>
              </a:rPr>
              <a:t>.                  </a:t>
            </a:r>
          </a:p>
          <a:p>
            <a:pPr>
              <a:lnSpc>
                <a:spcPct val="120000"/>
              </a:lnSpc>
            </a:pPr>
            <a:endParaRPr lang="ru-RU" sz="1600" dirty="0"/>
          </a:p>
        </p:txBody>
      </p:sp>
      <p:pic>
        <p:nvPicPr>
          <p:cNvPr id="5" name="Объект 4" descr="C:\Users\География\Desktop\Фото к летописи\DSC03320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3068960"/>
            <a:ext cx="304517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/>
              </a:rPr>
              <a:t>Рассказ     </a:t>
            </a:r>
            <a:r>
              <a:rPr lang="ru-RU" sz="2800" i="1" dirty="0">
                <a:solidFill>
                  <a:srgbClr val="7030A0"/>
                </a:solidFill>
                <a:effectLst/>
              </a:rPr>
              <a:t>Носовой Анастасии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04664"/>
            <a:ext cx="4157191" cy="46085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i="1" dirty="0" smtClean="0">
                <a:solidFill>
                  <a:schemeClr val="bg1"/>
                </a:solidFill>
              </a:rPr>
              <a:t>Моего </a:t>
            </a:r>
            <a:r>
              <a:rPr lang="ru-RU" i="1" dirty="0">
                <a:solidFill>
                  <a:schemeClr val="bg1"/>
                </a:solidFill>
              </a:rPr>
              <a:t>прадедушку звали Донской Николай Александрович. Родился он в деревне </a:t>
            </a:r>
            <a:r>
              <a:rPr lang="ru-RU" i="1" dirty="0" err="1">
                <a:solidFill>
                  <a:schemeClr val="bg1"/>
                </a:solidFill>
              </a:rPr>
              <a:t>Глыбочка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Карачевского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района </a:t>
            </a:r>
            <a:r>
              <a:rPr lang="ru-RU" i="1" dirty="0">
                <a:solidFill>
                  <a:schemeClr val="bg1"/>
                </a:solidFill>
              </a:rPr>
              <a:t>в 1918 году. В 1939 году его забрали в армию. Из армии он попал на войну.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Во </a:t>
            </a:r>
            <a:r>
              <a:rPr lang="ru-RU" i="1" dirty="0">
                <a:solidFill>
                  <a:schemeClr val="bg1"/>
                </a:solidFill>
              </a:rPr>
              <a:t>время войны мой прадедушка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жил в землянках, копал окопы, переживал ночные обстрелы и бомбежки, участвовал во многих боях и сражениях. Он смело шел в атаку и не боялся умереть за родину.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Служил </a:t>
            </a:r>
            <a:r>
              <a:rPr lang="ru-RU" i="1" dirty="0">
                <a:solidFill>
                  <a:schemeClr val="bg1"/>
                </a:solidFill>
              </a:rPr>
              <a:t>прадедушка в гаубичном артиллерийском </a:t>
            </a:r>
            <a:r>
              <a:rPr lang="ru-RU" i="1" dirty="0" smtClean="0">
                <a:solidFill>
                  <a:schemeClr val="bg1"/>
                </a:solidFill>
              </a:rPr>
              <a:t>полку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764704"/>
            <a:ext cx="4157191" cy="5832648"/>
          </a:xfrm>
        </p:spPr>
        <p:txBody>
          <a:bodyPr>
            <a:normAutofit fontScale="85000" lnSpcReduction="1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i="1" dirty="0" smtClean="0">
                <a:solidFill>
                  <a:schemeClr val="bg1"/>
                </a:solidFill>
              </a:rPr>
              <a:t>Николай </a:t>
            </a:r>
            <a:r>
              <a:rPr lang="ru-RU" i="1" dirty="0">
                <a:solidFill>
                  <a:schemeClr val="bg1"/>
                </a:solidFill>
              </a:rPr>
              <a:t>Александрович был  награжден орденом Отечественной войны 2 степени, медалью Жукова, медалью  за отвагу, медалью за взятие Кенигсберга, за победу над Германией 1941-1945 года.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Прадедушка </a:t>
            </a:r>
            <a:r>
              <a:rPr lang="ru-RU" i="1" dirty="0">
                <a:solidFill>
                  <a:schemeClr val="bg1"/>
                </a:solidFill>
              </a:rPr>
              <a:t>рассказывал, что не умел плавать. И вот однажды нашим нужно было перейти реку. Но немцы  взорвали мост и стали нас атаковать. И все спасались, как могли. Тех, кто бросился в реку, расстреливали с воздуха. А мой прадедушка полз под танками, которые давили  живых людей до крови, по костям. Если немцы видели, что кто-то встает, то сразу расстреливали. Прадедушка чудом спасся. </a:t>
            </a:r>
            <a:endParaRPr lang="ru-RU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 А </a:t>
            </a:r>
            <a:r>
              <a:rPr lang="ru-RU" i="1" dirty="0">
                <a:solidFill>
                  <a:schemeClr val="bg1"/>
                </a:solidFill>
              </a:rPr>
              <a:t>еще он рассказывал, что зимой было очень трудно тащить </a:t>
            </a:r>
            <a:r>
              <a:rPr lang="ru-RU" i="1" dirty="0" smtClean="0">
                <a:solidFill>
                  <a:schemeClr val="bg1"/>
                </a:solidFill>
              </a:rPr>
              <a:t>оружие. </a:t>
            </a:r>
            <a:r>
              <a:rPr lang="ru-RU" i="1" dirty="0">
                <a:solidFill>
                  <a:schemeClr val="bg1"/>
                </a:solidFill>
              </a:rPr>
              <a:t>Разутые, раздетые несли оружия на себе. Вот так мой прадедушка прошел войну.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s://im3-tub-ru.yandex.net/i?id=b270e857b2e5428ffe112e83e2bb56df&amp;n=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96044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8964488" cy="92447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 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      Пусть </a:t>
            </a:r>
            <a:r>
              <a:rPr lang="ru-RU" b="1" i="1" dirty="0">
                <a:solidFill>
                  <a:srgbClr val="002060"/>
                </a:solidFill>
              </a:rPr>
              <a:t>чисто </a:t>
            </a:r>
            <a:r>
              <a:rPr lang="ru-RU" b="1" i="1" dirty="0" smtClean="0">
                <a:solidFill>
                  <a:srgbClr val="002060"/>
                </a:solidFill>
              </a:rPr>
              <a:t>небо </a:t>
            </a:r>
            <a:r>
              <a:rPr lang="ru-RU" b="1" i="1" dirty="0">
                <a:solidFill>
                  <a:srgbClr val="002060"/>
                </a:solidFill>
              </a:rPr>
              <a:t>будет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       над </a:t>
            </a:r>
            <a:r>
              <a:rPr lang="ru-RU" b="1" i="1" dirty="0">
                <a:solidFill>
                  <a:srgbClr val="002060"/>
                </a:solidFill>
              </a:rPr>
              <a:t>землей,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Пусть жизни мирной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радуются </a:t>
            </a:r>
            <a:r>
              <a:rPr lang="ru-RU" b="1" i="1" dirty="0">
                <a:solidFill>
                  <a:srgbClr val="002060"/>
                </a:solidFill>
              </a:rPr>
              <a:t>люди!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А тех, кто </a:t>
            </a:r>
            <a:r>
              <a:rPr lang="ru-RU" b="1" i="1" dirty="0">
                <a:solidFill>
                  <a:srgbClr val="002060"/>
                </a:solidFill>
              </a:rPr>
              <a:t>был </a:t>
            </a:r>
            <a:r>
              <a:rPr lang="ru-RU" b="1" i="1" dirty="0" smtClean="0">
                <a:solidFill>
                  <a:srgbClr val="002060"/>
                </a:solidFill>
              </a:rPr>
              <a:t>лицом к лицу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           с </a:t>
            </a:r>
            <a:r>
              <a:rPr lang="ru-RU" b="1" i="1" dirty="0">
                <a:solidFill>
                  <a:srgbClr val="002060"/>
                </a:solidFill>
              </a:rPr>
              <a:t>войной,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Мы </a:t>
            </a:r>
            <a:r>
              <a:rPr lang="ru-RU" sz="4800" b="1" i="1" dirty="0">
                <a:solidFill>
                  <a:srgbClr val="002060"/>
                </a:solidFill>
              </a:rPr>
              <a:t>помним, </a:t>
            </a:r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бережем</a:t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r>
              <a:rPr lang="ru-RU" sz="4800" b="1" i="1" dirty="0">
                <a:solidFill>
                  <a:srgbClr val="002060"/>
                </a:solidFill>
              </a:rPr>
              <a:t>и любим</a:t>
            </a:r>
            <a:r>
              <a:rPr lang="ru-RU" b="1" i="1" dirty="0">
                <a:solidFill>
                  <a:srgbClr val="002060"/>
                </a:solidFill>
              </a:rPr>
              <a:t>!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V="1">
            <a:off x="0" y="0"/>
            <a:ext cx="9144000" cy="1809749"/>
          </a:xfrm>
        </p:spPr>
        <p:txBody>
          <a:bodyPr/>
          <a:lstStyle/>
          <a:p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</a:p>
          <a:p>
            <a:endParaRPr lang="ru-RU" dirty="0"/>
          </a:p>
        </p:txBody>
      </p:sp>
      <p:pic>
        <p:nvPicPr>
          <p:cNvPr id="5" name="Picture 6" descr="C:\Documents and Settings\Рыжов\Рабочий стол\Копия (3) ВРЕМЕННЫЕ ФОТО\Рисунок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744654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Рыжов\Рабочий стол\Копия (3) ВРЕМЕННЫЕ ФОТО\Рисунок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3060"/>
            <a:ext cx="3600400" cy="25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87220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Не воевавшие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свидетели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войны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0"/>
            <a:ext cx="5148064" cy="54452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endParaRPr lang="ru-RU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Миллионы людей пронесли на своих плечах ужасы фашистской оккупации, стали узниками и жертвами концлагерей. Им довелось испытать нечеловеческие лишения, боль, голод, горе невосполнимых утрат.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В их числе оказались  наши родные и близкие. Наши рассказы о них.</a:t>
            </a:r>
          </a:p>
          <a:p>
            <a:endParaRPr lang="ru-RU" sz="3200" dirty="0"/>
          </a:p>
        </p:txBody>
      </p:sp>
      <p:pic>
        <p:nvPicPr>
          <p:cNvPr id="5" name="Picture 4" descr="C:\Documents and Settings\Рыжов\Рабочий стол\Копия (3) ВРЕМЕННЫЕ ФОТО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81642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8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 </a:t>
            </a:r>
            <a:endParaRPr lang="ru-RU" sz="16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65423" y="256660"/>
            <a:ext cx="5349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solidFill>
                  <a:prstClr val="black"/>
                </a:solidFill>
              </a:rPr>
              <a:t>       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5992"/>
            <a:ext cx="4608512" cy="924475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</a:rPr>
              <a:t>Рассказ Ксении </a:t>
            </a:r>
            <a:r>
              <a:rPr lang="ru-RU" sz="2800" dirty="0" err="1">
                <a:solidFill>
                  <a:srgbClr val="7030A0"/>
                </a:solidFill>
              </a:rPr>
              <a:t>Волчковой</a:t>
            </a:r>
            <a:endParaRPr lang="ru-RU" sz="28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9512" y="1809749"/>
            <a:ext cx="8712968" cy="48596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i="1" dirty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</a:rPr>
              <a:t>Мою </a:t>
            </a:r>
            <a:r>
              <a:rPr lang="ru-RU" sz="2000" i="1" dirty="0">
                <a:solidFill>
                  <a:schemeClr val="bg1"/>
                </a:solidFill>
                <a:latin typeface="Calibri" pitchFamily="34" charset="0"/>
              </a:rPr>
              <a:t>прабабушку зовут Полунина Александра </a:t>
            </a:r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 Тимофеевна</a:t>
            </a:r>
            <a:r>
              <a:rPr lang="ru-RU" sz="2000" i="1" dirty="0">
                <a:solidFill>
                  <a:schemeClr val="bg1"/>
                </a:solidFill>
                <a:latin typeface="Calibri" pitchFamily="34" charset="0"/>
              </a:rPr>
              <a:t>. Когда началась война, ей было 11 лет. В 1941 году на фронт призвали её отца, и прабабушка с мамой, братьями и сестрой остались в деревне Большая </a:t>
            </a:r>
            <a:r>
              <a:rPr lang="ru-RU" sz="2000" i="1" dirty="0" err="1">
                <a:solidFill>
                  <a:schemeClr val="bg1"/>
                </a:solidFill>
                <a:latin typeface="Calibri" pitchFamily="34" charset="0"/>
              </a:rPr>
              <a:t>Семёновка</a:t>
            </a:r>
            <a:r>
              <a:rPr lang="ru-RU" sz="20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  <a:latin typeface="Calibri" pitchFamily="34" charset="0"/>
              </a:rPr>
              <a:t>В 1941 году подступили немцы и стали бомбить деревню. Жителей захватили в плен и погнали через лес до города Новозыбкова. Оттуда в товарных вагонах их повезли в Германию. В августе 1943 года захваченных перевезли в город Кёнигсберг. Недели через две всех, кто находился в лагере, стали распределять на работы. Прабабушка со своими родными попала в немецкую семью. Вместе с другими детьми её заставили работать на полях. Освобождение пришло только в январе 1945 года. Но попасть домой довелось лишь летом 1946 года.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7" name="Объект 6" descr="&quot;Того, что выпало испытать детям войны, не пожелаешь и врагу&quot;. . 21.by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42492"/>
            <a:ext cx="3168352" cy="2164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2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3398744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75050" y="44624"/>
            <a:ext cx="5461446" cy="6768752"/>
          </a:xfrm>
        </p:spPr>
        <p:txBody>
          <a:bodyPr>
            <a:normAutofit fontScale="32500" lnSpcReduction="20000"/>
          </a:bodyPr>
          <a:lstStyle/>
          <a:p>
            <a:pPr marL="137160" indent="0" algn="just">
              <a:buNone/>
            </a:pPr>
            <a:r>
              <a:rPr lang="ru-RU" sz="3300" dirty="0" smtClean="0"/>
              <a:t>          </a:t>
            </a:r>
            <a:r>
              <a:rPr lang="ru-RU" sz="5000" i="1" dirty="0" smtClean="0">
                <a:solidFill>
                  <a:schemeClr val="bg1"/>
                </a:solidFill>
              </a:rPr>
              <a:t>Мой дедушка </a:t>
            </a:r>
            <a:r>
              <a:rPr lang="ru-RU" sz="5000" i="1" dirty="0" err="1" smtClean="0">
                <a:solidFill>
                  <a:schemeClr val="bg1"/>
                </a:solidFill>
              </a:rPr>
              <a:t>Передельский</a:t>
            </a:r>
            <a:r>
              <a:rPr lang="ru-RU" sz="5000" i="1" dirty="0" smtClean="0">
                <a:solidFill>
                  <a:schemeClr val="bg1"/>
                </a:solidFill>
              </a:rPr>
              <a:t> Дмитрий Степанович жил </a:t>
            </a:r>
            <a:r>
              <a:rPr lang="ru-RU" sz="5000" i="1" dirty="0">
                <a:solidFill>
                  <a:schemeClr val="bg1"/>
                </a:solidFill>
              </a:rPr>
              <a:t>в деревне </a:t>
            </a:r>
            <a:r>
              <a:rPr lang="ru-RU" sz="5000" i="1" dirty="0" err="1">
                <a:solidFill>
                  <a:schemeClr val="bg1"/>
                </a:solidFill>
              </a:rPr>
              <a:t>Кочержинка</a:t>
            </a:r>
            <a:r>
              <a:rPr lang="ru-RU" sz="5000" i="1" dirty="0">
                <a:solidFill>
                  <a:schemeClr val="bg1"/>
                </a:solidFill>
              </a:rPr>
              <a:t>. </a:t>
            </a:r>
            <a:endParaRPr lang="ru-RU" sz="5000" i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5000" i="1" dirty="0">
                <a:solidFill>
                  <a:schemeClr val="bg1"/>
                </a:solidFill>
              </a:rPr>
              <a:t> </a:t>
            </a:r>
            <a:r>
              <a:rPr lang="ru-RU" sz="5000" i="1" dirty="0" smtClean="0">
                <a:solidFill>
                  <a:schemeClr val="bg1"/>
                </a:solidFill>
              </a:rPr>
              <a:t>      Когда </a:t>
            </a:r>
            <a:r>
              <a:rPr lang="ru-RU" sz="5000" i="1" dirty="0">
                <a:solidFill>
                  <a:schemeClr val="bg1"/>
                </a:solidFill>
              </a:rPr>
              <a:t>началась война, дедушке было 4 года. В его детской памяти отложились моменты прихода и ухода немцев в его </a:t>
            </a:r>
            <a:r>
              <a:rPr lang="ru-RU" sz="5000" i="1" dirty="0" smtClean="0">
                <a:solidFill>
                  <a:schemeClr val="bg1"/>
                </a:solidFill>
              </a:rPr>
              <a:t>деревню</a:t>
            </a:r>
            <a:r>
              <a:rPr lang="ru-RU" sz="5000" i="1" dirty="0">
                <a:solidFill>
                  <a:schemeClr val="bg1"/>
                </a:solidFill>
              </a:rPr>
              <a:t>.</a:t>
            </a:r>
            <a:r>
              <a:rPr lang="ru-RU" sz="5000" i="1" dirty="0" smtClean="0">
                <a:solidFill>
                  <a:schemeClr val="bg1"/>
                </a:solidFill>
              </a:rPr>
              <a:t> </a:t>
            </a:r>
            <a:r>
              <a:rPr lang="ru-RU" sz="5000" i="1" dirty="0">
                <a:solidFill>
                  <a:schemeClr val="bg1"/>
                </a:solidFill>
              </a:rPr>
              <a:t>Немцы въезжали в деревню на танках, мотоциклах, многие шли пешком. Были обозы - это лошади с телегами, на которых они везли кухню, пулеметы. </a:t>
            </a:r>
            <a:r>
              <a:rPr lang="ru-RU" sz="5000" i="1" dirty="0" smtClean="0">
                <a:solidFill>
                  <a:schemeClr val="bg1"/>
                </a:solidFill>
              </a:rPr>
              <a:t>Когда немцы </a:t>
            </a:r>
            <a:r>
              <a:rPr lang="ru-RU" sz="5000" i="1" dirty="0">
                <a:solidFill>
                  <a:schemeClr val="bg1"/>
                </a:solidFill>
              </a:rPr>
              <a:t>вошли в деревню, стали занимать дома и избы, а людей выгонять в подвалы и сараи. </a:t>
            </a:r>
            <a:endParaRPr lang="ru-RU" sz="5000" i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5000" i="1" dirty="0">
                <a:solidFill>
                  <a:schemeClr val="bg1"/>
                </a:solidFill>
              </a:rPr>
              <a:t> </a:t>
            </a:r>
            <a:r>
              <a:rPr lang="ru-RU" sz="5000" i="1" dirty="0" smtClean="0">
                <a:solidFill>
                  <a:schemeClr val="bg1"/>
                </a:solidFill>
              </a:rPr>
              <a:t>      А еще </a:t>
            </a:r>
            <a:r>
              <a:rPr lang="ru-RU" sz="5000" i="1" dirty="0">
                <a:solidFill>
                  <a:schemeClr val="bg1"/>
                </a:solidFill>
              </a:rPr>
              <a:t>дедушка хорошо помнит, что  в поле стоял сарай. Туда немцы приводили пленных русских солдат. Женщины и дедушка со своей мамой носили им воду, хлеб, вареную картошку. Когда наступила зима, солдаты умерли.  Немцы бросили их в одну яму.</a:t>
            </a:r>
          </a:p>
          <a:p>
            <a:pPr marL="137160" indent="0" algn="just">
              <a:buNone/>
            </a:pPr>
            <a:r>
              <a:rPr lang="ru-RU" sz="5000" i="1" dirty="0">
                <a:solidFill>
                  <a:schemeClr val="bg1"/>
                </a:solidFill>
              </a:rPr>
              <a:t>        Дедушка </a:t>
            </a:r>
            <a:r>
              <a:rPr lang="ru-RU" sz="5000" i="1" dirty="0" smtClean="0">
                <a:solidFill>
                  <a:schemeClr val="bg1"/>
                </a:solidFill>
              </a:rPr>
              <a:t>запомнил и </a:t>
            </a:r>
            <a:r>
              <a:rPr lang="ru-RU" sz="5000" i="1" dirty="0">
                <a:solidFill>
                  <a:schemeClr val="bg1"/>
                </a:solidFill>
              </a:rPr>
              <a:t>как </a:t>
            </a:r>
            <a:r>
              <a:rPr lang="ru-RU" sz="5000" i="1" dirty="0" smtClean="0">
                <a:solidFill>
                  <a:schemeClr val="bg1"/>
                </a:solidFill>
              </a:rPr>
              <a:t>враги </a:t>
            </a:r>
            <a:r>
              <a:rPr lang="ru-RU" sz="5000" i="1" dirty="0">
                <a:solidFill>
                  <a:schemeClr val="bg1"/>
                </a:solidFill>
              </a:rPr>
              <a:t>уходили. Взрослые, спрятав детей, видели, как горела деревня. А происходило это так: один немец обливал все дома в деревне бензином, а другой факелом их поджигал. Запылала деревня. </a:t>
            </a:r>
          </a:p>
          <a:p>
            <a:pPr marL="137160" indent="0" algn="just">
              <a:buNone/>
            </a:pPr>
            <a:r>
              <a:rPr lang="ru-RU" sz="5000" i="1" dirty="0">
                <a:solidFill>
                  <a:schemeClr val="bg1"/>
                </a:solidFill>
              </a:rPr>
              <a:t>        Уже много лет прошло, а дедушка до сих пор помнит эти суровые дни и не хочет, чтобы это повторялось!</a:t>
            </a:r>
          </a:p>
          <a:p>
            <a:pPr algn="just"/>
            <a:endParaRPr lang="ru-RU" sz="4200" i="1" dirty="0"/>
          </a:p>
          <a:p>
            <a:endParaRPr lang="ru-RU" sz="4200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География\Desktop\Фото к летописи\DSC033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9" y="1700808"/>
            <a:ext cx="316399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5879" y="260648"/>
            <a:ext cx="3182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+mj-lt"/>
              </a:rPr>
              <a:t>Рассказ </a:t>
            </a:r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Людмилы </a:t>
            </a:r>
          </a:p>
          <a:p>
            <a:pPr algn="ctr"/>
            <a:r>
              <a:rPr lang="ru-RU" sz="2800" dirty="0" err="1" smtClean="0">
                <a:solidFill>
                  <a:srgbClr val="7030A0"/>
                </a:solidFill>
                <a:latin typeface="+mj-lt"/>
              </a:rPr>
              <a:t>Передельской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8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68552" cy="1011261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7030A0"/>
                </a:solidFill>
                <a:effectLst/>
              </a:rPr>
              <a:t>Рассказ Титова Максима</a:t>
            </a:r>
            <a:r>
              <a:rPr lang="ru-RU" sz="2800" dirty="0">
                <a:solidFill>
                  <a:srgbClr val="7030A0"/>
                </a:solidFill>
                <a:effectLst/>
              </a:rPr>
              <a:t/>
            </a:r>
            <a:br>
              <a:rPr lang="ru-RU" sz="2800" dirty="0">
                <a:solidFill>
                  <a:srgbClr val="7030A0"/>
                </a:solidFill>
                <a:effectLst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8640"/>
            <a:ext cx="468052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1600" i="1" dirty="0" smtClean="0">
                <a:solidFill>
                  <a:schemeClr val="bg1"/>
                </a:solidFill>
              </a:rPr>
              <a:t>Моя </a:t>
            </a:r>
            <a:r>
              <a:rPr lang="ru-RU" sz="1600" i="1" dirty="0">
                <a:solidFill>
                  <a:schemeClr val="bg1"/>
                </a:solidFill>
              </a:rPr>
              <a:t>прабабушка </a:t>
            </a:r>
            <a:r>
              <a:rPr lang="ru-RU" sz="1600" i="1" dirty="0" err="1">
                <a:solidFill>
                  <a:schemeClr val="bg1"/>
                </a:solidFill>
              </a:rPr>
              <a:t>Лемягова</a:t>
            </a:r>
            <a:r>
              <a:rPr lang="ru-RU" sz="1600" i="1" dirty="0">
                <a:solidFill>
                  <a:schemeClr val="bg1"/>
                </a:solidFill>
              </a:rPr>
              <a:t> Антонина </a:t>
            </a:r>
            <a:r>
              <a:rPr lang="ru-RU" sz="1600" i="1" dirty="0" smtClean="0">
                <a:solidFill>
                  <a:schemeClr val="bg1"/>
                </a:solidFill>
              </a:rPr>
              <a:t>Александровна </a:t>
            </a:r>
            <a:r>
              <a:rPr lang="ru-RU" sz="1600" i="1" dirty="0">
                <a:solidFill>
                  <a:schemeClr val="bg1"/>
                </a:solidFill>
              </a:rPr>
              <a:t>родилась в 1927 году. Сейчас ей </a:t>
            </a:r>
            <a:r>
              <a:rPr lang="ru-RU" sz="1600" i="1" dirty="0" smtClean="0">
                <a:solidFill>
                  <a:schemeClr val="bg1"/>
                </a:solidFill>
              </a:rPr>
              <a:t>88 лет. Во </a:t>
            </a:r>
            <a:r>
              <a:rPr lang="ru-RU" sz="1600" i="1" dirty="0">
                <a:solidFill>
                  <a:schemeClr val="bg1"/>
                </a:solidFill>
              </a:rPr>
              <a:t>время войны прабабушка была в числе несовершеннолетних </a:t>
            </a:r>
            <a:r>
              <a:rPr lang="ru-RU" sz="1600" i="1" dirty="0" smtClean="0">
                <a:solidFill>
                  <a:schemeClr val="bg1"/>
                </a:solidFill>
              </a:rPr>
              <a:t>узников концлагерей, созданных </a:t>
            </a:r>
            <a:r>
              <a:rPr lang="ru-RU" sz="1600" i="1" dirty="0">
                <a:solidFill>
                  <a:schemeClr val="bg1"/>
                </a:solidFill>
              </a:rPr>
              <a:t>фашистами и их союзниками в период второй мировой войны.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E:\КЛАССНОЕ РУКОВОДСТВО\Воспоминания о войне\Фото к летописи\Лемягова Ант..JP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24744"/>
            <a:ext cx="3870325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Documents and Settings\Рыжов\Рабочий стол\Копия (3) ВРЕМЕННЫЕ ФОТО\Рисунок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0963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1"/>
            <a:ext cx="4085183" cy="5312370"/>
          </a:xfrm>
        </p:spPr>
        <p:txBody>
          <a:bodyPr>
            <a:normAutofit/>
          </a:bodyPr>
          <a:lstStyle/>
          <a:p>
            <a:pPr marL="85725" indent="-85725"/>
            <a:r>
              <a:rPr lang="ru-RU" sz="2200" i="1" dirty="0">
                <a:solidFill>
                  <a:schemeClr val="bg1"/>
                </a:solidFill>
              </a:rPr>
              <a:t>Моя другая прабабушка </a:t>
            </a:r>
            <a:r>
              <a:rPr lang="ru-RU" sz="2200" i="1" dirty="0" err="1">
                <a:solidFill>
                  <a:schemeClr val="bg1"/>
                </a:solidFill>
              </a:rPr>
              <a:t>Ноздрачёва</a:t>
            </a:r>
            <a:r>
              <a:rPr lang="ru-RU" sz="2200" i="1" dirty="0">
                <a:solidFill>
                  <a:schemeClr val="bg1"/>
                </a:solidFill>
              </a:rPr>
              <a:t> Дарья Никифоровна родилась в 1933 году и во время войны была ещё ребёнком 8 лет. Однажды, когда они с отцом ехали на лошади в деревню, то попали под обстрел, и она была ранена в ногу. </a:t>
            </a:r>
            <a:r>
              <a:rPr lang="ru-RU" sz="2200" i="1" dirty="0" smtClean="0">
                <a:solidFill>
                  <a:schemeClr val="bg1"/>
                </a:solidFill>
              </a:rPr>
              <a:t>Сейчас </a:t>
            </a:r>
            <a:r>
              <a:rPr lang="ru-RU" sz="2200" i="1" dirty="0">
                <a:solidFill>
                  <a:schemeClr val="bg1"/>
                </a:solidFill>
              </a:rPr>
              <a:t>ей 81 год.</a:t>
            </a:r>
          </a:p>
          <a:p>
            <a:endParaRPr lang="ru-RU" dirty="0"/>
          </a:p>
        </p:txBody>
      </p:sp>
      <p:pic>
        <p:nvPicPr>
          <p:cNvPr id="5" name="Объект 4" descr="E:\КЛАССНОЕ РУКОВОДСТВО\Воспоминания о войне\Фото к летописи\Ноздрачёва д.Н. (титов)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2656"/>
            <a:ext cx="4244280" cy="5042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0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КЛАССНОЕ РУКОВОДСТВО\Воспоминания о войне\Фото к летописи\Кузенов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24" y="692696"/>
            <a:ext cx="4009847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4728" y="548680"/>
            <a:ext cx="41772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800" i="1" dirty="0" smtClean="0">
                <a:solidFill>
                  <a:schemeClr val="bg1"/>
                </a:solidFill>
              </a:rPr>
              <a:t>Один </a:t>
            </a:r>
            <a:r>
              <a:rPr lang="ru-RU" sz="2800" i="1" dirty="0">
                <a:solidFill>
                  <a:schemeClr val="bg1"/>
                </a:solidFill>
              </a:rPr>
              <a:t>мой прадедушка Кузенов Николай Михайлович </a:t>
            </a:r>
            <a:r>
              <a:rPr lang="ru-RU" sz="2800" i="1" dirty="0" smtClean="0">
                <a:solidFill>
                  <a:schemeClr val="bg1"/>
                </a:solidFill>
              </a:rPr>
              <a:t>в возрасте 15 лет </a:t>
            </a:r>
            <a:r>
              <a:rPr lang="ru-RU" sz="2800" i="1" dirty="0">
                <a:solidFill>
                  <a:schemeClr val="bg1"/>
                </a:solidFill>
              </a:rPr>
              <a:t>с 1941 по 1945 год вместе с матерью и сёстрами был узником в Германии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20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1279"/>
            <a:ext cx="7123080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Участники войны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608512" cy="26480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Среди старшего поколения наших родных немало тех, кто  вёл смертельные бои на фронтах и яростно били врага в партизанских отрядах . Герои, орденоносцы.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Наши следующие рассказы о них.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 descr="отставание во времени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57984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0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123080" cy="924475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effectLst/>
              </a:rPr>
              <a:t/>
            </a:r>
            <a:br>
              <a:rPr lang="ru-RU" sz="2700" i="1" dirty="0" smtClean="0">
                <a:effectLst/>
              </a:rPr>
            </a:br>
            <a:r>
              <a:rPr lang="ru-RU" sz="3100" i="1" dirty="0" smtClean="0">
                <a:solidFill>
                  <a:srgbClr val="7030A0"/>
                </a:solidFill>
                <a:effectLst/>
              </a:rPr>
              <a:t>Рассказ </a:t>
            </a:r>
            <a:r>
              <a:rPr lang="ru-RU" sz="3100" i="1" dirty="0">
                <a:solidFill>
                  <a:srgbClr val="7030A0"/>
                </a:solidFill>
                <a:effectLst/>
              </a:rPr>
              <a:t>Александры </a:t>
            </a:r>
            <a:r>
              <a:rPr lang="ru-RU" sz="3100" i="1" dirty="0" err="1">
                <a:solidFill>
                  <a:srgbClr val="7030A0"/>
                </a:solidFill>
                <a:effectLst/>
              </a:rPr>
              <a:t>Ионочкиной</a:t>
            </a:r>
            <a:r>
              <a:rPr lang="ru-RU" sz="3100" dirty="0">
                <a:solidFill>
                  <a:srgbClr val="7030A0"/>
                </a:solidFill>
                <a:effectLst/>
              </a:rPr>
              <a:t/>
            </a:r>
            <a:br>
              <a:rPr lang="ru-RU" sz="3100" dirty="0">
                <a:solidFill>
                  <a:srgbClr val="7030A0"/>
                </a:solidFill>
                <a:effectLst/>
              </a:rPr>
            </a:b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pic>
        <p:nvPicPr>
          <p:cNvPr id="5" name="Объект 4" descr="C:\Users\География\Desktop\Фото к летописи\DSC0332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40768"/>
            <a:ext cx="3058212" cy="40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75856" y="260648"/>
            <a:ext cx="5760640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</a:t>
            </a:r>
            <a:r>
              <a:rPr lang="ru-RU" sz="1600" i="1" dirty="0" smtClean="0">
                <a:solidFill>
                  <a:schemeClr val="bg1"/>
                </a:solidFill>
              </a:rPr>
              <a:t>Мою прабабушку зовут Евдокия Илларионовна </a:t>
            </a:r>
            <a:r>
              <a:rPr lang="ru-RU" sz="1600" i="1" dirty="0" err="1" smtClean="0">
                <a:solidFill>
                  <a:schemeClr val="bg1"/>
                </a:solidFill>
              </a:rPr>
              <a:t>Боброва.Когда</a:t>
            </a:r>
            <a:r>
              <a:rPr lang="ru-RU" sz="1600" i="1" dirty="0" smtClean="0">
                <a:solidFill>
                  <a:schemeClr val="bg1"/>
                </a:solidFill>
              </a:rPr>
              <a:t> пришли захватчики, её </a:t>
            </a:r>
            <a:r>
              <a:rPr lang="ru-RU" sz="1600" i="1" dirty="0">
                <a:solidFill>
                  <a:schemeClr val="bg1"/>
                </a:solidFill>
              </a:rPr>
              <a:t>отец </a:t>
            </a:r>
            <a:r>
              <a:rPr lang="ru-RU" sz="1600" i="1" dirty="0" err="1">
                <a:solidFill>
                  <a:schemeClr val="bg1"/>
                </a:solidFill>
              </a:rPr>
              <a:t>Жутенков</a:t>
            </a:r>
            <a:r>
              <a:rPr lang="ru-RU" sz="1600" i="1" dirty="0">
                <a:solidFill>
                  <a:schemeClr val="bg1"/>
                </a:solidFill>
              </a:rPr>
              <a:t> Илларион Трофимович очень быстро установил связь с первыми партизанами, объявившимися в округе. Вся семья </a:t>
            </a:r>
            <a:r>
              <a:rPr lang="ru-RU" sz="1600" i="1" dirty="0" err="1">
                <a:solidFill>
                  <a:schemeClr val="bg1"/>
                </a:solidFill>
              </a:rPr>
              <a:t>Жутенковых</a:t>
            </a:r>
            <a:r>
              <a:rPr lang="ru-RU" sz="1600" i="1" dirty="0">
                <a:solidFill>
                  <a:schemeClr val="bg1"/>
                </a:solidFill>
              </a:rPr>
              <a:t> помогала партизанам из </a:t>
            </a:r>
            <a:r>
              <a:rPr lang="ru-RU" sz="1600" i="1" dirty="0" smtClean="0">
                <a:solidFill>
                  <a:schemeClr val="bg1"/>
                </a:solidFill>
              </a:rPr>
              <a:t>отряда Толочина: </a:t>
            </a:r>
            <a:r>
              <a:rPr lang="ru-RU" sz="1600" i="1" dirty="0">
                <a:solidFill>
                  <a:schemeClr val="bg1"/>
                </a:solidFill>
              </a:rPr>
              <a:t>делились продуктами, давали приют, передавали                                                           сведения о немцах и полицаях. Весной 1942 года 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Иллариона </a:t>
            </a:r>
            <a:r>
              <a:rPr lang="ru-RU" sz="1600" i="1" dirty="0" smtClean="0">
                <a:solidFill>
                  <a:schemeClr val="bg1"/>
                </a:solidFill>
              </a:rPr>
              <a:t>Трофимовича и </a:t>
            </a:r>
            <a:r>
              <a:rPr lang="ru-RU" sz="1600" i="1" dirty="0">
                <a:solidFill>
                  <a:schemeClr val="bg1"/>
                </a:solidFill>
              </a:rPr>
              <a:t>18-летнего брата моей прабабушки </a:t>
            </a:r>
            <a:r>
              <a:rPr lang="ru-RU" sz="1600" i="1" dirty="0" err="1" smtClean="0">
                <a:solidFill>
                  <a:schemeClr val="bg1"/>
                </a:solidFill>
              </a:rPr>
              <a:t>Алесандра</a:t>
            </a:r>
            <a:r>
              <a:rPr lang="ru-RU" sz="1600" i="1" dirty="0" smtClean="0">
                <a:solidFill>
                  <a:schemeClr val="bg1"/>
                </a:solidFill>
              </a:rPr>
              <a:t> немцы </a:t>
            </a:r>
            <a:r>
              <a:rPr lang="ru-RU" sz="1600" i="1" dirty="0">
                <a:solidFill>
                  <a:schemeClr val="bg1"/>
                </a:solidFill>
              </a:rPr>
              <a:t>схватили и расстреляли. </a:t>
            </a:r>
            <a:r>
              <a:rPr lang="ru-RU" sz="1600" i="1" dirty="0" smtClean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bg1"/>
                </a:solidFill>
              </a:rPr>
              <a:t>После  этого прабабушка в свои 17 лет </a:t>
            </a:r>
            <a:r>
              <a:rPr lang="ru-RU" sz="1600" i="1" dirty="0" smtClean="0">
                <a:solidFill>
                  <a:schemeClr val="bg1"/>
                </a:solidFill>
              </a:rPr>
              <a:t>и её старшая </a:t>
            </a:r>
            <a:r>
              <a:rPr lang="ru-RU" sz="1600" i="1" dirty="0">
                <a:solidFill>
                  <a:schemeClr val="bg1"/>
                </a:solidFill>
              </a:rPr>
              <a:t>сестра  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Клава ушли в лес к  </a:t>
            </a:r>
            <a:r>
              <a:rPr lang="ru-RU" sz="1600" i="1" dirty="0" smtClean="0">
                <a:solidFill>
                  <a:schemeClr val="bg1"/>
                </a:solidFill>
              </a:rPr>
              <a:t>партизанам.                                                          Сначала </a:t>
            </a:r>
            <a:r>
              <a:rPr lang="ru-RU" sz="1600" i="1" dirty="0">
                <a:solidFill>
                  <a:schemeClr val="bg1"/>
                </a:solidFill>
              </a:rPr>
              <a:t>вместе 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с другими девушками они                                                                   ухаживали за ранеными, потом стали получать боевые задания.  </a:t>
            </a:r>
            <a:r>
              <a:rPr lang="ru-RU" sz="1600" i="1" dirty="0" smtClean="0">
                <a:solidFill>
                  <a:schemeClr val="bg1"/>
                </a:solidFill>
              </a:rPr>
              <a:t>Вместе </a:t>
            </a:r>
            <a:r>
              <a:rPr lang="ru-RU" sz="1600" i="1" dirty="0">
                <a:solidFill>
                  <a:schemeClr val="bg1"/>
                </a:solidFill>
              </a:rPr>
              <a:t>с </a:t>
            </a:r>
            <a:r>
              <a:rPr lang="ru-RU" sz="1600" i="1" dirty="0" smtClean="0">
                <a:solidFill>
                  <a:schemeClr val="bg1"/>
                </a:solidFill>
              </a:rPr>
              <a:t>  </a:t>
            </a:r>
            <a:r>
              <a:rPr lang="ru-RU" sz="1600" i="1" dirty="0">
                <a:solidFill>
                  <a:schemeClr val="bg1"/>
                </a:solidFill>
              </a:rPr>
              <a:t>товарищами- партизанами  </a:t>
            </a:r>
            <a:r>
              <a:rPr lang="ru-RU" sz="1600" i="1" dirty="0" smtClean="0">
                <a:solidFill>
                  <a:schemeClr val="bg1"/>
                </a:solidFill>
              </a:rPr>
              <a:t>она </a:t>
            </a:r>
            <a:r>
              <a:rPr lang="ru-RU" sz="1600" i="1" dirty="0">
                <a:solidFill>
                  <a:schemeClr val="bg1"/>
                </a:solidFill>
              </a:rPr>
              <a:t>ходила в </a:t>
            </a:r>
            <a:r>
              <a:rPr lang="ru-RU" sz="1600" i="1" dirty="0" smtClean="0">
                <a:solidFill>
                  <a:schemeClr val="bg1"/>
                </a:solidFill>
              </a:rPr>
              <a:t>разведку. Они                                                     минировали </a:t>
            </a:r>
            <a:r>
              <a:rPr lang="ru-RU" sz="1600" i="1" dirty="0">
                <a:solidFill>
                  <a:schemeClr val="bg1"/>
                </a:solidFill>
              </a:rPr>
              <a:t>пути следования вражеских составов, </a:t>
            </a:r>
            <a:r>
              <a:rPr lang="ru-RU" sz="1600" i="1" dirty="0" smtClean="0">
                <a:solidFill>
                  <a:schemeClr val="bg1"/>
                </a:solidFill>
              </a:rPr>
              <a:t>                                                              совершали </a:t>
            </a:r>
            <a:r>
              <a:rPr lang="ru-RU" sz="1600" i="1" dirty="0">
                <a:solidFill>
                  <a:schemeClr val="bg1"/>
                </a:solidFill>
              </a:rPr>
              <a:t>немало поступков, приближавших Победу. </a:t>
            </a:r>
          </a:p>
        </p:txBody>
      </p:sp>
    </p:spTree>
    <p:extLst>
      <p:ext uri="{BB962C8B-B14F-4D97-AF65-F5344CB8AC3E}">
        <p14:creationId xmlns:p14="http://schemas.microsoft.com/office/powerpoint/2010/main" val="27216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851</TotalTime>
  <Words>1570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Summer</vt:lpstr>
      <vt:lpstr> Война в судьбе моей семьи  (Экспедиционное задание 5-А класса МБОУ СОШ им. А. М. Горького)                                                </vt:lpstr>
      <vt:lpstr>    Не воевавшие  свидетели  войны</vt:lpstr>
      <vt:lpstr>Рассказ Ксении Волчковой</vt:lpstr>
      <vt:lpstr>                     </vt:lpstr>
      <vt:lpstr>Рассказ Титова Максима </vt:lpstr>
      <vt:lpstr>Презентация PowerPoint</vt:lpstr>
      <vt:lpstr>Презентация PowerPoint</vt:lpstr>
      <vt:lpstr>Участники войны</vt:lpstr>
      <vt:lpstr> Рассказ Александры Ионочкиной  </vt:lpstr>
      <vt:lpstr>Рассказ Сперанской Юлии </vt:lpstr>
      <vt:lpstr>Рассказ Ксении Ивановой </vt:lpstr>
      <vt:lpstr>Презентация PowerPoint</vt:lpstr>
      <vt:lpstr>Рассказ Дёминой Ксении  </vt:lpstr>
      <vt:lpstr>Рассказ Екатерины Петруниной </vt:lpstr>
      <vt:lpstr>Рассказ     Носовой Анастасии  </vt:lpstr>
      <vt:lpstr>                                                                 Пусть чисто небо будет                                  над землей,  Пусть жизни мирной                            радуются люди!  А тех, кто был лицом к лицу                 с войной,  Мы помним,  бережем  и любим!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в судьбе  моей семьи</dc:title>
  <cp:lastModifiedBy>География</cp:lastModifiedBy>
  <cp:revision>55</cp:revision>
  <dcterms:modified xsi:type="dcterms:W3CDTF">2015-04-23T11:19:19Z</dcterms:modified>
</cp:coreProperties>
</file>