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9" r:id="rId10"/>
    <p:sldId id="264" r:id="rId11"/>
    <p:sldId id="265" r:id="rId12"/>
    <p:sldId id="270" r:id="rId13"/>
    <p:sldId id="268" r:id="rId14"/>
    <p:sldId id="266" r:id="rId15"/>
    <p:sldId id="267"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4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Прямая соединительная линия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006C1C01-908B-46BC-A025-A9E283E9D563}" type="datetimeFigureOut">
              <a:rPr lang="ru-RU"/>
              <a:pPr>
                <a:defRPr/>
              </a:pPr>
              <a:t>12.04.2014</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EC4FAF28-1D83-4AD7-9FAC-41886E2DD802}"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44344D6D-174C-4F89-AC65-A0BCA44747A5}" type="datetimeFigureOut">
              <a:rPr lang="ru-RU"/>
              <a:pPr>
                <a:defRPr/>
              </a:pPr>
              <a:t>12.04.2014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84497A5A-D8B5-4754-BE89-E58B11B211C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E8D660D2-2B67-4CB1-8F3C-E679F15E9DDC}" type="datetimeFigureOut">
              <a:rPr lang="ru-RU"/>
              <a:pPr>
                <a:defRPr/>
              </a:pPr>
              <a:t>12.04.2014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0FA2945E-1FAD-4F11-8332-A31FAEF416D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6312C523-809F-4BBF-ADCC-63CCB4865B5D}" type="datetimeFigureOut">
              <a:rPr lang="ru-RU"/>
              <a:pPr>
                <a:defRPr/>
              </a:pPr>
              <a:t>12.04.2014</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57E0533D-2E9E-474F-B134-0CF7873C5352}"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362AFFA4-EFBD-4450-BAC1-121F883E7A1A}" type="datetimeFigureOut">
              <a:rPr lang="ru-RU"/>
              <a:pPr>
                <a:defRPr/>
              </a:pPr>
              <a:t>12.04.2014</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3A2FF04B-48F3-4A37-B760-A05DDBB6BB0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1744CC12-F575-4B88-9F56-F5AEE0F25586}" type="datetimeFigureOut">
              <a:rPr lang="ru-RU"/>
              <a:pPr>
                <a:defRPr/>
              </a:pPr>
              <a:t>12.04.2014</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B8DCD8F8-CD81-4364-BD4F-2EDC3F95BA2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DA319A88-06C3-4D3F-B9B7-C21D20B75E51}" type="datetimeFigureOut">
              <a:rPr lang="ru-RU"/>
              <a:pPr>
                <a:defRPr/>
              </a:pPr>
              <a:t>12.04.2014</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13BA562B-3FB8-40B4-80BE-78051ABD554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32F696C5-28B2-491C-B226-ED5DF405A8C8}" type="datetimeFigureOut">
              <a:rPr lang="ru-RU"/>
              <a:pPr>
                <a:defRPr/>
              </a:pPr>
              <a:t>12.04.2014</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89D16B68-F9B2-4C5F-ACAF-7421636EC6CB}"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D3F5935A-EA07-4768-8501-1DE5AE24A4B5}" type="datetimeFigureOut">
              <a:rPr lang="ru-RU"/>
              <a:pPr>
                <a:defRPr/>
              </a:pPr>
              <a:t>12.04.2014</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E0B2D537-8A8E-46D1-ABF1-0A8B640A7416}"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Прямая соединительная линия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Овал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4FBC59D0-11F8-4496-95DB-151F7D85B6B1}" type="datetimeFigureOut">
              <a:rPr lang="ru-RU"/>
              <a:pPr>
                <a:defRPr/>
              </a:pPr>
              <a:t>12.04.2014</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7B4F130E-F413-4BED-826E-E1B1704A812E}"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Овал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Прямая соединительная линия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54C42517-FE76-461B-8E81-AEFC89F0E36F}" type="datetimeFigureOut">
              <a:rPr lang="ru-RU"/>
              <a:pPr>
                <a:defRPr/>
              </a:pPr>
              <a:t>12.04.2014</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B6876AD8-3F8B-45BD-82B3-DBC17658AAF4}"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3C16A22F-655C-4CAC-9342-F496C7C1835F}" type="datetimeFigureOut">
              <a:rPr lang="ru-RU"/>
              <a:pPr>
                <a:defRPr/>
              </a:pPr>
              <a:t>12.04.2014</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B072A10E-B148-47A5-A526-B2B689F125F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1557338"/>
            <a:ext cx="6172200" cy="1511300"/>
          </a:xfrm>
        </p:spPr>
        <p:txBody>
          <a:bodyPr/>
          <a:lstStyle/>
          <a:p>
            <a:pPr fontAlgn="auto">
              <a:spcAft>
                <a:spcPts val="0"/>
              </a:spcAft>
              <a:defRPr/>
            </a:pPr>
            <a:r>
              <a:rPr lang="ru-RU" dirty="0" smtClean="0"/>
              <a:t>Речевое развитие ребёнка дошкольного возраста </a:t>
            </a:r>
            <a:endParaRPr lang="ru-RU" dirty="0"/>
          </a:p>
        </p:txBody>
      </p:sp>
      <p:sp>
        <p:nvSpPr>
          <p:cNvPr id="13314" name="Подзаголовок 2"/>
          <p:cNvSpPr>
            <a:spLocks noGrp="1"/>
          </p:cNvSpPr>
          <p:nvPr>
            <p:ph type="subTitle" idx="1"/>
          </p:nvPr>
        </p:nvSpPr>
        <p:spPr>
          <a:xfrm>
            <a:off x="2286000" y="4724400"/>
            <a:ext cx="6172200" cy="1944688"/>
          </a:xfrm>
        </p:spPr>
        <p:txBody>
          <a:bodyPr/>
          <a:lstStyle/>
          <a:p>
            <a:pPr algn="r"/>
            <a:r>
              <a:rPr lang="ru-RU" smtClean="0"/>
              <a:t>Консультация для родителей </a:t>
            </a:r>
          </a:p>
          <a:p>
            <a:pPr algn="r"/>
            <a:r>
              <a:rPr lang="ru-RU" smtClean="0"/>
              <a:t>Подготовила педагог-психолог  Марьина Ю.А </a:t>
            </a:r>
          </a:p>
          <a:p>
            <a:pPr algn="r"/>
            <a:r>
              <a:rPr lang="ru-RU" smtClean="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i="1" dirty="0" smtClean="0"/>
              <a:t>ПРЕДДОШКОЛЬНЫЙ ЭТАП</a:t>
            </a:r>
            <a:endParaRPr lang="ru-RU" dirty="0"/>
          </a:p>
        </p:txBody>
      </p:sp>
      <p:pic>
        <p:nvPicPr>
          <p:cNvPr id="22530" name="Содержимое 4" descr="razv_rech.jpg"/>
          <p:cNvPicPr>
            <a:picLocks noGrp="1" noChangeAspect="1"/>
          </p:cNvPicPr>
          <p:nvPr>
            <p:ph sz="quarter" idx="1"/>
          </p:nvPr>
        </p:nvPicPr>
        <p:blipFill>
          <a:blip r:embed="rId2"/>
          <a:srcRect/>
          <a:stretch>
            <a:fillRect/>
          </a:stretch>
        </p:blipFill>
        <p:spPr>
          <a:xfrm rot="21067387">
            <a:off x="836613" y="1974850"/>
            <a:ext cx="3541712" cy="4471988"/>
          </a:xfrm>
        </p:spPr>
      </p:pic>
      <p:pic>
        <p:nvPicPr>
          <p:cNvPr id="22531" name="Содержимое 5" descr="100522091511717416081753.jpg"/>
          <p:cNvPicPr>
            <a:picLocks noGrp="1" noChangeAspect="1"/>
          </p:cNvPicPr>
          <p:nvPr>
            <p:ph sz="quarter" idx="2"/>
          </p:nvPr>
        </p:nvPicPr>
        <p:blipFill>
          <a:blip r:embed="rId3"/>
          <a:srcRect/>
          <a:stretch>
            <a:fillRect/>
          </a:stretch>
        </p:blipFill>
        <p:spPr>
          <a:xfrm rot="517768">
            <a:off x="4784725" y="1693863"/>
            <a:ext cx="3587750" cy="4687887"/>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Содержимое 2"/>
          <p:cNvSpPr>
            <a:spLocks noGrp="1"/>
          </p:cNvSpPr>
          <p:nvPr>
            <p:ph sz="quarter" idx="1"/>
          </p:nvPr>
        </p:nvSpPr>
        <p:spPr>
          <a:xfrm>
            <a:off x="457200" y="260350"/>
            <a:ext cx="8002588" cy="6913563"/>
          </a:xfrm>
        </p:spPr>
        <p:txBody>
          <a:bodyPr/>
          <a:lstStyle/>
          <a:p>
            <a:r>
              <a:rPr lang="ru-RU" i="1" smtClean="0"/>
              <a:t>В этот период расширяется объем лепетных слов, используемых ребенком. Данный этап характеризуется повышенным вниманием ребенка к речи окружающих, усиливается его речевая актив­ность. Употребляемые ребенком слова многозначны: одновременно одним и тем же лепетным сочетанием ребенок обозначает несколько понятий: «бах» — упал, лежит, споткнулся; «дай» — отдай, принеси, подай; «биби» — идет, лежит, катается, машина, самолет, велосипед.</a:t>
            </a:r>
            <a:endParaRPr lang="ru-RU" smtClean="0"/>
          </a:p>
          <a:p>
            <a:pPr>
              <a:buFont typeface="Wingdings" pitchFamily="2" charset="2"/>
              <a:buNone/>
            </a:pPr>
            <a:r>
              <a:rPr lang="ru-RU" i="1" smtClean="0"/>
              <a:t>  </a:t>
            </a:r>
            <a:r>
              <a:rPr lang="ru-RU" i="1" u="sng" smtClean="0"/>
              <a:t>После полутора лет наблюдается рост активного словаря детей, появляются первые предложения, состоящие из аморфных слов-корней:</a:t>
            </a:r>
            <a:endParaRPr lang="ru-RU" u="sng" smtClean="0"/>
          </a:p>
          <a:p>
            <a:pPr>
              <a:buFont typeface="Wingdings" pitchFamily="2" charset="2"/>
              <a:buNone/>
            </a:pPr>
            <a:r>
              <a:rPr lang="ru-RU" i="1" smtClean="0"/>
              <a:t>—  Папа, ди (папа, иди).</a:t>
            </a:r>
            <a:endParaRPr lang="ru-RU" smtClean="0"/>
          </a:p>
          <a:p>
            <a:pPr>
              <a:buFont typeface="Wingdings" pitchFamily="2" charset="2"/>
              <a:buNone/>
            </a:pPr>
            <a:r>
              <a:rPr lang="ru-RU" i="1" smtClean="0"/>
              <a:t>—  Ма, да кх (мама, дай кису).</a:t>
            </a:r>
            <a:endParaRPr lang="ru-RU" smtClean="0"/>
          </a:p>
          <a:p>
            <a:pPr>
              <a:buFont typeface="Wingdings" pitchFamily="2" charset="2"/>
              <a:buNone/>
            </a:pPr>
            <a:r>
              <a:rPr lang="ru-RU" i="1" smtClean="0"/>
              <a:t> </a:t>
            </a:r>
            <a:endParaRPr lang="ru-RU"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836613"/>
            <a:ext cx="7467600" cy="5637212"/>
          </a:xfrm>
        </p:spPr>
        <p:txBody>
          <a:bodyPr>
            <a:normAutofit fontScale="92500" lnSpcReduction="10000"/>
          </a:bodyPr>
          <a:lstStyle/>
          <a:p>
            <a:pPr marL="274320" indent="-274320" fontAlgn="auto">
              <a:spcAft>
                <a:spcPts val="0"/>
              </a:spcAft>
              <a:buFont typeface="Wingdings"/>
              <a:buNone/>
              <a:defRPr/>
            </a:pPr>
            <a:r>
              <a:rPr lang="ru-RU" i="1" dirty="0" smtClean="0"/>
              <a:t>Как показывают исследования, дети не сразу овладевают правильной речью: одни явления языка усваиваются раньше, другие позже. Это объясняется тем, что чем проще по звучанию и структуре слова, тем они легче запоминаются детьми. В этот период особенно важную роль играет совокупность следующих факторов:</a:t>
            </a:r>
            <a:endParaRPr lang="ru-RU" dirty="0" smtClean="0"/>
          </a:p>
          <a:p>
            <a:pPr marL="274320" indent="-274320" fontAlgn="auto">
              <a:spcAft>
                <a:spcPts val="0"/>
              </a:spcAft>
              <a:buFont typeface="Wingdings"/>
              <a:buNone/>
              <a:defRPr/>
            </a:pPr>
            <a:r>
              <a:rPr lang="ru-RU" i="1" dirty="0" smtClean="0"/>
              <a:t>а)   механизм подражания словам окружающих;</a:t>
            </a:r>
            <a:endParaRPr lang="ru-RU" dirty="0" smtClean="0"/>
          </a:p>
          <a:p>
            <a:pPr marL="274320" indent="-274320" fontAlgn="auto">
              <a:spcAft>
                <a:spcPts val="0"/>
              </a:spcAft>
              <a:buFont typeface="Wingdings"/>
              <a:buNone/>
              <a:defRPr/>
            </a:pPr>
            <a:r>
              <a:rPr lang="ru-RU" i="1" dirty="0" smtClean="0"/>
              <a:t>б)   сложная система функциональных связей, обеспечивающих осуществление речи;</a:t>
            </a:r>
            <a:endParaRPr lang="ru-RU" dirty="0" smtClean="0"/>
          </a:p>
          <a:p>
            <a:pPr marL="274320" indent="-274320" fontAlgn="auto">
              <a:spcAft>
                <a:spcPts val="0"/>
              </a:spcAft>
              <a:buFont typeface="Wingdings"/>
              <a:buNone/>
              <a:defRPr/>
            </a:pPr>
            <a:r>
              <a:rPr lang="ru-RU" i="1" dirty="0" smtClean="0"/>
              <a:t>в)   благоприятные условия, в которых воспитывается ребенок (доброжелательная обстановка, внимательное отношение к ребенку, полноценное речевое окружение, достаточное общение со взрослыми).</a:t>
            </a:r>
            <a:endParaRPr lang="ru-RU" dirty="0" smtClean="0"/>
          </a:p>
          <a:p>
            <a:pPr marL="274320" indent="-274320" fontAlgn="auto">
              <a:spcAft>
                <a:spcPts val="0"/>
              </a:spcAft>
              <a:buFont typeface="Wingdings"/>
              <a:buNone/>
              <a:defRPr/>
            </a:pPr>
            <a:r>
              <a:rPr lang="ru-RU" i="1" dirty="0" smtClean="0"/>
              <a:t>  </a:t>
            </a:r>
            <a:endParaRPr lang="ru-RU" dirty="0" smtClean="0"/>
          </a:p>
          <a:p>
            <a:pPr marL="274320" indent="-274320" fontAlgn="auto">
              <a:spcAft>
                <a:spcPts val="0"/>
              </a:spcAft>
              <a:buFont typeface="Wingdings"/>
              <a:buChar char=""/>
              <a:defRPr/>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76250"/>
            <a:ext cx="7467600" cy="5997575"/>
          </a:xfrm>
        </p:spPr>
        <p:txBody>
          <a:bodyPr>
            <a:normAutofit fontScale="92500" lnSpcReduction="10000"/>
          </a:bodyPr>
          <a:lstStyle/>
          <a:p>
            <a:pPr marL="274320" indent="-274320" fontAlgn="auto">
              <a:spcAft>
                <a:spcPts val="0"/>
              </a:spcAft>
              <a:buFont typeface="Wingdings"/>
              <a:buNone/>
              <a:defRPr/>
            </a:pPr>
            <a:r>
              <a:rPr lang="ru-RU" i="1" dirty="0" smtClean="0"/>
              <a:t> Анализируя количественные показатели роста лексического запаса детей в этом возрасте, можно привести следующие данные: полтора года — 10-15 слов, к концу второго года — 30 слов, к трем годам — примерно 100 слов.</a:t>
            </a:r>
            <a:endParaRPr lang="ru-RU" dirty="0" smtClean="0"/>
          </a:p>
          <a:p>
            <a:pPr marL="274320" indent="-274320" fontAlgn="auto">
              <a:spcAft>
                <a:spcPts val="0"/>
              </a:spcAft>
              <a:buFont typeface="Wingdings"/>
              <a:buNone/>
              <a:defRPr/>
            </a:pPr>
            <a:r>
              <a:rPr lang="ru-RU" i="1" dirty="0" smtClean="0"/>
              <a:t>  Таким образом, в течение полутора лет происходит количествен­ный скачок в расширении словаря детей.</a:t>
            </a:r>
            <a:endParaRPr lang="ru-RU" dirty="0" smtClean="0"/>
          </a:p>
          <a:p>
            <a:pPr marL="274320" indent="-274320" fontAlgn="auto">
              <a:spcAft>
                <a:spcPts val="0"/>
              </a:spcAft>
              <a:buFont typeface="Wingdings"/>
              <a:buNone/>
              <a:defRPr/>
            </a:pPr>
            <a:r>
              <a:rPr lang="ru-RU" i="1" dirty="0" smtClean="0"/>
              <a:t>  Характерным показателем активного речевого развития детей на этом этапе является постепенное формирование грамматических категорий.</a:t>
            </a:r>
            <a:endParaRPr lang="ru-RU" dirty="0" smtClean="0"/>
          </a:p>
          <a:p>
            <a:pPr marL="274320" indent="-274320" fontAlgn="auto">
              <a:spcAft>
                <a:spcPts val="0"/>
              </a:spcAft>
              <a:buFont typeface="Wingdings"/>
              <a:buNone/>
              <a:defRPr/>
            </a:pPr>
            <a:r>
              <a:rPr lang="ru-RU" i="1" dirty="0" smtClean="0"/>
              <a:t>  Можно выделить в этот период этап «физиологического </a:t>
            </a:r>
            <a:r>
              <a:rPr lang="ru-RU" i="1" dirty="0" err="1" smtClean="0"/>
              <a:t>аграмматизма</a:t>
            </a:r>
            <a:r>
              <a:rPr lang="ru-RU" i="1" dirty="0" smtClean="0"/>
              <a:t>», когда ребенок пользуется в общении предложениями без соответствующего грамматического оформления их: «Мама, дай </a:t>
            </a:r>
            <a:r>
              <a:rPr lang="ru-RU" i="1" dirty="0" err="1" smtClean="0"/>
              <a:t>кука</a:t>
            </a:r>
            <a:r>
              <a:rPr lang="ru-RU" i="1" dirty="0" smtClean="0"/>
              <a:t>» (Мама, дай куклу); «Вова нет тина» (У Вовы нет маши­ны). </a:t>
            </a:r>
            <a:endParaRPr lang="ru-RU" dirty="0" smtClean="0"/>
          </a:p>
          <a:p>
            <a:pPr marL="274320" indent="-274320" fontAlgn="auto">
              <a:spcAft>
                <a:spcPts val="0"/>
              </a:spcAft>
              <a:buFont typeface="Wingdings"/>
              <a:buChar char=""/>
              <a:defRPr/>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3375"/>
            <a:ext cx="7467600" cy="6524625"/>
          </a:xfrm>
        </p:spPr>
        <p:txBody>
          <a:bodyPr>
            <a:normAutofit fontScale="70000" lnSpcReduction="20000"/>
          </a:bodyPr>
          <a:lstStyle/>
          <a:p>
            <a:pPr marL="274320" indent="-274320" fontAlgn="auto">
              <a:spcAft>
                <a:spcPts val="0"/>
              </a:spcAft>
              <a:buFont typeface="Wingdings"/>
              <a:buChar char=""/>
              <a:defRPr/>
            </a:pPr>
            <a:r>
              <a:rPr lang="ru-RU" i="1" dirty="0" smtClean="0"/>
              <a:t> При нормальном речевом развитии этот период длится всего несколько месяцев и к 3 годам ребенок самостоятельно употребляет наи­более простые грамматические конструкции.</a:t>
            </a:r>
            <a:endParaRPr lang="ru-RU" dirty="0" smtClean="0"/>
          </a:p>
          <a:p>
            <a:pPr marL="274320" indent="-274320" fontAlgn="auto">
              <a:spcAft>
                <a:spcPts val="0"/>
              </a:spcAft>
              <a:buFont typeface="Wingdings"/>
              <a:buNone/>
              <a:defRPr/>
            </a:pPr>
            <a:r>
              <a:rPr lang="ru-RU" i="1" dirty="0" smtClean="0"/>
              <a:t>Многие родители оценивают речевое развитие своего ребенка только по степени правильности звукопроизношения. И в этом они ошибаются, поскольку показателем становления детской речи является своевременное развитие у ребенка способности использовать свой лексический запас в разных структурах предложений. Уже в 2,5—3 годам дети пользуются </a:t>
            </a:r>
            <a:r>
              <a:rPr lang="ru-RU" i="1" dirty="0" err="1" smtClean="0"/>
              <a:t>трех-четырехсловными</a:t>
            </a:r>
            <a:r>
              <a:rPr lang="ru-RU" i="1" dirty="0" smtClean="0"/>
              <a:t> предложениями, используя частичные грамматические формы {иди — идет — идем — не иду; кукла — кукле — куклу).</a:t>
            </a:r>
            <a:endParaRPr lang="ru-RU" dirty="0" smtClean="0"/>
          </a:p>
          <a:p>
            <a:pPr marL="274320" indent="-274320" fontAlgn="auto">
              <a:spcAft>
                <a:spcPts val="0"/>
              </a:spcAft>
              <a:buFont typeface="Wingdings"/>
              <a:buNone/>
              <a:defRPr/>
            </a:pPr>
            <a:r>
              <a:rPr lang="ru-RU" i="1" dirty="0" smtClean="0"/>
              <a:t>  В 1-3 года ребенок многие звуки родного языка переставляет, опускает, заменяет более простыми по артикуляции. Это объясняется возрастным несовершенством артикуляционного аппарата, недостаточным уровнем восприятия фонем. Но характерным для этого периода является достаточно стойкое воспроизведение интонационно-ритмических, мелодических контуров слов, например: </a:t>
            </a:r>
            <a:r>
              <a:rPr lang="ru-RU" i="1" dirty="0" err="1" smtClean="0"/>
              <a:t>касянав</a:t>
            </a:r>
            <a:r>
              <a:rPr lang="ru-RU" i="1" dirty="0" smtClean="0"/>
              <a:t> (космонавт), </a:t>
            </a:r>
            <a:r>
              <a:rPr lang="ru-RU" i="1" dirty="0" err="1" smtClean="0"/>
              <a:t>пиямида</a:t>
            </a:r>
            <a:r>
              <a:rPr lang="ru-RU" i="1" dirty="0" smtClean="0"/>
              <a:t> (пирамида), </a:t>
            </a:r>
            <a:r>
              <a:rPr lang="ru-RU" i="1" dirty="0" err="1" smtClean="0"/>
              <a:t>итая</a:t>
            </a:r>
            <a:r>
              <a:rPr lang="ru-RU" i="1" dirty="0" smtClean="0"/>
              <a:t> (гитара), </a:t>
            </a:r>
            <a:r>
              <a:rPr lang="ru-RU" i="1" dirty="0" err="1" smtClean="0"/>
              <a:t>тита-ясъка</a:t>
            </a:r>
            <a:r>
              <a:rPr lang="ru-RU" i="1" dirty="0" smtClean="0"/>
              <a:t> (</a:t>
            </a:r>
            <a:r>
              <a:rPr lang="ru-RU" i="1" dirty="0" err="1" smtClean="0"/>
              <a:t>Чебурашка</a:t>
            </a:r>
            <a:r>
              <a:rPr lang="ru-RU" i="1" dirty="0" smtClean="0"/>
              <a:t>), </a:t>
            </a:r>
            <a:r>
              <a:rPr lang="ru-RU" i="1" dirty="0" err="1" smtClean="0"/>
              <a:t>синюська</a:t>
            </a:r>
            <a:r>
              <a:rPr lang="ru-RU" i="1" dirty="0" smtClean="0"/>
              <a:t> (</a:t>
            </a:r>
            <a:r>
              <a:rPr lang="ru-RU" i="1" dirty="0" err="1" smtClean="0"/>
              <a:t>свинюшка</a:t>
            </a:r>
            <a:r>
              <a:rPr lang="ru-RU" i="1" dirty="0" smtClean="0"/>
              <a:t>).</a:t>
            </a:r>
            <a:endParaRPr lang="ru-RU" dirty="0" smtClean="0"/>
          </a:p>
          <a:p>
            <a:pPr marL="274320" indent="-274320" fontAlgn="auto">
              <a:spcAft>
                <a:spcPts val="0"/>
              </a:spcAft>
              <a:buFont typeface="Wingdings"/>
              <a:buNone/>
              <a:defRPr/>
            </a:pPr>
            <a:r>
              <a:rPr lang="ru-RU" i="1" dirty="0" smtClean="0"/>
              <a:t>  Как отмечает Н.С. Жукова, «с момента появления у ребенка возможности правильно строить несложные предложения и изменять слова по падежам, числам, лицам и временам происходит качественный скачок в развитии речи».</a:t>
            </a:r>
            <a:endParaRPr lang="ru-RU" dirty="0" smtClean="0"/>
          </a:p>
          <a:p>
            <a:pPr marL="274320" indent="-274320" fontAlgn="auto">
              <a:spcAft>
                <a:spcPts val="0"/>
              </a:spcAft>
              <a:buFont typeface="Wingdings"/>
              <a:buNone/>
              <a:defRPr/>
            </a:pPr>
            <a:r>
              <a:rPr lang="ru-RU" i="1" dirty="0" smtClean="0"/>
              <a:t>  Таким образом, к концу </a:t>
            </a:r>
            <a:r>
              <a:rPr lang="ru-RU" i="1" dirty="0" err="1" smtClean="0"/>
              <a:t>преддошкольного</a:t>
            </a:r>
            <a:r>
              <a:rPr lang="ru-RU" i="1" dirty="0" smtClean="0"/>
              <a:t> периода дети общаются между собой и окружающими, используя структуру про­стого распространенного предложения, употребляя при этом наи­более простые грамматические категории речи.</a:t>
            </a:r>
            <a:endParaRPr lang="ru-RU" dirty="0" smtClean="0"/>
          </a:p>
          <a:p>
            <a:pPr marL="274320" indent="-274320" fontAlgn="auto">
              <a:spcAft>
                <a:spcPts val="0"/>
              </a:spcAft>
              <a:buFont typeface="Wingdings"/>
              <a:buChar char=""/>
              <a:defRPr/>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88913"/>
            <a:ext cx="7859713" cy="6669087"/>
          </a:xfrm>
        </p:spPr>
        <p:txBody>
          <a:bodyPr>
            <a:normAutofit fontScale="85000" lnSpcReduction="20000"/>
          </a:bodyPr>
          <a:lstStyle/>
          <a:p>
            <a:pPr marL="274320" indent="-274320" fontAlgn="auto">
              <a:spcAft>
                <a:spcPts val="0"/>
              </a:spcAft>
              <a:buFont typeface="Wingdings"/>
              <a:buChar char=""/>
              <a:defRPr/>
            </a:pPr>
            <a:r>
              <a:rPr lang="ru-RU" i="1" dirty="0" smtClean="0"/>
              <a:t>Родители и воспитатели должны быть информированы о том, что наиболее благоприятный и интенсивный период в развитии речи ре­бенка падает на первые 3 года жизни. Именно в этот период все функции центральной нервной системы в процессе их естественного формирования наиболее легко поддаются тренировке и воспитанию. Если условия развития в это время неблагоприятны, то формирование речевой функции настолько искажается, что в дальнейшем не всегда удается в полном объеме сформировать полноценную речь.</a:t>
            </a:r>
            <a:endParaRPr lang="ru-RU" dirty="0" smtClean="0"/>
          </a:p>
          <a:p>
            <a:pPr marL="274320" indent="-274320" fontAlgn="auto">
              <a:spcAft>
                <a:spcPts val="0"/>
              </a:spcAft>
              <a:buFont typeface="Wingdings"/>
              <a:buChar char=""/>
              <a:defRPr/>
            </a:pPr>
            <a:r>
              <a:rPr lang="ru-RU" i="1" dirty="0" smtClean="0"/>
              <a:t>  В три года практически заканчивается анатомическое созревание речевых областей мозга. Ребенок овладевает главными грамматическими формами родного языка, накапливает определенный лексический запас. Поэтому, если в 2,5-3 года ребенок общается только с помощью </a:t>
            </a:r>
            <a:r>
              <a:rPr lang="ru-RU" i="1" dirty="0" err="1" smtClean="0"/>
              <a:t>лепетных</a:t>
            </a:r>
            <a:r>
              <a:rPr lang="ru-RU" i="1" dirty="0" smtClean="0"/>
              <a:t> слов и обрывков </a:t>
            </a:r>
            <a:r>
              <a:rPr lang="ru-RU" i="1" dirty="0" err="1" smtClean="0"/>
              <a:t>лепетных</a:t>
            </a:r>
            <a:r>
              <a:rPr lang="ru-RU" i="1" dirty="0" smtClean="0"/>
              <a:t> предложений: гаки (глазки), </a:t>
            </a:r>
            <a:r>
              <a:rPr lang="ru-RU" i="1" dirty="0" err="1" smtClean="0"/>
              <a:t>ноти</a:t>
            </a:r>
            <a:r>
              <a:rPr lang="ru-RU" i="1" dirty="0" smtClean="0"/>
              <a:t> (ножки), око (окно), дев (дверь), </a:t>
            </a:r>
            <a:r>
              <a:rPr lang="ru-RU" i="1" dirty="0" err="1" smtClean="0"/>
              <a:t>ути</a:t>
            </a:r>
            <a:r>
              <a:rPr lang="ru-RU" i="1" dirty="0" smtClean="0"/>
              <a:t> (руки); да тина (дай машину) — необходимо немедленно проконсультировать его у логопеда, проверить физиологический слух и организовать коррекционные занятия в условиях ясельной или дошкольной логопедической группы. Оставлять без специальной помощи такого ребенка нельзя, т.к. будет упущен самый благоприятный период в его речевом развитии.</a:t>
            </a:r>
            <a:endParaRPr lang="ru-RU" dirty="0" smtClean="0"/>
          </a:p>
          <a:p>
            <a:pPr marL="274320" indent="-274320" fontAlgn="auto">
              <a:spcAft>
                <a:spcPts val="0"/>
              </a:spcAft>
              <a:buFont typeface="Wingdings"/>
              <a:buNone/>
              <a:defRPr/>
            </a:pPr>
            <a:r>
              <a:rPr lang="ru-RU" i="1" dirty="0" smtClean="0"/>
              <a:t> </a:t>
            </a:r>
            <a:endParaRPr lang="ru-RU" dirty="0" smtClean="0"/>
          </a:p>
          <a:p>
            <a:pPr marL="274320" indent="-274320" fontAlgn="auto">
              <a:spcAft>
                <a:spcPts val="0"/>
              </a:spcAft>
              <a:buFont typeface="Wingdings"/>
              <a:buChar char=""/>
              <a:defRPr/>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i="1" dirty="0" smtClean="0"/>
              <a:t>ДОШКОЛЬНЫЙ ЭТАП</a:t>
            </a:r>
            <a:endParaRPr lang="ru-RU" dirty="0"/>
          </a:p>
        </p:txBody>
      </p:sp>
      <p:pic>
        <p:nvPicPr>
          <p:cNvPr id="28674" name="Содержимое 4" descr="shop_items_catalog_image1631.jpg"/>
          <p:cNvPicPr>
            <a:picLocks noGrp="1" noChangeAspect="1"/>
          </p:cNvPicPr>
          <p:nvPr>
            <p:ph sz="quarter" idx="1"/>
          </p:nvPr>
        </p:nvPicPr>
        <p:blipFill>
          <a:blip r:embed="rId2"/>
          <a:srcRect/>
          <a:stretch>
            <a:fillRect/>
          </a:stretch>
        </p:blipFill>
        <p:spPr>
          <a:xfrm>
            <a:off x="941388" y="1600200"/>
            <a:ext cx="6499225" cy="4873625"/>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3375"/>
            <a:ext cx="7467600" cy="6140450"/>
          </a:xfrm>
        </p:spPr>
        <p:txBody>
          <a:bodyPr>
            <a:normAutofit fontScale="92500" lnSpcReduction="10000"/>
          </a:bodyPr>
          <a:lstStyle/>
          <a:p>
            <a:pPr marL="274320" indent="-274320" fontAlgn="auto">
              <a:spcAft>
                <a:spcPts val="0"/>
              </a:spcAft>
              <a:buFont typeface="Wingdings"/>
              <a:buChar char=""/>
              <a:defRPr/>
            </a:pPr>
            <a:r>
              <a:rPr lang="ru-RU" i="1" dirty="0" smtClean="0"/>
              <a:t>Этот период характеризуется наиболее интенсивным речевым развитием детей. Нередко наблюдается качественный скачок в рас­ширении словарного запаса. Ребенок начинает активно пользоваться всеми частями речи, постепенно формируются навыки словообразования.</a:t>
            </a:r>
            <a:endParaRPr lang="ru-RU" dirty="0" smtClean="0"/>
          </a:p>
          <a:p>
            <a:pPr marL="274320" indent="-274320" fontAlgn="auto">
              <a:spcAft>
                <a:spcPts val="0"/>
              </a:spcAft>
              <a:buFont typeface="Wingdings"/>
              <a:buChar char=""/>
              <a:defRPr/>
            </a:pPr>
            <a:r>
              <a:rPr lang="ru-RU" i="1" dirty="0" smtClean="0"/>
              <a:t>  Некоторые авторы выделяют этап детского словотворчества, повышенного интереса к языковым явлениям и обобщениям (Т.Н. Ушакова, С.Н. </a:t>
            </a:r>
            <a:r>
              <a:rPr lang="ru-RU" i="1" dirty="0" err="1" smtClean="0"/>
              <a:t>Цейтлин</a:t>
            </a:r>
            <a:r>
              <a:rPr lang="ru-RU" i="1" dirty="0" smtClean="0"/>
              <a:t> и др.). Процесс усвоения языка протекает так динамично, что после трех лет дети с хорошим уровнем речевого развития свободно общаются не только при помощи грамматически правильно построенных простых предложений, но и многих видов сложных предложений, с использованием союзов и союзных слов (чтобы, потому что, если, тот... который и т.д.):</a:t>
            </a:r>
            <a:endParaRPr lang="ru-RU" dirty="0" smtClean="0"/>
          </a:p>
          <a:p>
            <a:pPr marL="274320" indent="-274320" fontAlgn="auto">
              <a:spcAft>
                <a:spcPts val="0"/>
              </a:spcAft>
              <a:buFont typeface="Wingdings"/>
              <a:buChar char=""/>
              <a:defRPr/>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3375"/>
            <a:ext cx="7467600" cy="6140450"/>
          </a:xfrm>
        </p:spPr>
        <p:txBody>
          <a:bodyPr>
            <a:normAutofit fontScale="92500"/>
          </a:bodyPr>
          <a:lstStyle/>
          <a:p>
            <a:pPr marL="274320" indent="-274320" fontAlgn="auto">
              <a:spcAft>
                <a:spcPts val="0"/>
              </a:spcAft>
              <a:buFont typeface="Wingdings"/>
              <a:buNone/>
              <a:defRPr/>
            </a:pPr>
            <a:r>
              <a:rPr lang="ru-RU" i="1" dirty="0" smtClean="0"/>
              <a:t>—  Я нарисую </a:t>
            </a:r>
            <a:r>
              <a:rPr lang="ru-RU" i="1" dirty="0" err="1" smtClean="0"/>
              <a:t>Тамусю</a:t>
            </a:r>
            <a:r>
              <a:rPr lang="ru-RU" i="1" dirty="0" smtClean="0"/>
              <a:t> зеленкой, потому что она все время бо­леет.</a:t>
            </a:r>
            <a:endParaRPr lang="ru-RU" dirty="0" smtClean="0"/>
          </a:p>
          <a:p>
            <a:pPr marL="274320" indent="-274320" fontAlgn="auto">
              <a:spcAft>
                <a:spcPts val="0"/>
              </a:spcAft>
              <a:buFont typeface="Wingdings"/>
              <a:buNone/>
              <a:defRPr/>
            </a:pPr>
            <a:r>
              <a:rPr lang="ru-RU" i="1" dirty="0" smtClean="0"/>
              <a:t>—  Около ушек у меня волосики будут длинные, так как это мои </a:t>
            </a:r>
            <a:r>
              <a:rPr lang="ru-RU" i="1" dirty="0" err="1" smtClean="0"/>
              <a:t>завлекалочки</a:t>
            </a:r>
            <a:r>
              <a:rPr lang="ru-RU" i="1" dirty="0" smtClean="0"/>
              <a:t>.</a:t>
            </a:r>
            <a:endParaRPr lang="ru-RU" dirty="0" smtClean="0"/>
          </a:p>
          <a:p>
            <a:pPr marL="274320" indent="-274320" fontAlgn="auto">
              <a:spcAft>
                <a:spcPts val="0"/>
              </a:spcAft>
              <a:buFont typeface="Wingdings"/>
              <a:buNone/>
              <a:defRPr/>
            </a:pPr>
            <a:r>
              <a:rPr lang="ru-RU" i="1" dirty="0" smtClean="0"/>
              <a:t>—  Мы все превратимся в сосульки, если подует злой и серди­тый ветер</a:t>
            </a:r>
            <a:endParaRPr lang="ru-RU" dirty="0" smtClean="0"/>
          </a:p>
          <a:p>
            <a:pPr marL="274320" indent="-274320" fontAlgn="auto">
              <a:spcAft>
                <a:spcPts val="0"/>
              </a:spcAft>
              <a:buFont typeface="Wingdings"/>
              <a:buNone/>
              <a:defRPr/>
            </a:pPr>
            <a:r>
              <a:rPr lang="ru-RU" i="1" dirty="0" smtClean="0"/>
              <a:t>  В это время активный словарь детей достигает 3—4 слов, формируется более дифференцированное употребление слов в соответствии с их значениями, совершенствуются процессы словоизменения.</a:t>
            </a:r>
            <a:endParaRPr lang="ru-RU" dirty="0" smtClean="0"/>
          </a:p>
          <a:p>
            <a:pPr marL="274320" indent="-274320" fontAlgn="auto">
              <a:spcAft>
                <a:spcPts val="0"/>
              </a:spcAft>
              <a:buFont typeface="Wingdings"/>
              <a:buNone/>
              <a:defRPr/>
            </a:pPr>
            <a:r>
              <a:rPr lang="ru-RU" i="1" dirty="0" smtClean="0"/>
              <a:t> В возрасте </a:t>
            </a:r>
            <a:r>
              <a:rPr lang="ru-RU" i="1" dirty="0" err="1" smtClean="0"/>
              <a:t>пятишести</a:t>
            </a:r>
            <a:r>
              <a:rPr lang="ru-RU" i="1" dirty="0" smtClean="0"/>
              <a:t> лет высказывания детей достаточно пространные, улавливается определенная логика изложения. Нередко в их рассказах появляются элементы фантазии, желание придумать эпизоды, которых в действительности не было.</a:t>
            </a:r>
            <a:endParaRPr lang="ru-RU" dirty="0" smtClean="0"/>
          </a:p>
          <a:p>
            <a:pPr marL="274320" indent="-274320" fontAlgn="auto">
              <a:spcAft>
                <a:spcPts val="0"/>
              </a:spcAft>
              <a:buFont typeface="Wingdings"/>
              <a:buChar char=""/>
              <a:defRPr/>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0"/>
            <a:ext cx="7467600" cy="6858000"/>
          </a:xfrm>
        </p:spPr>
        <p:txBody>
          <a:bodyPr>
            <a:normAutofit fontScale="92500"/>
          </a:bodyPr>
          <a:lstStyle/>
          <a:p>
            <a:pPr marL="274320" indent="-274320" fontAlgn="auto">
              <a:spcAft>
                <a:spcPts val="0"/>
              </a:spcAft>
              <a:buFont typeface="Wingdings"/>
              <a:buChar char=""/>
              <a:defRPr/>
            </a:pPr>
            <a:r>
              <a:rPr lang="ru-RU" i="1" dirty="0" smtClean="0"/>
              <a:t>В дошкольный период наблюдается достаточно активное становление фонетической стороны речи, умение воспроизводить слова различной слоговой структуры и </a:t>
            </a:r>
            <a:r>
              <a:rPr lang="ru-RU" i="1" dirty="0" err="1" smtClean="0"/>
              <a:t>звуконаполняемости</a:t>
            </a:r>
            <a:r>
              <a:rPr lang="ru-RU" i="1" dirty="0" smtClean="0"/>
              <a:t>. Если у кого-то из детей и возникают при этом ошибки, то они касаются наиболее трудных, мало употребительных и чаще всего незнакомых для них слов. При этом достаточно исправить ребенка, дать образец ответа и немного «поучить» его правильно произносить это слово, и он быстро введет это новое слово в самостоятельную речь.</a:t>
            </a:r>
            <a:endParaRPr lang="ru-RU" dirty="0" smtClean="0"/>
          </a:p>
          <a:p>
            <a:pPr marL="274320" indent="-274320" fontAlgn="auto">
              <a:spcAft>
                <a:spcPts val="0"/>
              </a:spcAft>
              <a:buFont typeface="Wingdings"/>
              <a:buNone/>
              <a:defRPr/>
            </a:pPr>
            <a:r>
              <a:rPr lang="ru-RU" i="1" dirty="0" smtClean="0"/>
              <a:t>  Развивающийся навык слухового восприятия помогает контролировать собственное произношение и слышать ошибки в речи окружающих. В этот период формируется языковое чутье, что обес­печивает уверенное употребление в самостоятельных высказываниях всех грамматических категорий.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auto">
              <a:spcAft>
                <a:spcPts val="0"/>
              </a:spcAft>
              <a:defRPr/>
            </a:pPr>
            <a:r>
              <a:rPr lang="ru-RU" i="1" dirty="0" smtClean="0"/>
              <a:t>Основные этапы нормального речевого развития</a:t>
            </a:r>
            <a:endParaRPr lang="ru-RU" dirty="0"/>
          </a:p>
        </p:txBody>
      </p:sp>
      <p:pic>
        <p:nvPicPr>
          <p:cNvPr id="14338" name="Содержимое 3" descr="52.1.deti02.jpg"/>
          <p:cNvPicPr>
            <a:picLocks noGrp="1" noChangeAspect="1"/>
          </p:cNvPicPr>
          <p:nvPr>
            <p:ph sz="quarter" idx="1"/>
          </p:nvPr>
        </p:nvPicPr>
        <p:blipFill>
          <a:blip r:embed="rId2"/>
          <a:srcRect/>
          <a:stretch>
            <a:fillRect/>
          </a:stretch>
        </p:blipFill>
        <p:spPr>
          <a:xfrm>
            <a:off x="539750" y="1700213"/>
            <a:ext cx="7416800" cy="4608512"/>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3375"/>
            <a:ext cx="7467600" cy="6140450"/>
          </a:xfrm>
        </p:spPr>
        <p:txBody>
          <a:bodyPr>
            <a:normAutofit fontScale="92500"/>
          </a:bodyPr>
          <a:lstStyle/>
          <a:p>
            <a:pPr marL="274320" indent="-274320" fontAlgn="auto">
              <a:spcAft>
                <a:spcPts val="0"/>
              </a:spcAft>
              <a:buFont typeface="Wingdings"/>
              <a:buNone/>
              <a:defRPr/>
            </a:pPr>
            <a:r>
              <a:rPr lang="ru-RU" i="1" dirty="0" smtClean="0"/>
              <a:t>Если в этом возрасте ребенок допускает стойкий </a:t>
            </a:r>
            <a:r>
              <a:rPr lang="ru-RU" i="1" dirty="0" err="1" smtClean="0"/>
              <a:t>аграмматизм</a:t>
            </a:r>
            <a:r>
              <a:rPr lang="ru-RU" i="1" dirty="0" smtClean="0"/>
              <a:t> (играю батиком — играю с брати­ком; мамой были магазине — с мамой были в магазине; мяч упал и тоя — мяч упал со стола и т.д.), сокращения и перестановки слогов и звуков, уподобления слогов, их замены и пропуск — это является важным и убедительным симптомом, свидетельствующим о выраженном недоразвитии речевой функции. Такие дети нужда­ются в систематических логопедических занятиях до поступления их в школу.</a:t>
            </a:r>
            <a:endParaRPr lang="ru-RU" dirty="0" smtClean="0"/>
          </a:p>
          <a:p>
            <a:pPr marL="274320" indent="-274320" fontAlgn="auto">
              <a:spcAft>
                <a:spcPts val="0"/>
              </a:spcAft>
              <a:buFont typeface="Wingdings"/>
              <a:buNone/>
              <a:defRPr/>
            </a:pPr>
            <a:r>
              <a:rPr lang="ru-RU" i="1" dirty="0" smtClean="0"/>
              <a:t> </a:t>
            </a:r>
            <a:endParaRPr lang="ru-RU" dirty="0" smtClean="0"/>
          </a:p>
          <a:p>
            <a:pPr marL="274320" indent="-274320" fontAlgn="auto">
              <a:spcAft>
                <a:spcPts val="0"/>
              </a:spcAft>
              <a:buFont typeface="Wingdings"/>
              <a:buChar char=""/>
              <a:defRPr/>
            </a:pPr>
            <a:r>
              <a:rPr lang="ru-RU" i="1" u="sng" dirty="0" smtClean="0"/>
              <a:t>Таким образом, к концу дошкольного периода дети должны владеть развернутой фразовой речью, фонетически, лексически и грамматически правильно оформленной.</a:t>
            </a:r>
            <a:endParaRPr lang="ru-RU" u="sng" dirty="0" smtClean="0"/>
          </a:p>
          <a:p>
            <a:pPr marL="274320" indent="-274320" fontAlgn="auto">
              <a:spcAft>
                <a:spcPts val="0"/>
              </a:spcAft>
              <a:buFont typeface="Wingdings"/>
              <a:buChar char=""/>
              <a:defRPr/>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Содержимое 2"/>
          <p:cNvSpPr>
            <a:spLocks noGrp="1"/>
          </p:cNvSpPr>
          <p:nvPr>
            <p:ph sz="quarter" idx="1"/>
          </p:nvPr>
        </p:nvSpPr>
        <p:spPr>
          <a:xfrm>
            <a:off x="457200" y="404813"/>
            <a:ext cx="7467600" cy="6069012"/>
          </a:xfrm>
        </p:spPr>
        <p:txBody>
          <a:bodyPr/>
          <a:lstStyle/>
          <a:p>
            <a:r>
              <a:rPr lang="ru-RU" i="1" smtClean="0"/>
              <a:t>Уровень развития фонематического слуха позволяет им овладеть навыками звукового анализа и синтеза, что является необходимым условием усвоения грамоты в школьный период. Как отме­чал А.Н. Гвоздев, к семи годам ребенок овладевает речью как пол­ноценным средством общения (при условии сохранности речевого аппарата, если нет отклонений в психическом и интеллектуальном развитии, если ребенок воспитывается в нормальном речевом и социальном окружении).</a:t>
            </a:r>
            <a:endParaRPr lang="ru-RU" smtClean="0"/>
          </a:p>
          <a:p>
            <a:pPr>
              <a:buFont typeface="Wingdings" pitchFamily="2" charset="2"/>
              <a:buNone/>
            </a:pPr>
            <a:endParaRPr lang="ru-RU" smtClean="0"/>
          </a:p>
          <a:p>
            <a:endParaRPr lang="ru-RU"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Спасибо за внимание!</a:t>
            </a:r>
            <a:endParaRPr lang="ru-RU" dirty="0"/>
          </a:p>
        </p:txBody>
      </p:sp>
      <p:pic>
        <p:nvPicPr>
          <p:cNvPr id="34818" name="Содержимое 4" descr="Alkis-tutan-Bebek-Resimleri.jpg"/>
          <p:cNvPicPr>
            <a:picLocks noGrp="1" noChangeAspect="1"/>
          </p:cNvPicPr>
          <p:nvPr>
            <p:ph sz="quarter" idx="1"/>
          </p:nvPr>
        </p:nvPicPr>
        <p:blipFill>
          <a:blip r:embed="rId2"/>
          <a:srcRect/>
          <a:stretch>
            <a:fillRect/>
          </a:stretch>
        </p:blipFill>
        <p:spPr>
          <a:xfrm>
            <a:off x="941388" y="1600200"/>
            <a:ext cx="6499225" cy="487362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Содержимое 2"/>
          <p:cNvSpPr>
            <a:spLocks noGrp="1"/>
          </p:cNvSpPr>
          <p:nvPr>
            <p:ph sz="quarter" idx="1"/>
          </p:nvPr>
        </p:nvSpPr>
        <p:spPr>
          <a:xfrm>
            <a:off x="457200" y="333375"/>
            <a:ext cx="8002588" cy="6140450"/>
          </a:xfrm>
        </p:spPr>
        <p:txBody>
          <a:bodyPr/>
          <a:lstStyle/>
          <a:p>
            <a:r>
              <a:rPr lang="ru-RU" i="1" smtClean="0"/>
              <a:t>Речевая функция играет важную роль в психическом развитии ребенка, в процессе которого происходит становление познавательной деятельности, способности к понятийному мышлению. Полноценное речевое общение является необходимым условием осуществления нормальных социальных человеческих контактов, а это, в свою оче­редь, расширяет представления ребенка об окружающей жизни. Овладение ребенком речью в определенной степени регулирует его пове­дение, помогает спланировать адекватное участие в разных формах коллективной деятельности.</a:t>
            </a:r>
            <a:endParaRPr lang="ru-RU"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Содержимое 2"/>
          <p:cNvSpPr>
            <a:spLocks noGrp="1"/>
          </p:cNvSpPr>
          <p:nvPr>
            <p:ph sz="quarter" idx="1"/>
          </p:nvPr>
        </p:nvSpPr>
        <p:spPr>
          <a:xfrm>
            <a:off x="457200" y="333375"/>
            <a:ext cx="7467600" cy="6140450"/>
          </a:xfrm>
        </p:spPr>
        <p:txBody>
          <a:bodyPr/>
          <a:lstStyle/>
          <a:p>
            <a:r>
              <a:rPr lang="ru-RU" i="1" smtClean="0"/>
              <a:t>Поэтому выраженные отклонения в речевом развитии ребенка имеют самые негативные последствия:</a:t>
            </a:r>
            <a:endParaRPr lang="ru-RU" smtClean="0"/>
          </a:p>
          <a:p>
            <a:r>
              <a:rPr lang="ru-RU" i="1" smtClean="0"/>
              <a:t>  а)   отстает психическое развитие ребенка;</a:t>
            </a:r>
            <a:endParaRPr lang="ru-RU" smtClean="0"/>
          </a:p>
          <a:p>
            <a:r>
              <a:rPr lang="ru-RU" i="1" smtClean="0"/>
              <a:t> б)   замедляется формирование высших уровней познавательной деятельности;</a:t>
            </a:r>
            <a:endParaRPr lang="ru-RU" smtClean="0"/>
          </a:p>
          <a:p>
            <a:r>
              <a:rPr lang="ru-RU" i="1" smtClean="0"/>
              <a:t> в)   появляются нарушения эмоционально-волевой сферы, что приводит к формированию особых личностных качеств (замкнутости, эмоциональной неустойчивости, чувства ущербности, нерешительности и т.д.);</a:t>
            </a:r>
            <a:endParaRPr lang="ru-RU" smtClean="0"/>
          </a:p>
          <a:p>
            <a:r>
              <a:rPr lang="ru-RU" i="1" smtClean="0"/>
              <a:t> г)   возникают трудности в усвоении письма и чтения, что снижает успеваемость ребенка и нередко приводит к второгод­ничеству.</a:t>
            </a:r>
            <a:endParaRPr lang="ru-RU" smtClean="0"/>
          </a:p>
          <a:p>
            <a:endParaRPr lang="ru-R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88913"/>
            <a:ext cx="8002588" cy="6669087"/>
          </a:xfrm>
        </p:spPr>
        <p:txBody>
          <a:bodyPr>
            <a:normAutofit fontScale="77500" lnSpcReduction="20000"/>
          </a:bodyPr>
          <a:lstStyle/>
          <a:p>
            <a:pPr marL="274320" indent="-274320" fontAlgn="auto">
              <a:spcAft>
                <a:spcPts val="0"/>
              </a:spcAft>
              <a:buFont typeface="Wingdings"/>
              <a:buNone/>
              <a:defRPr/>
            </a:pPr>
            <a:r>
              <a:rPr lang="ru-RU" i="1" dirty="0" smtClean="0"/>
              <a:t>В литературе вопросам </a:t>
            </a:r>
            <a:r>
              <a:rPr lang="ru-RU" i="1" dirty="0" err="1" smtClean="0"/>
              <a:t>поэтапности</a:t>
            </a:r>
            <a:r>
              <a:rPr lang="ru-RU" i="1" dirty="0" smtClean="0"/>
              <a:t> становления речи при ее нормальном развитии уделяется достаточно много внимания. В монографии А.Н. Гвоздева, в работах Г.Л. </a:t>
            </a:r>
            <a:r>
              <a:rPr lang="ru-RU" i="1" dirty="0" err="1" smtClean="0"/>
              <a:t>Розенгард-Пупко</a:t>
            </a:r>
            <a:r>
              <a:rPr lang="ru-RU" i="1" dirty="0" smtClean="0"/>
              <a:t>, Д.Б. </a:t>
            </a:r>
            <a:r>
              <a:rPr lang="ru-RU" i="1" dirty="0" err="1" smtClean="0"/>
              <a:t>Эльконина</a:t>
            </a:r>
            <a:r>
              <a:rPr lang="ru-RU" i="1" dirty="0" smtClean="0"/>
              <a:t>, А.А. Леонтьева, Н.Х. </a:t>
            </a:r>
            <a:r>
              <a:rPr lang="ru-RU" i="1" dirty="0" err="1" smtClean="0"/>
              <a:t>Швачкина</a:t>
            </a:r>
            <a:r>
              <a:rPr lang="ru-RU" i="1" dirty="0" smtClean="0"/>
              <a:t>, В.И. </a:t>
            </a:r>
            <a:r>
              <a:rPr lang="ru-RU" i="1" dirty="0" err="1" smtClean="0"/>
              <a:t>Бельтюко-ва</a:t>
            </a:r>
            <a:r>
              <a:rPr lang="ru-RU" i="1" dirty="0" smtClean="0"/>
              <a:t> и др. подробно описано становление речи у детей начиная с самого раннего детства.</a:t>
            </a:r>
            <a:endParaRPr lang="ru-RU" dirty="0" smtClean="0"/>
          </a:p>
          <a:p>
            <a:pPr marL="274320" indent="-274320" fontAlgn="auto">
              <a:spcAft>
                <a:spcPts val="0"/>
              </a:spcAft>
              <a:buFont typeface="Wingdings"/>
              <a:buNone/>
              <a:defRPr/>
            </a:pPr>
            <a:r>
              <a:rPr lang="ru-RU" i="1" dirty="0" smtClean="0"/>
              <a:t>Эти авторы с разных позиций рассматривают и определяют этапы речевого развития. Например, А.Н. Гвоздев подробно изучает последовательность усвоения ребенком частей речи, структур предложений, характер их грамматического оформления. В зави­симости от этого он предлагает свою периодизацию.</a:t>
            </a:r>
            <a:endParaRPr lang="ru-RU" dirty="0" smtClean="0"/>
          </a:p>
          <a:p>
            <a:pPr marL="274320" indent="-274320" fontAlgn="auto">
              <a:spcAft>
                <a:spcPts val="0"/>
              </a:spcAft>
              <a:buFont typeface="Wingdings"/>
              <a:buChar char=""/>
              <a:defRPr/>
            </a:pPr>
            <a:r>
              <a:rPr lang="ru-RU" i="1" dirty="0" smtClean="0"/>
              <a:t>  Г.Л. </a:t>
            </a:r>
            <a:r>
              <a:rPr lang="ru-RU" i="1" dirty="0" err="1" smtClean="0"/>
              <a:t>Розенгард-Пупко</a:t>
            </a:r>
            <a:r>
              <a:rPr lang="ru-RU" i="1" dirty="0" smtClean="0"/>
              <a:t> рассматривает 2 этапа формирования речи: до 2-х лет — подготовительный; от 2-х лет и далее — этап самостоятельного становления речи.</a:t>
            </a:r>
            <a:endParaRPr lang="ru-RU" dirty="0" smtClean="0"/>
          </a:p>
          <a:p>
            <a:pPr marL="274320" indent="-274320" fontAlgn="auto">
              <a:spcAft>
                <a:spcPts val="0"/>
              </a:spcAft>
              <a:buFont typeface="Wingdings"/>
              <a:buChar char=""/>
              <a:defRPr/>
            </a:pPr>
            <a:r>
              <a:rPr lang="ru-RU" i="1" dirty="0" smtClean="0"/>
              <a:t>  Опираясь на исследования А.А. Леонтьева, можно условно выделить ведущие периоды речевого развития и в каждом из них определить ту симптоматику, которая должна настораживать педагога в процессе общения с ребенком.</a:t>
            </a:r>
            <a:endParaRPr lang="ru-RU" dirty="0" smtClean="0"/>
          </a:p>
          <a:p>
            <a:pPr marL="274320" indent="-274320" fontAlgn="auto">
              <a:spcAft>
                <a:spcPts val="0"/>
              </a:spcAft>
              <a:buFont typeface="Wingdings"/>
              <a:buNone/>
              <a:defRPr/>
            </a:pPr>
            <a:r>
              <a:rPr lang="ru-RU" i="1" dirty="0" smtClean="0"/>
              <a:t>Мы остановимся более подробно на четырех этапах:</a:t>
            </a:r>
            <a:endParaRPr lang="ru-RU" dirty="0" smtClean="0"/>
          </a:p>
          <a:p>
            <a:pPr marL="274320" indent="-274320" fontAlgn="auto">
              <a:spcAft>
                <a:spcPts val="0"/>
              </a:spcAft>
              <a:buFont typeface="Wingdings"/>
              <a:buNone/>
              <a:defRPr/>
            </a:pPr>
            <a:r>
              <a:rPr lang="ru-RU" b="1" i="1" dirty="0" smtClean="0"/>
              <a:t>1-й — подготовительный (с момента рождения — до года);</a:t>
            </a:r>
            <a:endParaRPr lang="ru-RU" b="1" dirty="0" smtClean="0"/>
          </a:p>
          <a:p>
            <a:pPr marL="274320" indent="-274320" fontAlgn="auto">
              <a:spcAft>
                <a:spcPts val="0"/>
              </a:spcAft>
              <a:buFont typeface="Wingdings"/>
              <a:buNone/>
              <a:defRPr/>
            </a:pPr>
            <a:r>
              <a:rPr lang="ru-RU" b="1" i="1" dirty="0" smtClean="0"/>
              <a:t>2-й — </a:t>
            </a:r>
            <a:r>
              <a:rPr lang="ru-RU" b="1" i="1" dirty="0" err="1" smtClean="0"/>
              <a:t>преддошколъный</a:t>
            </a:r>
            <a:r>
              <a:rPr lang="ru-RU" b="1" i="1" dirty="0" smtClean="0"/>
              <a:t> (от года до 3 лет);</a:t>
            </a:r>
            <a:endParaRPr lang="ru-RU" b="1" dirty="0" smtClean="0"/>
          </a:p>
          <a:p>
            <a:pPr marL="274320" indent="-274320" fontAlgn="auto">
              <a:spcAft>
                <a:spcPts val="0"/>
              </a:spcAft>
              <a:buFont typeface="Wingdings"/>
              <a:buNone/>
              <a:defRPr/>
            </a:pPr>
            <a:r>
              <a:rPr lang="ru-RU" b="1" i="1" dirty="0" smtClean="0"/>
              <a:t>3-й — дошкольный (от 3 до 7 лет);</a:t>
            </a:r>
            <a:endParaRPr lang="ru-RU" b="1" dirty="0" smtClean="0"/>
          </a:p>
          <a:p>
            <a:pPr marL="274320" indent="-274320" fontAlgn="auto">
              <a:spcAft>
                <a:spcPts val="0"/>
              </a:spcAft>
              <a:buFont typeface="Wingdings"/>
              <a:buNone/>
              <a:defRPr/>
            </a:pPr>
            <a:r>
              <a:rPr lang="ru-RU" b="1" i="1" dirty="0" smtClean="0"/>
              <a:t>4-й — школьный (от 7 до 17 лет).</a:t>
            </a:r>
            <a:endParaRPr lang="ru-RU" b="1" dirty="0" smtClean="0"/>
          </a:p>
          <a:p>
            <a:pPr marL="274320" indent="-274320" fontAlgn="auto">
              <a:spcAft>
                <a:spcPts val="0"/>
              </a:spcAft>
              <a:buFont typeface="Wingdings"/>
              <a:buChar char=""/>
              <a:defRP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3200" i="1" dirty="0" smtClean="0"/>
              <a:t>ПОДГОТОВИТЕЛЬНЫЙ ЭТАП</a:t>
            </a:r>
            <a:endParaRPr lang="ru-RU" dirty="0"/>
          </a:p>
        </p:txBody>
      </p:sp>
      <p:pic>
        <p:nvPicPr>
          <p:cNvPr id="18434" name="Содержимое 3" descr="1294757820_1.jpg"/>
          <p:cNvPicPr>
            <a:picLocks noGrp="1" noChangeAspect="1"/>
          </p:cNvPicPr>
          <p:nvPr>
            <p:ph sz="quarter" idx="1"/>
          </p:nvPr>
        </p:nvPicPr>
        <p:blipFill>
          <a:blip r:embed="rId2"/>
          <a:srcRect/>
          <a:stretch>
            <a:fillRect/>
          </a:stretch>
        </p:blipFill>
        <p:spPr>
          <a:xfrm>
            <a:off x="782638" y="1600200"/>
            <a:ext cx="6816725" cy="487362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88913"/>
            <a:ext cx="7931150" cy="6669087"/>
          </a:xfrm>
        </p:spPr>
        <p:txBody>
          <a:bodyPr>
            <a:normAutofit fontScale="77500" lnSpcReduction="20000"/>
          </a:bodyPr>
          <a:lstStyle/>
          <a:p>
            <a:pPr marL="274320" indent="-274320" fontAlgn="auto">
              <a:spcAft>
                <a:spcPts val="0"/>
              </a:spcAft>
              <a:buFont typeface="Wingdings"/>
              <a:buChar char=""/>
              <a:defRPr/>
            </a:pPr>
            <a:r>
              <a:rPr lang="ru-RU" i="1" dirty="0" smtClean="0"/>
              <a:t>Ребенок появляется на свет, и свое появление он знаменует криком. Крик — первая голосовая реакция ребенка. И крик, и плач ребенка активизируют деятельность артикуляционного, </a:t>
            </a:r>
            <a:r>
              <a:rPr lang="ru-RU" i="1" dirty="0" err="1" smtClean="0"/>
              <a:t>толосового</a:t>
            </a:r>
            <a:r>
              <a:rPr lang="ru-RU" i="1" dirty="0" smtClean="0"/>
              <a:t>, дыхательного отделов речевого аппарата.</a:t>
            </a:r>
            <a:endParaRPr lang="ru-RU" dirty="0" smtClean="0"/>
          </a:p>
          <a:p>
            <a:pPr marL="274320" indent="-274320" fontAlgn="auto">
              <a:spcAft>
                <a:spcPts val="0"/>
              </a:spcAft>
              <a:buFont typeface="Wingdings"/>
              <a:buChar char=""/>
              <a:defRPr/>
            </a:pPr>
            <a:r>
              <a:rPr lang="ru-RU" i="1" dirty="0" smtClean="0"/>
              <a:t>  Поэтому, если в разделе «анамнестические данные» указывается, что ребенок родился в асфиксии и сразу не закричал, то эта информация уже может быть важным диагностическим симптомом для логопеда.</a:t>
            </a:r>
            <a:endParaRPr lang="ru-RU" dirty="0" smtClean="0"/>
          </a:p>
          <a:p>
            <a:pPr marL="274320" indent="-274320" fontAlgn="auto">
              <a:spcAft>
                <a:spcPts val="0"/>
              </a:spcAft>
              <a:buFont typeface="Wingdings"/>
              <a:buChar char=""/>
              <a:defRPr/>
            </a:pPr>
            <a:r>
              <a:rPr lang="ru-RU" i="1" dirty="0" smtClean="0"/>
              <a:t>  Период «</a:t>
            </a:r>
            <a:r>
              <a:rPr lang="ru-RU" i="1" dirty="0" err="1" smtClean="0"/>
              <a:t>гуления</a:t>
            </a:r>
            <a:r>
              <a:rPr lang="ru-RU" i="1" dirty="0" smtClean="0"/>
              <a:t>» отмечается у всех детей. Уже в 1,5 месяца, а затем — в 2-3 месяца голосовые реакции ребенок проявляет в воспроизведении таких звуков, как </a:t>
            </a:r>
            <a:r>
              <a:rPr lang="ru-RU" i="1" dirty="0" err="1" smtClean="0"/>
              <a:t>а-а-бм-бм</a:t>
            </a:r>
            <a:r>
              <a:rPr lang="ru-RU" i="1" dirty="0" smtClean="0"/>
              <a:t>, </a:t>
            </a:r>
            <a:r>
              <a:rPr lang="ru-RU" i="1" dirty="0" err="1" smtClean="0"/>
              <a:t>бль</a:t>
            </a:r>
            <a:r>
              <a:rPr lang="ru-RU" i="1" dirty="0" smtClean="0"/>
              <a:t>, </a:t>
            </a:r>
            <a:r>
              <a:rPr lang="ru-RU" i="1" dirty="0" err="1" smtClean="0"/>
              <a:t>у-гу</a:t>
            </a:r>
            <a:r>
              <a:rPr lang="ru-RU" i="1" dirty="0" smtClean="0"/>
              <a:t>, </a:t>
            </a:r>
            <a:r>
              <a:rPr lang="ru-RU" i="1" dirty="0" err="1" smtClean="0"/>
              <a:t>бу</a:t>
            </a:r>
            <a:r>
              <a:rPr lang="ru-RU" i="1" dirty="0" smtClean="0"/>
              <a:t> и т.д. Именно они потом явятся основой для становления членораздель­ной речи. «</a:t>
            </a:r>
            <a:r>
              <a:rPr lang="ru-RU" i="1" dirty="0" err="1" smtClean="0"/>
              <a:t>Гуление</a:t>
            </a:r>
            <a:r>
              <a:rPr lang="ru-RU" i="1" dirty="0" smtClean="0"/>
              <a:t>» у всех детей народов мира одинаково.</a:t>
            </a:r>
            <a:endParaRPr lang="ru-RU" dirty="0" smtClean="0"/>
          </a:p>
          <a:p>
            <a:pPr marL="274320" indent="-274320" fontAlgn="auto">
              <a:spcAft>
                <a:spcPts val="0"/>
              </a:spcAft>
              <a:buFont typeface="Wingdings"/>
              <a:buChar char=""/>
              <a:defRPr/>
            </a:pPr>
            <a:r>
              <a:rPr lang="ru-RU" i="1" dirty="0" smtClean="0"/>
              <a:t>   В 4 месяца усложняются звуковые сочетания: появляются новые, типа </a:t>
            </a:r>
            <a:r>
              <a:rPr lang="ru-RU" i="1" dirty="0" err="1" smtClean="0"/>
              <a:t>гн-агн</a:t>
            </a:r>
            <a:r>
              <a:rPr lang="ru-RU" i="1" dirty="0" smtClean="0"/>
              <a:t>, </a:t>
            </a:r>
            <a:r>
              <a:rPr lang="ru-RU" i="1" dirty="0" err="1" smtClean="0"/>
              <a:t>ля-аля</a:t>
            </a:r>
            <a:r>
              <a:rPr lang="ru-RU" i="1" dirty="0" smtClean="0"/>
              <a:t>, </a:t>
            </a:r>
            <a:r>
              <a:rPr lang="ru-RU" i="1" dirty="0" err="1" smtClean="0"/>
              <a:t>рн</a:t>
            </a:r>
            <a:r>
              <a:rPr lang="ru-RU" i="1" dirty="0" smtClean="0"/>
              <a:t> и т.д. Ребенок в процессе «</a:t>
            </a:r>
            <a:r>
              <a:rPr lang="ru-RU" i="1" dirty="0" err="1" smtClean="0"/>
              <a:t>гуления</a:t>
            </a:r>
            <a:r>
              <a:rPr lang="ru-RU" i="1" dirty="0" smtClean="0"/>
              <a:t>» как бы играет со своим артикуляционным аппаратом, по несколько раз повторяет один и тот же звук, получая при этом удовольствие. </a:t>
            </a:r>
            <a:r>
              <a:rPr lang="ru-RU" i="1" dirty="0" err="1" smtClean="0"/>
              <a:t>Гулит</a:t>
            </a:r>
            <a:r>
              <a:rPr lang="ru-RU" i="1" dirty="0" smtClean="0"/>
              <a:t> ребенок тогда, когда он сухой, выспавшийся, накорм­лен и здоров. Если рядом находится кто-то из родных и начинает «разговаривать» с малышом, тот с удовольствием слушает звуки и как бы «подхватывает» их. На фоне такого положительного эмоционального контакта малыш начинает подражать взрослым, пытается разнообразить голос выразительной интонацией.</a:t>
            </a:r>
            <a:endParaRPr lang="ru-RU" dirty="0" smtClean="0"/>
          </a:p>
          <a:p>
            <a:pPr marL="274320" indent="-274320" fontAlgn="auto">
              <a:spcAft>
                <a:spcPts val="0"/>
              </a:spcAft>
              <a:buFont typeface="Wingdings"/>
              <a:buNone/>
              <a:defRP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60350"/>
            <a:ext cx="7931150" cy="6597650"/>
          </a:xfrm>
        </p:spPr>
        <p:txBody>
          <a:bodyPr>
            <a:normAutofit fontScale="92500" lnSpcReduction="20000"/>
          </a:bodyPr>
          <a:lstStyle/>
          <a:p>
            <a:pPr marL="274320" indent="-274320" fontAlgn="auto">
              <a:spcAft>
                <a:spcPts val="0"/>
              </a:spcAft>
              <a:buFont typeface="Wingdings"/>
              <a:buChar char=""/>
              <a:defRPr/>
            </a:pPr>
            <a:r>
              <a:rPr lang="ru-RU" i="1" dirty="0" smtClean="0"/>
              <a:t> Чтобы развить навыки «</a:t>
            </a:r>
            <a:r>
              <a:rPr lang="ru-RU" i="1" dirty="0" err="1" smtClean="0"/>
              <a:t>гуления</a:t>
            </a:r>
            <a:r>
              <a:rPr lang="ru-RU" i="1" dirty="0" smtClean="0"/>
              <a:t>», маме рекомендуется и так называемое «зрительное общение», во время которого ребенок всматривается в мимику взрослого и пытается воспроизводить ее. В своих работах О.И. Тихеева сравнивает ребенка в период «</a:t>
            </a:r>
            <a:r>
              <a:rPr lang="ru-RU" i="1" dirty="0" err="1" smtClean="0"/>
              <a:t>гуления</a:t>
            </a:r>
            <a:r>
              <a:rPr lang="ru-RU" i="1" dirty="0" smtClean="0"/>
              <a:t>» с музыкантом, настраивающим свой инструмент.</a:t>
            </a:r>
            <a:endParaRPr lang="ru-RU" dirty="0" smtClean="0"/>
          </a:p>
          <a:p>
            <a:pPr marL="274320" indent="-274320" fontAlgn="auto">
              <a:spcAft>
                <a:spcPts val="0"/>
              </a:spcAft>
              <a:buFont typeface="Wingdings"/>
              <a:buNone/>
              <a:defRPr/>
            </a:pPr>
            <a:r>
              <a:rPr lang="ru-RU" i="1" dirty="0" smtClean="0"/>
              <a:t> При нормальном развитии ребенка «</a:t>
            </a:r>
            <a:r>
              <a:rPr lang="ru-RU" i="1" dirty="0" err="1" smtClean="0"/>
              <a:t>гуление</a:t>
            </a:r>
            <a:r>
              <a:rPr lang="ru-RU" i="1" dirty="0" smtClean="0"/>
              <a:t>» постепенно переходит в лепет. В 7—8,5 месяцев дети произносят слоги типа </a:t>
            </a:r>
            <a:r>
              <a:rPr lang="ru-RU" i="1" dirty="0" err="1" smtClean="0"/>
              <a:t>ба-ба</a:t>
            </a:r>
            <a:r>
              <a:rPr lang="ru-RU" i="1" dirty="0" smtClean="0"/>
              <a:t>, дядя, </a:t>
            </a:r>
            <a:r>
              <a:rPr lang="ru-RU" i="1" dirty="0" err="1" smtClean="0"/>
              <a:t>де-да</a:t>
            </a:r>
            <a:r>
              <a:rPr lang="ru-RU" i="1" dirty="0" smtClean="0"/>
              <a:t> и т.д., соотнося их с определенными окружающими людьми. Лепет — это не механическое воспроизведение слоговых сочетаний, а соотнесение их с определенными лицами, предметами, действиями. «</a:t>
            </a:r>
            <a:r>
              <a:rPr lang="ru-RU" i="1" dirty="0" err="1" smtClean="0"/>
              <a:t>Ма-ма</a:t>
            </a:r>
            <a:r>
              <a:rPr lang="ru-RU" i="1" dirty="0" smtClean="0"/>
              <a:t>» (мама) — говорит ребенок, и это относится именно к маме. В процессе общения со взрослыми ребенок постепенно пытается подражать интонации, темпу, ритму, мелодичности, а также воспроизводить звуковые элементы звучащей речи окружающих. В 9—10 месяцев расширяется объем </a:t>
            </a:r>
            <a:r>
              <a:rPr lang="ru-RU" i="1" dirty="0" err="1" smtClean="0"/>
              <a:t>лепетных</a:t>
            </a:r>
            <a:r>
              <a:rPr lang="ru-RU" i="1" dirty="0" smtClean="0"/>
              <a:t> слов, которые ребенок пытается по­вторить за взрослыми.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76250"/>
            <a:ext cx="7467600" cy="5997575"/>
          </a:xfrm>
        </p:spPr>
        <p:txBody>
          <a:bodyPr>
            <a:normAutofit fontScale="92500"/>
          </a:bodyPr>
          <a:lstStyle/>
          <a:p>
            <a:pPr marL="274320" indent="-274320" fontAlgn="auto">
              <a:spcAft>
                <a:spcPts val="0"/>
              </a:spcAft>
              <a:buFont typeface="Wingdings"/>
              <a:buChar char=""/>
              <a:defRPr/>
            </a:pPr>
            <a:r>
              <a:rPr lang="ru-RU" i="1" dirty="0" smtClean="0"/>
              <a:t> В 8,5-9 месяцев лепет носит модулированный характер с разнообразными интонациями. Но не у всех детей этот процесс однозначен: при снижении слуховой функции </a:t>
            </a:r>
            <a:r>
              <a:rPr lang="ru-RU" i="1" dirty="0" err="1" smtClean="0"/>
              <a:t>гуление</a:t>
            </a:r>
            <a:r>
              <a:rPr lang="ru-RU" i="1" dirty="0" smtClean="0"/>
              <a:t> «затухает», и это нередко является диагностическим симптомом. Так, если на кон­сультацию приводят ребенка </a:t>
            </a:r>
            <a:r>
              <a:rPr lang="ru-RU" i="1" dirty="0" err="1" smtClean="0"/>
              <a:t>безречевого</a:t>
            </a:r>
            <a:r>
              <a:rPr lang="ru-RU" i="1" dirty="0" smtClean="0"/>
              <a:t> в 2,5-3 года, который не понимает обращенную к нему речь и не говорит, важно выяснить не пропадало ли у него «</a:t>
            </a:r>
            <a:r>
              <a:rPr lang="ru-RU" i="1" dirty="0" err="1" smtClean="0"/>
              <a:t>гуление</a:t>
            </a:r>
            <a:r>
              <a:rPr lang="ru-RU" i="1" dirty="0" smtClean="0"/>
              <a:t>» в раннем возрасте. В подобных случаях необходимо обязательно сделать ему </a:t>
            </a:r>
            <a:r>
              <a:rPr lang="ru-RU" i="1" dirty="0" err="1" smtClean="0"/>
              <a:t>аудиограмму</a:t>
            </a:r>
            <a:r>
              <a:rPr lang="ru-RU" i="1" dirty="0" smtClean="0"/>
              <a:t>.  В исследованиях специалистов по лингвистике детской речи определена основная последовательность ее формирования: от стадии лепета до 7 лет (А.Н. Гвоздев, Е.И. </a:t>
            </a:r>
            <a:r>
              <a:rPr lang="ru-RU" i="1" dirty="0" err="1" smtClean="0"/>
              <a:t>Исенина</a:t>
            </a:r>
            <a:r>
              <a:rPr lang="ru-RU" i="1" dirty="0" smtClean="0"/>
              <a:t>, Н.И. </a:t>
            </a:r>
            <a:r>
              <a:rPr lang="ru-RU" i="1" dirty="0" err="1" smtClean="0"/>
              <a:t>Лепская</a:t>
            </a:r>
            <a:r>
              <a:rPr lang="ru-RU" i="1" dirty="0" smtClean="0"/>
              <a:t>, С.Н. </a:t>
            </a:r>
            <a:r>
              <a:rPr lang="ru-RU" i="1" dirty="0" err="1" smtClean="0"/>
              <a:t>Цейт­лин</a:t>
            </a:r>
            <a:r>
              <a:rPr lang="ru-RU" i="1" dirty="0" smtClean="0"/>
              <a:t>, A.M. </a:t>
            </a:r>
            <a:r>
              <a:rPr lang="ru-RU" i="1" dirty="0" err="1" smtClean="0"/>
              <a:t>Шахнарович</a:t>
            </a:r>
            <a:r>
              <a:rPr lang="ru-RU" i="1" dirty="0" smtClean="0"/>
              <a:t>).</a:t>
            </a:r>
            <a:endParaRPr lang="ru-RU" dirty="0" smtClean="0"/>
          </a:p>
          <a:p>
            <a:pPr marL="274320" indent="-274320" fontAlgn="auto">
              <a:spcAft>
                <a:spcPts val="0"/>
              </a:spcAft>
              <a:buFont typeface="Wingdings"/>
              <a:buChar char=""/>
              <a:defRPr/>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31</TotalTime>
  <Words>1707</Words>
  <Application>Microsoft Office PowerPoint</Application>
  <PresentationFormat>Экран (4:3)</PresentationFormat>
  <Paragraphs>66</Paragraphs>
  <Slides>22</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7</vt:i4>
      </vt:variant>
      <vt:variant>
        <vt:lpstr>Заголовки слайдов</vt:lpstr>
      </vt:variant>
      <vt:variant>
        <vt:i4>22</vt:i4>
      </vt:variant>
    </vt:vector>
  </HeadingPairs>
  <TitlesOfParts>
    <vt:vector size="34" baseType="lpstr">
      <vt:lpstr>Century Schoolbook</vt:lpstr>
      <vt:lpstr>Arial</vt:lpstr>
      <vt:lpstr>Wingdings</vt:lpstr>
      <vt:lpstr>Wingdings 2</vt:lpstr>
      <vt:lpstr>Calibri</vt:lpstr>
      <vt:lpstr>Эркер</vt:lpstr>
      <vt:lpstr>Эркер</vt:lpstr>
      <vt:lpstr>Эркер</vt:lpstr>
      <vt:lpstr>Эркер</vt:lpstr>
      <vt:lpstr>Эркер</vt:lpstr>
      <vt:lpstr>Эркер</vt:lpstr>
      <vt:lpstr>Эркер</vt:lpstr>
      <vt:lpstr>РЕЧЕВОЕ РАЗВИТИЕ РЕБЁНКА ДОШКОЛЬНОГО ВОЗРАСТА </vt:lpstr>
      <vt:lpstr>ОСНОВНЫЕ ЭТАПЫ НОРМАЛЬНОГО РЕЧЕВОГО РАЗВИТИЯ</vt:lpstr>
      <vt:lpstr>Слайд 3</vt:lpstr>
      <vt:lpstr>Слайд 4</vt:lpstr>
      <vt:lpstr>Слайд 5</vt:lpstr>
      <vt:lpstr>ПОДГОТОВИТЕЛЬНЫЙ ЭТАП</vt:lpstr>
      <vt:lpstr>Слайд 7</vt:lpstr>
      <vt:lpstr>Слайд 8</vt:lpstr>
      <vt:lpstr>Слайд 9</vt:lpstr>
      <vt:lpstr>ПРЕДДОШКОЛЬНЫЙ ЭТАП</vt:lpstr>
      <vt:lpstr>Слайд 11</vt:lpstr>
      <vt:lpstr>Слайд 12</vt:lpstr>
      <vt:lpstr>Слайд 13</vt:lpstr>
      <vt:lpstr>Слайд 14</vt:lpstr>
      <vt:lpstr>Слайд 15</vt:lpstr>
      <vt:lpstr>ДОШКОЛЬНЫЙ ЭТАП</vt:lpstr>
      <vt:lpstr>Слайд 17</vt:lpstr>
      <vt:lpstr>Слайд 18</vt:lpstr>
      <vt:lpstr>Слайд 19</vt:lpstr>
      <vt:lpstr>Слайд 20</vt:lpstr>
      <vt:lpstr>Слайд 21</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Речевое развитие ребёнка дошкольного возраста</dc:title>
  <dc:creator>Юлия</dc:creator>
  <cp:lastModifiedBy>Admin</cp:lastModifiedBy>
  <cp:revision>5</cp:revision>
  <dcterms:created xsi:type="dcterms:W3CDTF">2011-12-28T07:26:26Z</dcterms:created>
  <dcterms:modified xsi:type="dcterms:W3CDTF">2014-04-12T15:19:46Z</dcterms:modified>
</cp:coreProperties>
</file>