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330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030CC-5AA5-4AE1-B677-F055A8994F90}" type="datetimeFigureOut">
              <a:rPr lang="ru-RU" smtClean="0"/>
              <a:pPr/>
              <a:t>03.04.2013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652A9-2DFF-484B-ABCD-595715EC6AC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030CC-5AA5-4AE1-B677-F055A8994F90}" type="datetimeFigureOut">
              <a:rPr lang="ru-RU" smtClean="0"/>
              <a:pPr/>
              <a:t>03.04.2013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652A9-2DFF-484B-ABCD-595715EC6AC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030CC-5AA5-4AE1-B677-F055A8994F90}" type="datetimeFigureOut">
              <a:rPr lang="ru-RU" smtClean="0"/>
              <a:pPr/>
              <a:t>03.04.2013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652A9-2DFF-484B-ABCD-595715EC6AC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030CC-5AA5-4AE1-B677-F055A8994F90}" type="datetimeFigureOut">
              <a:rPr lang="ru-RU" smtClean="0"/>
              <a:pPr/>
              <a:t>03.04.2013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652A9-2DFF-484B-ABCD-595715EC6AC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030CC-5AA5-4AE1-B677-F055A8994F90}" type="datetimeFigureOut">
              <a:rPr lang="ru-RU" smtClean="0"/>
              <a:pPr/>
              <a:t>03.04.2013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652A9-2DFF-484B-ABCD-595715EC6AC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030CC-5AA5-4AE1-B677-F055A8994F90}" type="datetimeFigureOut">
              <a:rPr lang="ru-RU" smtClean="0"/>
              <a:pPr/>
              <a:t>03.04.2013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652A9-2DFF-484B-ABCD-595715EC6AC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030CC-5AA5-4AE1-B677-F055A8994F90}" type="datetimeFigureOut">
              <a:rPr lang="ru-RU" smtClean="0"/>
              <a:pPr/>
              <a:t>03.04.2013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652A9-2DFF-484B-ABCD-595715EC6AC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030CC-5AA5-4AE1-B677-F055A8994F90}" type="datetimeFigureOut">
              <a:rPr lang="ru-RU" smtClean="0"/>
              <a:pPr/>
              <a:t>03.04.2013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652A9-2DFF-484B-ABCD-595715EC6AC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030CC-5AA5-4AE1-B677-F055A8994F90}" type="datetimeFigureOut">
              <a:rPr lang="ru-RU" smtClean="0"/>
              <a:pPr/>
              <a:t>03.04.2013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652A9-2DFF-484B-ABCD-595715EC6AC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030CC-5AA5-4AE1-B677-F055A8994F90}" type="datetimeFigureOut">
              <a:rPr lang="ru-RU" smtClean="0"/>
              <a:pPr/>
              <a:t>03.04.2013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652A9-2DFF-484B-ABCD-595715EC6AC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030CC-5AA5-4AE1-B677-F055A8994F90}" type="datetimeFigureOut">
              <a:rPr lang="ru-RU" smtClean="0"/>
              <a:pPr/>
              <a:t>03.04.2013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652A9-2DFF-484B-ABCD-595715EC6AC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0030CC-5AA5-4AE1-B677-F055A8994F90}" type="datetimeFigureOut">
              <a:rPr lang="ru-RU" smtClean="0"/>
              <a:pPr/>
              <a:t>03.04.2013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5652A9-2DFF-484B-ABCD-595715EC6AC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12751554_0.tmp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3999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785786" y="928670"/>
            <a:ext cx="528641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i="1" dirty="0" smtClean="0">
                <a:solidFill>
                  <a:schemeClr val="accent5"/>
                </a:solidFill>
              </a:rPr>
              <a:t>Наименование учреждения:</a:t>
            </a:r>
          </a:p>
          <a:p>
            <a:r>
              <a:rPr lang="ru-RU" sz="2400" b="1" i="1" dirty="0" smtClean="0">
                <a:solidFill>
                  <a:schemeClr val="accent5"/>
                </a:solidFill>
              </a:rPr>
              <a:t>МДОУ детский сад №7 «Светлячок»</a:t>
            </a:r>
          </a:p>
          <a:p>
            <a:r>
              <a:rPr lang="ru-RU" sz="2400" b="1" i="1" dirty="0" smtClean="0">
                <a:solidFill>
                  <a:schemeClr val="accent5"/>
                </a:solidFill>
              </a:rPr>
              <a:t>Г.Черепаново</a:t>
            </a:r>
          </a:p>
          <a:p>
            <a:r>
              <a:rPr lang="ru-RU" sz="2400" b="1" i="1" dirty="0" smtClean="0">
                <a:solidFill>
                  <a:schemeClr val="accent5"/>
                </a:solidFill>
              </a:rPr>
              <a:t>Название проекта: «Неделя добра»</a:t>
            </a:r>
          </a:p>
          <a:p>
            <a:r>
              <a:rPr lang="ru-RU" sz="2400" b="1" i="1" dirty="0" smtClean="0">
                <a:solidFill>
                  <a:schemeClr val="accent5"/>
                </a:solidFill>
              </a:rPr>
              <a:t>Тип проекта: обучающий</a:t>
            </a:r>
          </a:p>
          <a:p>
            <a:r>
              <a:rPr lang="ru-RU" sz="2400" b="1" i="1" dirty="0" smtClean="0">
                <a:solidFill>
                  <a:schemeClr val="accent5"/>
                </a:solidFill>
              </a:rPr>
              <a:t>Возраст воспитанников: 5-6 лет</a:t>
            </a:r>
          </a:p>
          <a:p>
            <a:r>
              <a:rPr lang="ru-RU" sz="2400" b="1" i="1" dirty="0" smtClean="0">
                <a:solidFill>
                  <a:schemeClr val="accent5"/>
                </a:solidFill>
              </a:rPr>
              <a:t>Продолжительность проекта : неделя</a:t>
            </a:r>
            <a:endParaRPr lang="ru-RU" sz="2400" b="1" i="1" dirty="0">
              <a:solidFill>
                <a:schemeClr val="accent5"/>
              </a:solidFill>
            </a:endParaRPr>
          </a:p>
          <a:p>
            <a:r>
              <a:rPr lang="ru-RU" sz="2400" b="1" i="1" dirty="0" smtClean="0">
                <a:solidFill>
                  <a:schemeClr val="accent5"/>
                </a:solidFill>
              </a:rPr>
              <a:t>Автор проекта: Богоевская Юлия Валерьевна</a:t>
            </a:r>
          </a:p>
          <a:p>
            <a:r>
              <a:rPr lang="ru-RU" sz="2400" b="1" i="1" dirty="0" smtClean="0">
                <a:solidFill>
                  <a:schemeClr val="accent5"/>
                </a:solidFill>
              </a:rPr>
              <a:t>Проект запланирован</a:t>
            </a:r>
          </a:p>
          <a:p>
            <a:endParaRPr lang="ru-RU" sz="2400" b="1" i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1275155452_futuru.ru.196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428596" y="714356"/>
            <a:ext cx="571504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i="1" u="sng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3. Самостоятельная деятельность:</a:t>
            </a:r>
          </a:p>
          <a:p>
            <a:r>
              <a:rPr lang="ru-RU" sz="2400" b="1" i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т</a:t>
            </a:r>
            <a:r>
              <a:rPr lang="ru-RU" sz="2400" b="1" i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рудовая деятельность, художественная  деятельность, игровая деятельность.</a:t>
            </a:r>
          </a:p>
          <a:p>
            <a:r>
              <a:rPr lang="ru-RU" sz="2400" b="1" i="1" u="sng" dirty="0" smtClean="0">
                <a:solidFill>
                  <a:srgbClr val="7030A0"/>
                </a:solidFill>
              </a:rPr>
              <a:t>Постановка проблемы:</a:t>
            </a:r>
          </a:p>
          <a:p>
            <a:r>
              <a:rPr lang="ru-RU" sz="2400" b="1" i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Игровая ситуация: в группу пришло письмо из сказочной страны с просьбой о помощи. В сказках стало пропадать</a:t>
            </a:r>
          </a:p>
          <a:p>
            <a:r>
              <a:rPr lang="ru-RU" sz="2400" b="1" i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добро  и дерево добрых дел стало засыхать. Фея доброты                 просит</a:t>
            </a:r>
          </a:p>
          <a:p>
            <a:r>
              <a:rPr lang="ru-RU" sz="2400" b="1" i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р</a:t>
            </a:r>
            <a:r>
              <a:rPr lang="ru-RU" sz="2400" b="1" i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ебят помочь вернуть                     добро</a:t>
            </a:r>
          </a:p>
          <a:p>
            <a:r>
              <a:rPr lang="ru-RU" sz="2400" b="1" i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в</a:t>
            </a:r>
            <a:r>
              <a:rPr lang="ru-RU" sz="2400" b="1" i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сказочную страну  и </a:t>
            </a:r>
          </a:p>
          <a:p>
            <a:r>
              <a:rPr lang="ru-RU" sz="2400" b="1" i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с</a:t>
            </a:r>
            <a:r>
              <a:rPr lang="ru-RU" sz="2400" b="1" i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пасти волшебное дерево.</a:t>
            </a:r>
          </a:p>
          <a:p>
            <a:r>
              <a:rPr lang="ru-RU" sz="2400" b="1" i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Она прислала волшебную                     шкатулку которая</a:t>
            </a:r>
            <a:endParaRPr lang="ru-RU" sz="2400" b="1" i="1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1275155452_futuru.ru.196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785786" y="1000108"/>
            <a:ext cx="5214974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i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н</a:t>
            </a:r>
            <a:r>
              <a:rPr lang="ru-RU" sz="2400" b="1" i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азывается «Копилка добрых дел» .</a:t>
            </a:r>
          </a:p>
          <a:p>
            <a:r>
              <a:rPr lang="ru-RU" sz="2400" b="1" i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Каждый совершенный нами добрый поступок будет превращаться в зеленый листок для волшебного дерева. А в конце недели мы отправимся в путешествие в волшебную страну. Так возникла тема нашего проекта «Дорогою добра».</a:t>
            </a:r>
            <a:endParaRPr lang="ru-RU" sz="2400" b="1" i="1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1275155452_futuru.ru.196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571472" y="500042"/>
            <a:ext cx="5811192" cy="64325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i="1" dirty="0" smtClean="0">
                <a:solidFill>
                  <a:srgbClr val="0070C0"/>
                </a:solidFill>
              </a:rPr>
              <a:t>Этапы осуществления проекта</a:t>
            </a:r>
          </a:p>
          <a:p>
            <a:r>
              <a:rPr lang="ru-RU" sz="2400" b="1" i="1" dirty="0" smtClean="0">
                <a:solidFill>
                  <a:srgbClr val="C00000"/>
                </a:solidFill>
              </a:rPr>
              <a:t> </a:t>
            </a:r>
            <a:r>
              <a:rPr lang="ru-RU" sz="2400" b="1" i="1" u="sng" dirty="0" smtClean="0">
                <a:solidFill>
                  <a:srgbClr val="7030A0"/>
                </a:solidFill>
              </a:rPr>
              <a:t>1.Подготовительный этап:</a:t>
            </a:r>
          </a:p>
          <a:p>
            <a:r>
              <a:rPr lang="ru-RU" sz="2400" b="1" i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1.Сбор литературы о добре: стихи, сказки, рассказы, загадки, пословицы, поговорки, мирилки, песни.</a:t>
            </a:r>
          </a:p>
          <a:p>
            <a:r>
              <a:rPr lang="ru-RU" sz="2400" b="1" i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2.Подбор картин, фотографий , иллюстраций.</a:t>
            </a:r>
          </a:p>
          <a:p>
            <a:r>
              <a:rPr lang="ru-RU" sz="2400" b="1" i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3.Работа с родителями по взаимодействию в рамках проекта.</a:t>
            </a:r>
          </a:p>
          <a:p>
            <a:r>
              <a:rPr lang="ru-RU" sz="2400" b="1" i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4.Разработка занятий, определение тематики бесед.</a:t>
            </a:r>
          </a:p>
          <a:p>
            <a:r>
              <a:rPr lang="ru-RU" sz="2400" b="1" i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5.Подбор музыкального                   репертуара.</a:t>
            </a:r>
          </a:p>
          <a:p>
            <a:r>
              <a:rPr lang="ru-RU" sz="2400" b="1" i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6.Изготовление  пособий,</a:t>
            </a:r>
          </a:p>
          <a:p>
            <a:r>
              <a:rPr lang="ru-RU" sz="2400" b="1" i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д</a:t>
            </a:r>
            <a:r>
              <a:rPr lang="ru-RU" sz="2400" b="1" i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идактических игр, </a:t>
            </a:r>
          </a:p>
          <a:p>
            <a:r>
              <a:rPr lang="ru-RU" sz="2400" b="1" i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т</a:t>
            </a:r>
            <a:r>
              <a:rPr lang="ru-RU" sz="2400" b="1" i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ематических альбомов.  </a:t>
            </a:r>
          </a:p>
          <a:p>
            <a:endParaRPr lang="ru-RU" sz="2400" b="1" i="1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1275155452_futuru.ru.196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642910" y="642918"/>
            <a:ext cx="5286412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i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7.Подборка материалов для консультаций «Как воспитать ребенка или уроки вежливости дома»</a:t>
            </a:r>
          </a:p>
          <a:p>
            <a:r>
              <a:rPr lang="ru-RU" sz="2400" b="1" i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8.Изготовление папки-передвижки</a:t>
            </a:r>
          </a:p>
          <a:p>
            <a:r>
              <a:rPr lang="ru-RU" sz="2400" b="1" i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«Как важно быть вежливым».</a:t>
            </a:r>
          </a:p>
          <a:p>
            <a:r>
              <a:rPr lang="ru-RU" sz="2400" b="1" i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9.Интервью с детьми «Что такое добро?» (выявить уровень знаний</a:t>
            </a:r>
          </a:p>
          <a:p>
            <a:r>
              <a:rPr lang="ru-RU" sz="2400" b="1" i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д</a:t>
            </a:r>
            <a:r>
              <a:rPr lang="ru-RU" sz="2400" b="1" i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етей, заинтересовать темой).</a:t>
            </a:r>
            <a:endParaRPr lang="ru-RU" sz="2400" b="1" i="1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1275155452_futuru.ru.196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642910" y="642918"/>
            <a:ext cx="5572164" cy="6370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i="1" u="sng" dirty="0" smtClean="0">
                <a:solidFill>
                  <a:srgbClr val="7030A0"/>
                </a:solidFill>
              </a:rPr>
              <a:t>2 этап. Реализация проекта </a:t>
            </a:r>
          </a:p>
          <a:p>
            <a:r>
              <a:rPr lang="ru-RU" sz="2400" b="1" i="1" dirty="0" smtClean="0">
                <a:solidFill>
                  <a:srgbClr val="0070C0"/>
                </a:solidFill>
              </a:rPr>
              <a:t>1.Физическое развитие.</a:t>
            </a:r>
          </a:p>
          <a:p>
            <a:r>
              <a:rPr lang="ru-RU" sz="2400" b="1" i="1" u="sng" dirty="0" smtClean="0">
                <a:solidFill>
                  <a:srgbClr val="0070C0"/>
                </a:solidFill>
              </a:rPr>
              <a:t>Здоровье: </a:t>
            </a:r>
            <a:r>
              <a:rPr lang="ru-RU" sz="2400" b="1" i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беседа «Добрые слова улучшают настроение», игра «Назови ласково», игра «Сними чары злого волшебника», психогимнастика «Не сердись – улыбнись !»</a:t>
            </a:r>
          </a:p>
          <a:p>
            <a:r>
              <a:rPr lang="ru-RU" sz="2400" b="1" i="1" u="sng" dirty="0" smtClean="0">
                <a:solidFill>
                  <a:srgbClr val="0070C0"/>
                </a:solidFill>
              </a:rPr>
              <a:t>Физическая культура : </a:t>
            </a:r>
            <a:r>
              <a:rPr lang="ru-RU" sz="2400" b="1" i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комплекс упражнений «Тропинка доброты»,</a:t>
            </a:r>
          </a:p>
          <a:p>
            <a:r>
              <a:rPr lang="ru-RU" sz="2400" b="1" i="1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п</a:t>
            </a:r>
            <a:r>
              <a:rPr lang="ru-RU" sz="2400" b="1" i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/игра Добрые слова»                (с мячом), «Волшебный стул», </a:t>
            </a:r>
          </a:p>
          <a:p>
            <a:r>
              <a:rPr lang="ru-RU" sz="2400" b="1" i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«Добрые эльфы»,                      «Волшебный лес» ,                            «Театр теней».</a:t>
            </a:r>
          </a:p>
          <a:p>
            <a:endParaRPr lang="ru-RU" sz="2400" b="1" i="1" u="sng" dirty="0" smtClean="0">
              <a:solidFill>
                <a:srgbClr val="0070C0"/>
              </a:solidFill>
            </a:endParaRPr>
          </a:p>
          <a:p>
            <a:r>
              <a:rPr lang="ru-RU" sz="2400" b="1" i="1" dirty="0" smtClean="0">
                <a:solidFill>
                  <a:srgbClr val="7030A0"/>
                </a:solidFill>
              </a:rPr>
              <a:t>               </a:t>
            </a:r>
          </a:p>
          <a:p>
            <a:endParaRPr lang="ru-RU" sz="2400" b="1" i="1" dirty="0">
              <a:solidFill>
                <a:srgbClr val="7030A0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1275155452_futuru.ru.196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85720" y="214290"/>
            <a:ext cx="6215106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i="1" dirty="0" smtClean="0">
                <a:solidFill>
                  <a:srgbClr val="0070C0"/>
                </a:solidFill>
              </a:rPr>
              <a:t>2.Социально-личностное развитие.</a:t>
            </a:r>
          </a:p>
          <a:p>
            <a:r>
              <a:rPr lang="ru-RU" sz="2400" b="1" i="1" u="sng" dirty="0" smtClean="0">
                <a:solidFill>
                  <a:srgbClr val="0070C0"/>
                </a:solidFill>
              </a:rPr>
              <a:t>Социализация</a:t>
            </a:r>
            <a:r>
              <a:rPr lang="ru-RU" sz="2400" b="1" i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: дидактическая игра «Путешествие по сказкам», «Оцени поступок»; словесная игра»Что доброго делают люди этой профессии»; сюжетно-ролевые игры:</a:t>
            </a:r>
          </a:p>
          <a:p>
            <a:r>
              <a:rPr lang="ru-RU" sz="2400" b="1" i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«Больница», «Пожарные», «Спасатели» и др.; игровая ситуация «Утешаем куклу», «Помогаем другу в беде», «Ищем ласковые слова».</a:t>
            </a:r>
          </a:p>
          <a:p>
            <a:r>
              <a:rPr lang="ru-RU" sz="2400" b="1" i="1" u="sng" dirty="0" smtClean="0">
                <a:solidFill>
                  <a:srgbClr val="0070C0"/>
                </a:solidFill>
              </a:rPr>
              <a:t>Труд:</a:t>
            </a:r>
            <a:r>
              <a:rPr lang="ru-RU" sz="2400" b="1" i="1" u="sng" dirty="0" smtClean="0">
                <a:solidFill>
                  <a:srgbClr val="002060"/>
                </a:solidFill>
              </a:rPr>
              <a:t> </a:t>
            </a:r>
            <a:r>
              <a:rPr lang="ru-RU" sz="2400" b="1" i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«Лечим книжки» (ремонт книг), </a:t>
            </a:r>
          </a:p>
          <a:p>
            <a:r>
              <a:rPr lang="ru-RU" sz="2400" b="1" i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у</a:t>
            </a:r>
            <a:r>
              <a:rPr lang="ru-RU" sz="2400" b="1" i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ход за комнатными                      растениями  , наводим                           порядок в группе, помощь              младшему  воспитателю в режимные   моменты,</a:t>
            </a:r>
          </a:p>
          <a:p>
            <a:r>
              <a:rPr lang="ru-RU" sz="2400" b="1" i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п</a:t>
            </a:r>
            <a:r>
              <a:rPr lang="ru-RU" sz="2400" b="1" i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омощь малышам в уборке </a:t>
            </a:r>
          </a:p>
          <a:p>
            <a:r>
              <a:rPr lang="ru-RU" sz="2400" b="1" i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у</a:t>
            </a:r>
            <a:r>
              <a:rPr lang="ru-RU" sz="2400" b="1" i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частка.</a:t>
            </a:r>
          </a:p>
          <a:p>
            <a:endParaRPr lang="ru-RU" sz="2400" b="1" i="1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1275155452_futuru.ru.196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28596" y="357166"/>
            <a:ext cx="5500727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i="1" u="sng" dirty="0" smtClean="0">
                <a:solidFill>
                  <a:srgbClr val="0070C0"/>
                </a:solidFill>
              </a:rPr>
              <a:t>Безопасность:</a:t>
            </a:r>
            <a:r>
              <a:rPr lang="ru-RU" sz="2400" b="1" i="1" u="sng" dirty="0" smtClean="0">
                <a:solidFill>
                  <a:schemeClr val="tx2"/>
                </a:solidFill>
              </a:rPr>
              <a:t> </a:t>
            </a:r>
            <a:r>
              <a:rPr lang="ru-RU" sz="2400" b="1" i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беседа «Добрый человек не оставит в беде». Обсуждение практических ситуаций, как можно помочь товарищу в трудную минуту или если он поступает неправильно.</a:t>
            </a:r>
          </a:p>
          <a:p>
            <a:r>
              <a:rPr lang="ru-RU" sz="2400" b="1" i="1" dirty="0" smtClean="0">
                <a:solidFill>
                  <a:srgbClr val="0070C0"/>
                </a:solidFill>
              </a:rPr>
              <a:t>3.Познавательно-речевое </a:t>
            </a:r>
            <a:r>
              <a:rPr lang="ru-RU" sz="2400" b="1" i="1" dirty="0" smtClean="0">
                <a:solidFill>
                  <a:srgbClr val="0070C0"/>
                </a:solidFill>
              </a:rPr>
              <a:t>развитие.</a:t>
            </a:r>
          </a:p>
          <a:p>
            <a:r>
              <a:rPr lang="ru-RU" sz="2400" b="1" i="1" u="sng" dirty="0" smtClean="0">
                <a:solidFill>
                  <a:srgbClr val="0070C0"/>
                </a:solidFill>
              </a:rPr>
              <a:t>Коммуникация:  </a:t>
            </a:r>
          </a:p>
          <a:p>
            <a:r>
              <a:rPr lang="ru-RU" sz="2400" b="1" i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-Беседа «Что такое доброта?»</a:t>
            </a:r>
          </a:p>
          <a:p>
            <a:r>
              <a:rPr lang="ru-RU" sz="2400" b="1" i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-Рассказ воспитателя «Как отличить плохой поступок         от хорошего?»</a:t>
            </a:r>
          </a:p>
          <a:p>
            <a:r>
              <a:rPr lang="ru-RU" sz="2400" b="1" i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-Беседа с детьми «Какими            могут быть добрые дела?»</a:t>
            </a:r>
          </a:p>
          <a:p>
            <a:r>
              <a:rPr lang="ru-RU" sz="2400" b="1" i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-Разучивание пословиц о                           </a:t>
            </a:r>
          </a:p>
          <a:p>
            <a:r>
              <a:rPr lang="ru-RU" sz="2400" b="1" i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добре.</a:t>
            </a:r>
          </a:p>
          <a:p>
            <a:r>
              <a:rPr lang="ru-RU" sz="2400" b="1" i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-Составление загадок о                    доброте.</a:t>
            </a:r>
          </a:p>
          <a:p>
            <a:endParaRPr lang="ru-RU" sz="2400" b="1" i="1" dirty="0" smtClean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1275155452_futuru.ru.196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571472" y="642918"/>
            <a:ext cx="5572164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i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-Дидактическая игра «Скажи наоборот»</a:t>
            </a:r>
          </a:p>
          <a:p>
            <a:r>
              <a:rPr lang="ru-RU" sz="2400" b="1" i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-Ситуативный разговор «Мои хорошие поступки»</a:t>
            </a:r>
          </a:p>
          <a:p>
            <a:r>
              <a:rPr lang="ru-RU" sz="2400" b="1" i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-Ситуативный разговор «Чем порадовать друга?»</a:t>
            </a:r>
          </a:p>
          <a:p>
            <a:r>
              <a:rPr lang="ru-RU" sz="2400" b="1" i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-Речевая ситуация «Помощь котенку»</a:t>
            </a:r>
          </a:p>
          <a:p>
            <a:r>
              <a:rPr lang="ru-RU" sz="2400" b="1" i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-Беседа «Природа добрая и злая»</a:t>
            </a:r>
          </a:p>
          <a:p>
            <a:r>
              <a:rPr lang="ru-RU" sz="2400" b="1" i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-Составление рассказа «Мой любимый добрый сказочный герой», «Почему добро побеждает зло?»</a:t>
            </a:r>
          </a:p>
          <a:p>
            <a:r>
              <a:rPr lang="ru-RU" sz="2400" b="1" i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-Обогащение словаря по                                 теме.</a:t>
            </a:r>
          </a:p>
          <a:p>
            <a:endParaRPr lang="ru-RU" sz="2400" b="1" i="1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1275155452_futuru.ru.196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428596" y="642918"/>
            <a:ext cx="5857916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i="1" u="sng" dirty="0" smtClean="0">
                <a:solidFill>
                  <a:srgbClr val="0070C0"/>
                </a:solidFill>
              </a:rPr>
              <a:t>Чтение художественной литературы:</a:t>
            </a:r>
          </a:p>
          <a:p>
            <a:r>
              <a:rPr lang="ru-RU" sz="2400" b="1" i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-Сказки: «Золушка», «Морозко», «Снежная королева», «Айога», Три сына», «Два жадных медвежонка».</a:t>
            </a:r>
          </a:p>
          <a:p>
            <a:r>
              <a:rPr lang="ru-RU" sz="2400" b="1" i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-В.Маяковский «Что такое хорошо и, что такое плохо?»</a:t>
            </a:r>
          </a:p>
          <a:p>
            <a:r>
              <a:rPr lang="ru-RU" sz="2400" b="1" i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-А.Барто «Вовка – добрая душа»</a:t>
            </a:r>
          </a:p>
          <a:p>
            <a:r>
              <a:rPr lang="ru-RU" sz="2400" b="1" i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-В.Осеева «Что легче?», «Добрые слова»</a:t>
            </a:r>
          </a:p>
          <a:p>
            <a:r>
              <a:rPr lang="ru-RU" sz="2400" b="1" i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-Е.Благинина «Подарок»</a:t>
            </a:r>
          </a:p>
          <a:p>
            <a:r>
              <a:rPr lang="ru-RU" sz="2400" b="1" i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-А.Кузнецова «Подружки»</a:t>
            </a:r>
          </a:p>
          <a:p>
            <a:r>
              <a:rPr lang="ru-RU" sz="2400" b="1" i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-В.Катаев                                                           «Цветик-семицветик»</a:t>
            </a:r>
          </a:p>
          <a:p>
            <a:r>
              <a:rPr lang="ru-RU" sz="2400" b="1" i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-С.Маршак «Ежели вы                              вежливы».</a:t>
            </a:r>
          </a:p>
          <a:p>
            <a:r>
              <a:rPr lang="ru-RU" sz="2400" b="1" i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endParaRPr lang="ru-RU" sz="2400" b="1" i="1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1275155452_futuru.ru.196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500034" y="500042"/>
            <a:ext cx="5357850" cy="6370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i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-Разучивание стихотворений  «Петушки», «Доброе утро»</a:t>
            </a:r>
          </a:p>
          <a:p>
            <a:r>
              <a:rPr lang="ru-RU" sz="2400" b="1" i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-Выставка в книжном уголке «Если</a:t>
            </a:r>
          </a:p>
          <a:p>
            <a:r>
              <a:rPr lang="ru-RU" sz="2400" b="1" i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д</a:t>
            </a:r>
            <a:r>
              <a:rPr lang="ru-RU" sz="2400" b="1" i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обрый ты</a:t>
            </a:r>
            <a:r>
              <a:rPr lang="ru-RU" sz="2400" b="1" i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»</a:t>
            </a:r>
            <a:endParaRPr lang="ru-RU" sz="2400" b="1" i="1" dirty="0" smtClean="0">
              <a:solidFill>
                <a:schemeClr val="accent5">
                  <a:lumMod val="60000"/>
                  <a:lumOff val="40000"/>
                </a:schemeClr>
              </a:solidFill>
            </a:endParaRPr>
          </a:p>
          <a:p>
            <a:r>
              <a:rPr lang="ru-RU" sz="2400" b="1" i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-</a:t>
            </a:r>
            <a:r>
              <a:rPr lang="ru-RU" sz="2400" b="1" i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музыкально-театрализованное представление для малышей «Заюшкина избушка» .</a:t>
            </a:r>
          </a:p>
          <a:p>
            <a:r>
              <a:rPr lang="ru-RU" sz="2400" b="1" i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-Пословицы и поговорки о добре.</a:t>
            </a:r>
          </a:p>
          <a:p>
            <a:r>
              <a:rPr lang="ru-RU" sz="2400" b="1" i="1" u="sng" dirty="0" smtClean="0">
                <a:solidFill>
                  <a:srgbClr val="0070C0"/>
                </a:solidFill>
              </a:rPr>
              <a:t>Познание:</a:t>
            </a:r>
          </a:p>
          <a:p>
            <a:r>
              <a:rPr lang="ru-RU" sz="2400" b="1" i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-Образовательная деятельность</a:t>
            </a:r>
          </a:p>
          <a:p>
            <a:r>
              <a:rPr lang="ru-RU" sz="2400" b="1" i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«Доброе утро», «Дарите</a:t>
            </a:r>
          </a:p>
          <a:p>
            <a:r>
              <a:rPr lang="ru-RU" sz="2400" b="1" i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л</a:t>
            </a:r>
            <a:r>
              <a:rPr lang="ru-RU" sz="2400" b="1" i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юдям доброту», «Самые                     добрые сказки».</a:t>
            </a:r>
          </a:p>
          <a:p>
            <a:r>
              <a:rPr lang="ru-RU" sz="2400" b="1" i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-Работа с альбомом</a:t>
            </a:r>
          </a:p>
          <a:p>
            <a:r>
              <a:rPr lang="ru-RU" sz="2400" b="1" i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«Правила поведения              дошкольников»</a:t>
            </a:r>
          </a:p>
          <a:p>
            <a:endParaRPr lang="ru-RU" sz="2400" b="1" i="1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1275155452_futuru.ru.196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857224" y="1000108"/>
            <a:ext cx="5072098" cy="38472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i="1" dirty="0" smtClean="0">
                <a:solidFill>
                  <a:schemeClr val="accent5"/>
                </a:solidFill>
              </a:rPr>
              <a:t>            </a:t>
            </a:r>
          </a:p>
          <a:p>
            <a:r>
              <a:rPr lang="ru-RU" sz="2400" b="1" i="1" dirty="0" smtClean="0">
                <a:solidFill>
                  <a:schemeClr val="accent5"/>
                </a:solidFill>
              </a:rPr>
              <a:t> </a:t>
            </a:r>
            <a:r>
              <a:rPr lang="ru-RU" sz="2800" b="1" i="1" dirty="0" smtClean="0">
                <a:solidFill>
                  <a:srgbClr val="7030A0"/>
                </a:solidFill>
              </a:rPr>
              <a:t>Тема: </a:t>
            </a:r>
            <a:r>
              <a:rPr lang="ru-RU" sz="2400" b="1" i="1" dirty="0" smtClean="0">
                <a:solidFill>
                  <a:schemeClr val="accent5"/>
                </a:solidFill>
              </a:rPr>
              <a:t>«Дорогою добра» </a:t>
            </a:r>
          </a:p>
          <a:p>
            <a:endParaRPr lang="ru-RU" sz="2400" b="1" i="1" dirty="0" smtClean="0">
              <a:solidFill>
                <a:schemeClr val="accent5"/>
              </a:solidFill>
            </a:endParaRPr>
          </a:p>
          <a:p>
            <a:r>
              <a:rPr lang="ru-RU" sz="2400" b="1" i="1" dirty="0" smtClean="0">
                <a:solidFill>
                  <a:schemeClr val="accent5"/>
                </a:solidFill>
              </a:rPr>
              <a:t>Добрым быть совсем не просто, </a:t>
            </a:r>
          </a:p>
          <a:p>
            <a:r>
              <a:rPr lang="ru-RU" sz="2400" b="1" i="1" dirty="0" smtClean="0">
                <a:solidFill>
                  <a:schemeClr val="accent5"/>
                </a:solidFill>
              </a:rPr>
              <a:t>Не зависит доброта от роста.</a:t>
            </a:r>
          </a:p>
          <a:p>
            <a:r>
              <a:rPr lang="ru-RU" sz="2400" b="1" i="1" dirty="0" smtClean="0">
                <a:solidFill>
                  <a:schemeClr val="accent5"/>
                </a:solidFill>
              </a:rPr>
              <a:t>Не зависит доброта от цвета, Доброта не пряник, не конфета.</a:t>
            </a:r>
          </a:p>
          <a:p>
            <a:r>
              <a:rPr lang="ru-RU" sz="2400" b="1" i="1" dirty="0" smtClean="0">
                <a:solidFill>
                  <a:schemeClr val="accent5"/>
                </a:solidFill>
              </a:rPr>
              <a:t>Если доброта как солнце светит</a:t>
            </a:r>
          </a:p>
          <a:p>
            <a:r>
              <a:rPr lang="ru-RU" sz="2400" b="1" i="1" dirty="0" smtClean="0">
                <a:solidFill>
                  <a:schemeClr val="accent5"/>
                </a:solidFill>
              </a:rPr>
              <a:t>Радуются взрослые и дети.  </a:t>
            </a:r>
          </a:p>
          <a:p>
            <a:endParaRPr lang="ru-RU" sz="2400" b="1" i="1" dirty="0">
              <a:solidFill>
                <a:schemeClr val="accent5"/>
              </a:solidFill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1275155452_futuru.ru.196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571472" y="714356"/>
            <a:ext cx="5429288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Tx/>
              <a:buChar char="-"/>
            </a:pPr>
            <a:r>
              <a:rPr lang="ru-RU" sz="2400" b="1" i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Рассматривание иллюстраций с изображением добрых и злых героев.</a:t>
            </a:r>
          </a:p>
          <a:p>
            <a:pPr>
              <a:buFontTx/>
              <a:buChar char="-"/>
            </a:pPr>
            <a:r>
              <a:rPr lang="ru-RU" sz="2400" b="1" i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Работа с сюжетными картинками</a:t>
            </a:r>
          </a:p>
          <a:p>
            <a:r>
              <a:rPr lang="ru-RU" sz="2400" b="1" i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«Правила для добрых детей»</a:t>
            </a:r>
          </a:p>
          <a:p>
            <a:r>
              <a:rPr lang="ru-RU" sz="2400" b="1" i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-Работа с тематическим альбомом «Наши эмоции»</a:t>
            </a:r>
          </a:p>
          <a:p>
            <a:r>
              <a:rPr lang="ru-RU" sz="2400" b="1" i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-Дидактическая игра «Хорошо – плохо»</a:t>
            </a:r>
          </a:p>
          <a:p>
            <a:r>
              <a:rPr lang="ru-RU" sz="2400" b="1" i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-Дидактическая игра «Школа вежливости»</a:t>
            </a:r>
          </a:p>
          <a:p>
            <a:r>
              <a:rPr lang="ru-RU" sz="2400" b="1" i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-Конструирование:                            игрушки-качалки из                             бумаги в подарок                                 малышам.</a:t>
            </a:r>
            <a:endParaRPr lang="ru-RU" sz="2400" b="1" i="1" dirty="0" smtClean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1275155452_futuru.ru.196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642910" y="500042"/>
            <a:ext cx="5429288" cy="71096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i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-Просмотр мультфильмов о доброте и добрых поступках: «Кот Леопольд», «Фунтик», «Крошка енот», «Как ослик счастье искал», «Лунтик» и др.</a:t>
            </a:r>
          </a:p>
          <a:p>
            <a:r>
              <a:rPr lang="ru-RU" sz="2400" b="1" i="1" dirty="0" smtClean="0">
                <a:solidFill>
                  <a:srgbClr val="7030A0"/>
                </a:solidFill>
              </a:rPr>
              <a:t>4.Художественно-эстетическое развитие.</a:t>
            </a:r>
          </a:p>
          <a:p>
            <a:r>
              <a:rPr lang="ru-RU" sz="2400" b="1" i="1" u="sng" dirty="0" smtClean="0">
                <a:solidFill>
                  <a:srgbClr val="0070C0"/>
                </a:solidFill>
              </a:rPr>
              <a:t>Художественное творчество:</a:t>
            </a:r>
          </a:p>
          <a:p>
            <a:r>
              <a:rPr lang="ru-RU" sz="2400" b="1" i="1" dirty="0" smtClean="0">
                <a:solidFill>
                  <a:srgbClr val="0070C0"/>
                </a:solidFill>
              </a:rPr>
              <a:t>Рисование:</a:t>
            </a:r>
          </a:p>
          <a:p>
            <a:pPr>
              <a:buFontTx/>
              <a:buChar char="-"/>
            </a:pPr>
            <a:r>
              <a:rPr lang="ru-RU" sz="2400" b="1" i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«Страна доброты», «Цветы для мамы», «Какого цвета                       доброта», «Фея добра»</a:t>
            </a:r>
          </a:p>
          <a:p>
            <a:r>
              <a:rPr lang="ru-RU" sz="2400" b="1" i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Аппликация: </a:t>
            </a:r>
          </a:p>
          <a:p>
            <a:pPr>
              <a:buFontTx/>
              <a:buChar char="-"/>
            </a:pPr>
            <a:r>
              <a:rPr lang="ru-RU" sz="2400" b="1" i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«Кормушки для птиц в                        подарок малышам», </a:t>
            </a:r>
          </a:p>
          <a:p>
            <a:pPr>
              <a:buFontTx/>
              <a:buChar char="-"/>
            </a:pPr>
            <a:r>
              <a:rPr lang="ru-RU" sz="2400" b="1" i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«Подари прохожему </a:t>
            </a:r>
          </a:p>
          <a:p>
            <a:r>
              <a:rPr lang="ru-RU" sz="2400" b="1" i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у</a:t>
            </a:r>
            <a:r>
              <a:rPr lang="ru-RU" sz="2400" b="1" i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лыбку»</a:t>
            </a:r>
          </a:p>
          <a:p>
            <a:pPr>
              <a:buFontTx/>
              <a:buChar char="-"/>
            </a:pPr>
            <a:endParaRPr lang="ru-RU" sz="2400" b="1" i="1" dirty="0" smtClean="0">
              <a:solidFill>
                <a:schemeClr val="accent5">
                  <a:lumMod val="60000"/>
                  <a:lumOff val="40000"/>
                </a:schemeClr>
              </a:solidFill>
            </a:endParaRPr>
          </a:p>
          <a:p>
            <a:endParaRPr lang="ru-RU" sz="2400" b="1" i="1" dirty="0" smtClean="0">
              <a:solidFill>
                <a:schemeClr val="accent5">
                  <a:lumMod val="60000"/>
                  <a:lumOff val="40000"/>
                </a:schemeClr>
              </a:solidFill>
            </a:endParaRPr>
          </a:p>
          <a:p>
            <a:endParaRPr lang="ru-RU" sz="2400" b="1" i="1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1275155452_futuru.ru.196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8929718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928662" y="714356"/>
            <a:ext cx="4857784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Tx/>
              <a:buChar char="-"/>
            </a:pPr>
            <a:r>
              <a:rPr lang="ru-RU" sz="2400" b="1" i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«Открытка в подарок».</a:t>
            </a:r>
          </a:p>
          <a:p>
            <a:r>
              <a:rPr lang="ru-RU" sz="2400" b="1" i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Лепка:</a:t>
            </a:r>
          </a:p>
          <a:p>
            <a:pPr>
              <a:buFontTx/>
              <a:buChar char="-"/>
            </a:pPr>
            <a:r>
              <a:rPr lang="ru-RU" sz="2400" b="1" i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«Кулон для бабушки»</a:t>
            </a:r>
          </a:p>
          <a:p>
            <a:pPr>
              <a:buFontTx/>
              <a:buChar char="-"/>
            </a:pPr>
            <a:r>
              <a:rPr lang="ru-RU" sz="2400" b="1" i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400" b="1" i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«Кружка для дедушки»</a:t>
            </a:r>
          </a:p>
          <a:p>
            <a:r>
              <a:rPr lang="ru-RU" sz="2400" b="1" i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Музыка:</a:t>
            </a:r>
          </a:p>
          <a:p>
            <a:r>
              <a:rPr lang="ru-RU" sz="2400" b="1" i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Прослушивание песен:</a:t>
            </a:r>
          </a:p>
          <a:p>
            <a:pPr>
              <a:buFontTx/>
              <a:buChar char="-"/>
            </a:pPr>
            <a:r>
              <a:rPr lang="ru-RU" sz="2400" b="1" i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«Дорогою добра», «Доброта»</a:t>
            </a:r>
          </a:p>
          <a:p>
            <a:r>
              <a:rPr lang="ru-RU" sz="2400" b="1" i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(из мультфильма про Фунтика), </a:t>
            </a:r>
          </a:p>
          <a:p>
            <a:r>
              <a:rPr lang="ru-RU" sz="2400" b="1" i="1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Барбарики</a:t>
            </a:r>
            <a:r>
              <a:rPr lang="ru-RU" sz="2400" b="1" i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«Доброта», «Ярко солнце светит» ( Кот Леопольд)</a:t>
            </a:r>
          </a:p>
          <a:p>
            <a:r>
              <a:rPr lang="ru-RU" sz="2400" b="1" i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«Улыбка», «Если                                   добрый ты».</a:t>
            </a:r>
          </a:p>
          <a:p>
            <a:r>
              <a:rPr lang="ru-RU" sz="2400" b="1" i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-Концерт для детей младших групп.</a:t>
            </a:r>
          </a:p>
          <a:p>
            <a:r>
              <a:rPr lang="ru-RU" sz="2400" b="1" i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-Слушанье звуков природы.</a:t>
            </a:r>
          </a:p>
          <a:p>
            <a:endParaRPr lang="ru-RU" sz="2400" b="1" i="1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1275155452_futuru.ru.196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714349" y="571480"/>
            <a:ext cx="535785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i="1" u="sng" dirty="0" smtClean="0">
                <a:solidFill>
                  <a:srgbClr val="7030A0"/>
                </a:solidFill>
              </a:rPr>
              <a:t>3-й этап итоговый</a:t>
            </a:r>
          </a:p>
          <a:p>
            <a:r>
              <a:rPr lang="ru-RU" sz="2400" b="1" i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-Оформление выставки детских работ «Страна </a:t>
            </a:r>
            <a:r>
              <a:rPr lang="ru-RU" sz="2400" b="1" i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доброты»</a:t>
            </a:r>
          </a:p>
          <a:p>
            <a:endParaRPr lang="ru-RU" sz="2400" b="1" i="1" dirty="0" smtClean="0">
              <a:solidFill>
                <a:schemeClr val="accent5">
                  <a:lumMod val="60000"/>
                  <a:lumOff val="40000"/>
                </a:schemeClr>
              </a:solidFill>
            </a:endParaRPr>
          </a:p>
          <a:p>
            <a:endParaRPr lang="ru-RU" sz="2400" b="1" i="1" dirty="0" smtClean="0">
              <a:solidFill>
                <a:srgbClr val="7030A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1275155452_futuru.ru.196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785786" y="1428736"/>
            <a:ext cx="5214974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i="1" dirty="0" smtClean="0">
                <a:solidFill>
                  <a:srgbClr val="7030A0"/>
                </a:solidFill>
              </a:rPr>
              <a:t>Цель: </a:t>
            </a:r>
            <a:r>
              <a:rPr lang="ru-RU" sz="2400" b="1" i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воспитание  у детей положительных качеств характера, способствовать сплочению коллектива , мотивировать детей на совершение добрых поступков, добрых дел во благо других людей.</a:t>
            </a:r>
            <a:endParaRPr lang="ru-RU" sz="2400" b="1" i="1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1275155452_futuru.ru.196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642910" y="785794"/>
            <a:ext cx="5500726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i="1" u="sng" dirty="0" smtClean="0">
                <a:solidFill>
                  <a:srgbClr val="7030A0"/>
                </a:solidFill>
              </a:rPr>
              <a:t>Задачи:</a:t>
            </a:r>
          </a:p>
          <a:p>
            <a:r>
              <a:rPr lang="ru-RU" sz="2400" b="1" i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1.Учить детей ориентироваться в социальных ролях и межличностных отношениях.</a:t>
            </a:r>
          </a:p>
          <a:p>
            <a:r>
              <a:rPr lang="ru-RU" sz="2400" b="1" i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2.Способствовать эмоциональному, духовно-нравственному и интеллектуальному развитию.</a:t>
            </a:r>
          </a:p>
          <a:p>
            <a:r>
              <a:rPr lang="ru-RU" sz="2400" b="1" i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3.Развивать уверенность в себе и своих возможностях.</a:t>
            </a:r>
          </a:p>
          <a:p>
            <a:r>
              <a:rPr lang="ru-RU" sz="2400" b="1" i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4.Формировать у детей положительное отношение ко всем людям.</a:t>
            </a:r>
          </a:p>
          <a:p>
            <a:endParaRPr lang="ru-RU" sz="2400" b="1" i="1" dirty="0" smtClean="0">
              <a:solidFill>
                <a:schemeClr val="accent5">
                  <a:lumMod val="60000"/>
                  <a:lumOff val="40000"/>
                </a:schemeClr>
              </a:solidFill>
            </a:endParaRPr>
          </a:p>
          <a:p>
            <a:endParaRPr lang="ru-RU" sz="2400" b="1" i="1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1275155452_futuru.ru.196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428596" y="500042"/>
            <a:ext cx="550072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i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5.Углублять представление детей о доброте, как о ценном, неотъемлемом качестве человека.</a:t>
            </a:r>
          </a:p>
          <a:p>
            <a:r>
              <a:rPr lang="ru-RU" sz="2400" b="1" i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6.Закреплять знание правил вежливого общения.</a:t>
            </a:r>
          </a:p>
          <a:p>
            <a:r>
              <a:rPr lang="ru-RU" sz="2400" b="1" i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7.Поощрять стремление детей совершать добрые поступки.</a:t>
            </a:r>
          </a:p>
          <a:p>
            <a:r>
              <a:rPr lang="ru-RU" sz="2400" b="1" i="1" u="sng" dirty="0" smtClean="0">
                <a:solidFill>
                  <a:srgbClr val="7030A0"/>
                </a:solidFill>
              </a:rPr>
              <a:t>Проектная идея:  </a:t>
            </a:r>
          </a:p>
          <a:p>
            <a:endParaRPr lang="ru-RU" sz="2400" b="1" i="1" dirty="0">
              <a:solidFill>
                <a:srgbClr val="C0000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28596" y="3429000"/>
            <a:ext cx="5929354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i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В ходе работы над проектом подвести детей к пониманию того , что добро приносит радость,  что                    добрый человек – хороший друг.</a:t>
            </a:r>
          </a:p>
          <a:p>
            <a:r>
              <a:rPr lang="ru-RU" sz="2400" b="1" i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Доброта украшает наш                                    мир , и чем ее больше тем                                  красивее  и светлей мир                                  вокруг нас.</a:t>
            </a:r>
            <a:endParaRPr lang="ru-RU" sz="2400" b="1" i="1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1275155452_futuru.ru.196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28596" y="357166"/>
            <a:ext cx="5643602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i="1" dirty="0" smtClean="0">
                <a:solidFill>
                  <a:srgbClr val="7030A0"/>
                </a:solidFill>
              </a:rPr>
              <a:t>Ожидаемый результат:</a:t>
            </a:r>
          </a:p>
          <a:p>
            <a:r>
              <a:rPr lang="ru-RU" sz="2400" b="1" i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-Дети имеют четкое представление о доброте , добрых поступках.</a:t>
            </a:r>
          </a:p>
          <a:p>
            <a:r>
              <a:rPr lang="ru-RU" sz="2400" b="1" i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-Дети знают стихи, пословицы о доброте, считалки, мирилки. Они стали охотнее их применять в совместной деятельности. Обогатился словарный запас по данной теме.</a:t>
            </a:r>
          </a:p>
          <a:p>
            <a:r>
              <a:rPr lang="ru-RU" sz="2400" b="1" i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-Пополнение групповой библиотеки книгами о добре и добрых                поступках.</a:t>
            </a:r>
          </a:p>
          <a:p>
            <a:r>
              <a:rPr lang="ru-RU" sz="2400" b="1" i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-Дети стали бережнее           относится к живому миру</a:t>
            </a:r>
          </a:p>
          <a:p>
            <a:r>
              <a:rPr lang="ru-RU" sz="2400" b="1" i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п</a:t>
            </a:r>
            <a:r>
              <a:rPr lang="ru-RU" sz="2400" b="1" i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рироды.</a:t>
            </a:r>
          </a:p>
          <a:p>
            <a:endParaRPr lang="ru-RU" sz="2400" b="1" i="1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1275155452_futuru.ru.196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 flipH="1">
            <a:off x="642908" y="1214422"/>
            <a:ext cx="5286413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i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-У детей повысилась способность договариваться между собой, оказывать друг другу поддержку.</a:t>
            </a:r>
          </a:p>
          <a:p>
            <a:r>
              <a:rPr lang="ru-RU" sz="2400" b="1" i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-Для родителей оформлены рекомендации по коррекции социальных отношений у детей.</a:t>
            </a:r>
          </a:p>
          <a:p>
            <a:r>
              <a:rPr lang="ru-RU" sz="2400" b="1" i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-У родителей повысился интерес к </a:t>
            </a:r>
            <a:endParaRPr lang="ru-RU" sz="2400" b="1" i="1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  <a:p>
            <a:r>
              <a:rPr lang="ru-RU" sz="2400" b="1" i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ж</a:t>
            </a:r>
            <a:r>
              <a:rPr lang="ru-RU" sz="2400" b="1" i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изни группы.</a:t>
            </a:r>
            <a:endParaRPr lang="ru-RU" sz="2400" b="1" i="1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 descr="1275155452_futuru.ru.196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1000100" y="1285860"/>
            <a:ext cx="464347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i="1" dirty="0" smtClean="0">
                <a:solidFill>
                  <a:srgbClr val="7030A0"/>
                </a:solidFill>
              </a:rPr>
              <a:t>Участники проекта:</a:t>
            </a:r>
          </a:p>
          <a:p>
            <a:r>
              <a:rPr lang="ru-RU" sz="2400" b="1" i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Дети старшей группы, родители  или законные представители, воспитатель.</a:t>
            </a:r>
          </a:p>
          <a:p>
            <a:r>
              <a:rPr lang="ru-RU" sz="2400" b="1" i="1" dirty="0" smtClean="0">
                <a:solidFill>
                  <a:srgbClr val="7030A0"/>
                </a:solidFill>
              </a:rPr>
              <a:t>Руководитель проекта:</a:t>
            </a:r>
          </a:p>
          <a:p>
            <a:r>
              <a:rPr lang="ru-RU" sz="2400" b="1" i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Богоевская Юлия Валерьевна, </a:t>
            </a:r>
          </a:p>
          <a:p>
            <a:r>
              <a:rPr lang="ru-RU" sz="2400" b="1" i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в</a:t>
            </a:r>
            <a:r>
              <a:rPr lang="ru-RU" sz="2400" b="1" i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оспитатель.</a:t>
            </a:r>
          </a:p>
          <a:p>
            <a:r>
              <a:rPr lang="ru-RU" sz="2400" b="1" i="1" dirty="0" smtClean="0">
                <a:solidFill>
                  <a:srgbClr val="7030A0"/>
                </a:solidFill>
              </a:rPr>
              <a:t>Продолжительность проекта:</a:t>
            </a:r>
          </a:p>
          <a:p>
            <a:r>
              <a:rPr lang="ru-RU" sz="2400" b="1" i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1 неделя.</a:t>
            </a:r>
          </a:p>
          <a:p>
            <a:endParaRPr lang="ru-RU" sz="2400" b="1" i="1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1275155452_futuru.ru.196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28596" y="428604"/>
            <a:ext cx="5572164" cy="7478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i="1" dirty="0" smtClean="0">
                <a:solidFill>
                  <a:srgbClr val="7030A0"/>
                </a:solidFill>
              </a:rPr>
              <a:t>Формы организации проекта:</a:t>
            </a:r>
          </a:p>
          <a:p>
            <a:pPr marL="457200" indent="-457200"/>
            <a:r>
              <a:rPr lang="ru-RU" sz="2400" b="1" i="1" u="sng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1.Образовательная деятельность:</a:t>
            </a:r>
          </a:p>
          <a:p>
            <a:pPr marL="457200" indent="-457200"/>
            <a:r>
              <a:rPr lang="ru-RU" sz="2400" b="1" i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о</a:t>
            </a:r>
            <a:r>
              <a:rPr lang="ru-RU" sz="2400" b="1" i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знакомление с окружающим, </a:t>
            </a:r>
          </a:p>
          <a:p>
            <a:pPr marL="457200" indent="-457200"/>
            <a:r>
              <a:rPr lang="ru-RU" sz="2400" b="1" i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р</a:t>
            </a:r>
            <a:r>
              <a:rPr lang="ru-RU" sz="2400" b="1" i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азвитие речи, рисование, лепка, </a:t>
            </a:r>
          </a:p>
          <a:p>
            <a:pPr marL="457200" indent="-457200"/>
            <a:r>
              <a:rPr lang="ru-RU" sz="2400" b="1" i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а</a:t>
            </a:r>
            <a:r>
              <a:rPr lang="ru-RU" sz="2400" b="1" i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ппликация, конструирование, </a:t>
            </a:r>
          </a:p>
          <a:p>
            <a:pPr marL="457200" indent="-457200"/>
            <a:r>
              <a:rPr lang="ru-RU" sz="2400" b="1" i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м</a:t>
            </a:r>
            <a:r>
              <a:rPr lang="ru-RU" sz="2400" b="1" i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узыка, ознакомление с художественной литературой, </a:t>
            </a:r>
          </a:p>
          <a:p>
            <a:pPr marL="457200" indent="-457200"/>
            <a:r>
              <a:rPr lang="ru-RU" sz="2400" b="1" i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ф</a:t>
            </a:r>
            <a:r>
              <a:rPr lang="ru-RU" sz="2400" b="1" i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изическая культура.</a:t>
            </a:r>
          </a:p>
          <a:p>
            <a:pPr marL="457200" indent="-457200"/>
            <a:r>
              <a:rPr lang="ru-RU" sz="2400" b="1" i="1" u="sng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2.Совместная деятельность:</a:t>
            </a:r>
          </a:p>
          <a:p>
            <a:pPr marL="457200" indent="-457200"/>
            <a:r>
              <a:rPr lang="ru-RU" sz="2400" b="1" i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д</a:t>
            </a:r>
            <a:r>
              <a:rPr lang="ru-RU" sz="2400" b="1" i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идактические игры, беседы, </a:t>
            </a:r>
          </a:p>
          <a:p>
            <a:pPr marL="457200" indent="-457200"/>
            <a:r>
              <a:rPr lang="ru-RU" sz="2400" b="1" i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и</a:t>
            </a:r>
            <a:r>
              <a:rPr lang="ru-RU" sz="2400" b="1" i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гровые ситуации ,                       драматизация,</a:t>
            </a:r>
          </a:p>
          <a:p>
            <a:pPr marL="457200" indent="-457200"/>
            <a:r>
              <a:rPr lang="ru-RU" sz="2400" b="1" i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п</a:t>
            </a:r>
            <a:r>
              <a:rPr lang="ru-RU" sz="2400" b="1" i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одвижные игры, разучивание</a:t>
            </a:r>
          </a:p>
          <a:p>
            <a:pPr marL="457200" indent="-457200"/>
            <a:r>
              <a:rPr lang="ru-RU" sz="2400" b="1" i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м</a:t>
            </a:r>
            <a:r>
              <a:rPr lang="ru-RU" sz="2400" b="1" i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ирилок , физминутки, </a:t>
            </a:r>
          </a:p>
          <a:p>
            <a:pPr marL="457200" indent="-457200"/>
            <a:r>
              <a:rPr lang="ru-RU" sz="2400" b="1" i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400" b="1" i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ролевая гимнастика,                пальчиковые игры.</a:t>
            </a:r>
          </a:p>
          <a:p>
            <a:pPr marL="457200" indent="-457200"/>
            <a:endParaRPr lang="ru-RU" sz="2400" b="1" i="1" dirty="0" smtClean="0"/>
          </a:p>
          <a:p>
            <a:pPr marL="457200" indent="-457200"/>
            <a:endParaRPr lang="ru-RU" sz="2400" b="1" i="1" dirty="0" smtClean="0"/>
          </a:p>
          <a:p>
            <a:pPr marL="457200" indent="-457200"/>
            <a:endParaRPr lang="ru-RU" sz="2400" b="1" i="1" dirty="0" smtClean="0"/>
          </a:p>
          <a:p>
            <a:endParaRPr lang="ru-RU" sz="2400" b="1" i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505</TotalTime>
  <Words>1261</Words>
  <Application>Microsoft Office PowerPoint</Application>
  <PresentationFormat>Экран (4:3)</PresentationFormat>
  <Paragraphs>170</Paragraphs>
  <Slides>23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4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</vt:vector>
  </TitlesOfParts>
  <Company>Blackshine TEAM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Admin</cp:lastModifiedBy>
  <cp:revision>52</cp:revision>
  <dcterms:created xsi:type="dcterms:W3CDTF">2013-04-02T10:53:18Z</dcterms:created>
  <dcterms:modified xsi:type="dcterms:W3CDTF">2013-04-03T01:44:50Z</dcterms:modified>
</cp:coreProperties>
</file>