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8" r:id="rId2"/>
    <p:sldMasterId id="2147483830" r:id="rId3"/>
    <p:sldMasterId id="2147483926" r:id="rId4"/>
  </p:sldMasterIdLst>
  <p:notesMasterIdLst>
    <p:notesMasterId r:id="rId35"/>
  </p:notesMasterIdLst>
  <p:sldIdLst>
    <p:sldId id="320" r:id="rId5"/>
    <p:sldId id="321" r:id="rId6"/>
    <p:sldId id="325" r:id="rId7"/>
    <p:sldId id="295" r:id="rId8"/>
    <p:sldId id="322" r:id="rId9"/>
    <p:sldId id="299" r:id="rId10"/>
    <p:sldId id="308" r:id="rId11"/>
    <p:sldId id="316" r:id="rId12"/>
    <p:sldId id="304" r:id="rId13"/>
    <p:sldId id="300" r:id="rId14"/>
    <p:sldId id="314" r:id="rId15"/>
    <p:sldId id="312" r:id="rId16"/>
    <p:sldId id="311" r:id="rId17"/>
    <p:sldId id="313" r:id="rId18"/>
    <p:sldId id="303" r:id="rId19"/>
    <p:sldId id="315" r:id="rId20"/>
    <p:sldId id="318" r:id="rId21"/>
    <p:sldId id="263" r:id="rId22"/>
    <p:sldId id="268" r:id="rId23"/>
    <p:sldId id="291" r:id="rId24"/>
    <p:sldId id="292" r:id="rId25"/>
    <p:sldId id="294" r:id="rId26"/>
    <p:sldId id="293" r:id="rId27"/>
    <p:sldId id="284" r:id="rId28"/>
    <p:sldId id="287" r:id="rId29"/>
    <p:sldId id="264" r:id="rId30"/>
    <p:sldId id="265" r:id="rId31"/>
    <p:sldId id="270" r:id="rId32"/>
    <p:sldId id="266" r:id="rId33"/>
    <p:sldId id="26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00"/>
    <a:srgbClr val="0000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50" autoAdjust="0"/>
    <p:restoredTop sz="94660"/>
  </p:normalViewPr>
  <p:slideViewPr>
    <p:cSldViewPr>
      <p:cViewPr>
        <p:scale>
          <a:sx n="50" d="100"/>
          <a:sy n="50" d="100"/>
        </p:scale>
        <p:origin x="-203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4B4C16-C823-4E02-8095-15F05ACE8F81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0C4925-E7DB-4C55-8EDB-63CEF4AF7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2A3F2-13FB-413C-B2B0-A3D01E6B2A60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A26B98-99A4-4616-9867-F9575BFC2714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EF13-8C19-47F6-A4E7-084D278854F6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83D3-2C63-44E7-BE8B-EB505C101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7111-4F4D-4B04-B98C-CC1918CA576C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AF67-D9EA-425C-B38B-008ADCC50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7673-AE0B-4B40-B994-3E610FC240F6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0338-6DAB-45FA-9A95-F9410FB90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FF58-ECCD-4020-A1FE-39420A6221F3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B62AB-5FF2-43BF-B13D-DF5E1219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E9A4-6BD5-4DAA-80A1-FA1CC805D029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0169-0AE6-4786-8767-5CBB2C949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D1F1-341D-48C6-A4D8-9C2F5F91122D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A0BE-A1F9-40F2-A9C7-71533D28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2F15-260D-48B6-9936-0AEE8C0667EF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8239-E8AA-4640-A514-C7F8DFF73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027-5B81-4E5A-8493-9ED0A5D6179B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86E6-633A-46C3-9B94-ABE26D96E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447F-314B-4668-BFEB-8C7A18331C28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8CD5-396B-4C4D-A620-0B8E49CA9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ECE8-3D0A-4696-8F48-5B157AF3D07B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0995-036C-49F8-A343-DD3F59782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09AC-0292-4087-A1B2-73390461B5C6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2C90-FE89-4986-AF33-B30F259AF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2202-C39A-450C-BDF8-34813BB6FAD4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A3FC-C89B-4B3E-86B7-1559F2D62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D18F-D76F-46DF-9124-DFE42C2F972D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C83D-C895-497A-8CA8-F4BA9E242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D553-03A4-4885-9125-920390734B4C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2610-F662-478D-AA27-E575FA8B0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9E72-44AB-4BCD-9B41-CF9813C0ED67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7246-35E8-4025-ABDD-6DA7156F7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9FB9-FC97-4E35-B334-6D9AC9395075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8BAE-CD64-4043-987E-826B938EB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F0CF-31FD-4733-BC67-D8D590E9966D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E8CD-B031-4996-8EF3-4CA8A331F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156F-0B6E-4A16-9EA9-C208072810E2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790D9-4429-4622-9D7F-8CE3D4AAF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76B8-7E8E-4F20-BD6F-2DFC4EBAECF0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8C8A-96D2-478D-9583-C2C4871A3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3288-9752-43B3-8C69-0F8E9953329D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F1AE-6D2A-4222-8556-C657CBFA9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C320-40CB-4CB5-9D4D-2E1666261FD6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CC84-CCC2-4BA1-A6A3-47BBC19C4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3579-DF45-45C3-BBE8-91B42810D0CA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2FB-0D78-40BE-8084-543AE93A8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70BB-45F1-4AAD-92F5-DFB84D811516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D66E-66E4-4651-B1C1-13F967A06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3B5B-D235-412C-8CC8-288E7AD3BCF6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08E9-66BB-4DDB-80FB-44C734491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7FCA-80C3-41BE-B489-48A817760EEC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6427-B5F4-447C-8959-DF7AB46F9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4C8C-696C-497B-91E7-36C3E16AD116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7B8D-4044-4139-837A-719CEF5AA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57BA-9738-4255-B8C4-CF5958C3AC28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D72D-748F-47D8-B0BC-15F28BA9E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25A8-22DA-41EB-8027-FADBCA488531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3B8C-9C5C-41D5-A6A1-304EC00A5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58D4A-2AA5-4F22-8B9D-86B4AEFB7303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7D34-0EDE-4AF8-944C-CFE297D76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D3CC2A57-18AF-4990-83DC-3305939BD876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D94FC45D-F678-4C9B-AE31-B18A644AB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971B-9F78-4895-9DE6-E92FA3AFAC9B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64D3-1617-4F04-854B-0D9A1FB05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0BAC-8AA0-434B-9BAC-DF958144A66A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454F-E132-4262-A3A2-A30DB43E5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EA63-8A96-42B7-BB65-9125436B848C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E0D9-D354-4E36-9B03-9E726041B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E415-D32B-423F-B148-107E56658C73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26A0-3E36-4420-92CE-56A49DD41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2573-DB1D-419B-8153-F1ACC05EB2A1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B7ED-9345-4DF8-A098-E86BBABA8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6FF7-E868-441E-9F59-98F26ACC7B59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8FF6-498B-462E-9BC9-DAC639234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7B83-54B8-4B75-85B5-1EBD32FFB00F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3851-D6DF-426E-A197-1528CE9ED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13D9-9042-4EF2-ADB7-D948CF69E69F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AE4B-6C17-432A-9F37-6772EFF5D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38C78-7788-4AF3-9D86-CF24E19D4138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DDBF-4FDA-4958-96F8-5118A0C03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2F3C-7552-4E07-91AE-AC1147382B4F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B3C6-E035-4D99-B895-ED4AD2299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C4DE-2240-4E33-9233-990F7F965A7B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1CE8-E0BC-46B0-B09E-249E9C94D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DD1C-FE7D-42DD-9501-DAB7F11F92E7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7448-9BCD-4E8B-A656-696C84209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EF7D-2F56-43C1-AFA3-6297956F59C8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1007-00C8-4FB8-A768-8E8E0F7A7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7D08-63B5-42C9-B750-D29E89906D22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71BA-F5D3-4914-BDCF-DB0C45824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1DEFF51-8CFC-49EE-A9B9-E95DE03CC917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A63A1F6-6D77-442E-B5B7-D923B1127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1" name="Rectangle 1"/>
          <p:cNvSpPr>
            <a:spLocks noChangeArrowheads="1"/>
          </p:cNvSpPr>
          <p:nvPr userDrawn="1"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BFBFBF"/>
                </a:solidFill>
                <a:ea typeface="Calibri" pitchFamily="34" charset="0"/>
                <a:cs typeface="Times New Roman" pitchFamily="16" charset="0"/>
              </a:rPr>
              <a:t>FokinaLida.75@mail.ru</a:t>
            </a:r>
            <a:endParaRPr lang="en-US">
              <a:solidFill>
                <a:srgbClr val="BFBFBF"/>
              </a:solidFill>
              <a:ea typeface="Calibri" pitchFamily="34" charset="0"/>
              <a:cs typeface="Times New Roman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22" r:id="rId2"/>
    <p:sldLayoutId id="2147484154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55" r:id="rId9"/>
    <p:sldLayoutId id="2147484128" r:id="rId10"/>
    <p:sldLayoutId id="214748412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1A95731-B66F-406E-B9EC-1360CD7B01A4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DE691A2-376D-4B31-8395-85DFFAFF2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5" name="Rectangle 1"/>
          <p:cNvSpPr>
            <a:spLocks noChangeArrowheads="1"/>
          </p:cNvSpPr>
          <p:nvPr userDrawn="1"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BFBFBF"/>
                </a:solidFill>
                <a:ea typeface="Calibri" pitchFamily="34" charset="0"/>
                <a:cs typeface="Times New Roman" pitchFamily="16" charset="0"/>
              </a:rPr>
              <a:t>FokinaLida.75@mail.ru</a:t>
            </a:r>
            <a:endParaRPr lang="en-US">
              <a:solidFill>
                <a:srgbClr val="BFBFBF"/>
              </a:solidFill>
              <a:ea typeface="Calibri" pitchFamily="34" charset="0"/>
              <a:cs typeface="Times New Roman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30" r:id="rId2"/>
    <p:sldLayoutId id="2147484157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58" r:id="rId9"/>
    <p:sldLayoutId id="2147484136" r:id="rId10"/>
    <p:sldLayoutId id="214748413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65889D7-FD43-415E-ADE5-9A08284B3266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2E651E4-44FB-40C4-BFB5-53662C655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9" name="Rectangle 1"/>
          <p:cNvSpPr>
            <a:spLocks noChangeArrowheads="1"/>
          </p:cNvSpPr>
          <p:nvPr userDrawn="1"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BFBFBF"/>
                </a:solidFill>
                <a:ea typeface="Calibri" pitchFamily="34" charset="0"/>
                <a:cs typeface="Times New Roman" pitchFamily="16" charset="0"/>
              </a:rPr>
              <a:t>FokinaLida.75@mail.ru</a:t>
            </a:r>
            <a:endParaRPr lang="en-US">
              <a:solidFill>
                <a:srgbClr val="BFBFBF"/>
              </a:solidFill>
              <a:ea typeface="Calibri" pitchFamily="34" charset="0"/>
              <a:cs typeface="Times New Roman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38" r:id="rId2"/>
    <p:sldLayoutId id="2147484160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61" r:id="rId9"/>
    <p:sldLayoutId id="2147484144" r:id="rId10"/>
    <p:sldLayoutId id="214748414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FE6D0"/>
                </a:solidFill>
              </a:defRPr>
            </a:lvl1pPr>
          </a:lstStyle>
          <a:p>
            <a:pPr>
              <a:defRPr/>
            </a:pPr>
            <a:fld id="{078B0B73-9BEF-4D6C-9ADE-D02FF311DE27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FE6D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FE6D0"/>
                </a:solidFill>
              </a:defRPr>
            </a:lvl1pPr>
          </a:lstStyle>
          <a:p>
            <a:pPr>
              <a:defRPr/>
            </a:pPr>
            <a:fld id="{E22670D6-F9D4-4521-A9EC-733CA9D9F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Rectangle 1"/>
          <p:cNvSpPr>
            <a:spLocks noChangeArrowheads="1"/>
          </p:cNvSpPr>
          <p:nvPr userDrawn="1"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BFBFBF"/>
                </a:solidFill>
                <a:ea typeface="Calibri" pitchFamily="34" charset="0"/>
                <a:cs typeface="Times New Roman" pitchFamily="16" charset="0"/>
              </a:rPr>
              <a:t>FokinaLida.75@mail.ru</a:t>
            </a:r>
            <a:endParaRPr lang="en-US">
              <a:solidFill>
                <a:srgbClr val="BFBFBF"/>
              </a:solidFill>
              <a:ea typeface="Calibri" pitchFamily="34" charset="0"/>
              <a:cs typeface="Times New Roman" pitchFamily="16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2" r:id="rId1"/>
    <p:sldLayoutId id="2147484146" r:id="rId2"/>
    <p:sldLayoutId id="2147484163" r:id="rId3"/>
    <p:sldLayoutId id="2147484147" r:id="rId4"/>
    <p:sldLayoutId id="2147484148" r:id="rId5"/>
    <p:sldLayoutId id="2147484149" r:id="rId6"/>
    <p:sldLayoutId id="2147484150" r:id="rId7"/>
    <p:sldLayoutId id="2147484164" r:id="rId8"/>
    <p:sldLayoutId id="2147484165" r:id="rId9"/>
    <p:sldLayoutId id="2147484151" r:id="rId10"/>
    <p:sldLayoutId id="2147484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domavenok.ru/razvivaysya/rebusy/?page=2" TargetMode="External"/><Relationship Id="rId3" Type="http://schemas.openxmlformats.org/officeDocument/2006/relationships/hyperlink" Target="http://www.itn.ru/communities.aspx?cat_no=13748&amp;d_no=222265&amp;ext=Attachment.aspx?Id=97001&#8211;" TargetMode="External"/><Relationship Id="rId7" Type="http://schemas.openxmlformats.org/officeDocument/2006/relationships/hyperlink" Target="http://luntiki.ru/blog/umnica/1873.html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graza.ru/page-1-1-2.html" TargetMode="External"/><Relationship Id="rId5" Type="http://schemas.openxmlformats.org/officeDocument/2006/relationships/hyperlink" Target="http://rebuses.ru/" TargetMode="External"/><Relationship Id="rId4" Type="http://schemas.openxmlformats.org/officeDocument/2006/relationships/hyperlink" Target="http://zna-i-ka.narod.ru/rebusi/rebusi_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1"/>
          <p:cNvSpPr>
            <a:spLocks noChangeArrowheads="1"/>
          </p:cNvSpPr>
          <p:nvPr/>
        </p:nvSpPr>
        <p:spPr bwMode="auto">
          <a:xfrm>
            <a:off x="1476375" y="115888"/>
            <a:ext cx="5867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7030A0"/>
                </a:solidFill>
                <a:latin typeface="Calibri" pitchFamily="34" charset="0"/>
              </a:rPr>
              <a:t>МБОУ «ЧСОШ №1  с углубленным изучением отдельных предметов»</a:t>
            </a:r>
          </a:p>
        </p:txBody>
      </p:sp>
      <p:graphicFrame>
        <p:nvGraphicFramePr>
          <p:cNvPr id="1026" name="Объект 1"/>
          <p:cNvGraphicFramePr>
            <a:graphicFrameLocks noChangeAspect="1"/>
          </p:cNvGraphicFramePr>
          <p:nvPr/>
        </p:nvGraphicFramePr>
        <p:xfrm>
          <a:off x="107950" y="6634163"/>
          <a:ext cx="508000" cy="223837"/>
        </p:xfrm>
        <a:graphic>
          <a:graphicData uri="http://schemas.openxmlformats.org/presentationml/2006/ole">
            <p:oleObj spid="_x0000_s1026" name="Пакет" r:id="rId5" imgW="1106905" imgH="481263" progId="Package">
              <p:embed/>
            </p:oleObj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3870325" y="5362575"/>
            <a:ext cx="52387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</a:rPr>
              <a:t>Дидактический материал </a:t>
            </a:r>
          </a:p>
          <a:p>
            <a:pPr algn="ctr"/>
            <a:r>
              <a:rPr lang="ru-RU" b="1" i="1">
                <a:solidFill>
                  <a:srgbClr val="7030A0"/>
                </a:solidFill>
              </a:rPr>
              <a:t>с использованием  технологического приёма </a:t>
            </a:r>
          </a:p>
          <a:p>
            <a:pPr algn="ctr"/>
            <a:r>
              <a:rPr lang="ru-RU" b="1" i="1">
                <a:solidFill>
                  <a:srgbClr val="7030A0"/>
                </a:solidFill>
              </a:rPr>
              <a:t>«Анимированная сорбонка»</a:t>
            </a: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3059113"/>
            <a:ext cx="446881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467545" y="2132856"/>
            <a:ext cx="4392488" cy="6585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perspectiveBelow"/>
              <a:lightRig rig="threePt" dir="t"/>
            </a:scene3d>
          </a:bodyPr>
          <a:lstStyle/>
          <a:p>
            <a:pPr algn="ctr">
              <a:defRPr/>
            </a:pPr>
            <a:r>
              <a:rPr lang="ru-RU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dist="53882" dir="2700000" algn="ctr" rotWithShape="0">
                    <a:srgbClr val="9999FF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96136" y="4869160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Ворона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5192" y="4869160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9138" y="4830763"/>
            <a:ext cx="2665412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7657" name="Picture 2" descr="C:\Documents and Settings\Admin\Рабочий стол\2 кл тематическое планирование\РЕБУСЫ\птицы\воро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2211388"/>
            <a:ext cx="4833938" cy="2206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80112" y="4786058"/>
            <a:ext cx="3240359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Фазан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1" y="4786058"/>
            <a:ext cx="3240359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9700" y="5102225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8681" name="Picture 2" descr="C:\Documents and Settings\Admin\Рабочий стол\2 кл тематическое планирование\РЕБУСЫ\птицы\фаз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989138"/>
            <a:ext cx="4105275" cy="2232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80112" y="4786058"/>
            <a:ext cx="3240359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Попугай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1" y="4786058"/>
            <a:ext cx="3240359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7400" y="4754563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9705" name="Picture 2" descr="C:\Documents and Settings\Admin\Рабочий стол\2 кл тематическое планирование\РЕБУСЫ\птицы\попуга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863" y="2333625"/>
            <a:ext cx="5275262" cy="1841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80112" y="4786058"/>
            <a:ext cx="3240359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Кукушка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6901" y="4786058"/>
            <a:ext cx="3240359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4375" y="4783138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DCED0"/>
              </a:clrFrom>
              <a:clrTo>
                <a:srgbClr val="CDCE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0975" y="2492375"/>
            <a:ext cx="4378325" cy="1965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4048" y="4786058"/>
            <a:ext cx="3816423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Свиристель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4786058"/>
            <a:ext cx="3816423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9700" y="4652963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1753" name="Picture 2" descr="C:\Documents and Settings\Admin\Рабочий стол\2 кл тематическое планирование\РЕБУСЫ\птицы\свирист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492375"/>
            <a:ext cx="4392613" cy="1811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96136" y="4869160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Скворец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4869160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4850" y="5113338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2777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420938"/>
            <a:ext cx="449897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80112" y="4786058"/>
            <a:ext cx="3240359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Снегирь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1" y="4807875"/>
            <a:ext cx="3240359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9700" y="5102225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3801" name="Picture 2" descr="C:\Documents and Settings\Admin\Рабочий стол\2 кл тематическое планирование\РЕБУСЫ\птицы\снеги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276475"/>
            <a:ext cx="4427538" cy="1946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80112" y="4786058"/>
            <a:ext cx="3240359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Сорока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6457" y="4774466"/>
            <a:ext cx="3240359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9700" y="5102225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4825" name="Picture 2" descr="C:\Documents and Settings\Admin\Рабочий стол\2 кл тематическое планирование\РЕБУСЫ\птицы\соро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1412875"/>
            <a:ext cx="5940425" cy="2136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0" y="6410325"/>
            <a:ext cx="755650" cy="43180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14750" y="1357313"/>
            <a:ext cx="2039938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Звери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13" descr="C:\Documents and Settings\Admin\Рабочий стол\2 кл тематическое планирование\РЕБУСЫ\животные\reb_anima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420938"/>
            <a:ext cx="85217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96136" y="4916636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5192" y="4916636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425" y="4956175"/>
            <a:ext cx="2663825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57150" y="6453188"/>
            <a:ext cx="698500" cy="3921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73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338" y="1989138"/>
            <a:ext cx="41036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1476375" y="115888"/>
            <a:ext cx="5867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7030A0"/>
                </a:solidFill>
                <a:latin typeface="Calibri" pitchFamily="34" charset="0"/>
              </a:rPr>
              <a:t>МБОУ «ЧСОШ №1  с углубленным изучением отдельных предметов»</a:t>
            </a:r>
          </a:p>
        </p:txBody>
      </p:sp>
      <p:graphicFrame>
        <p:nvGraphicFramePr>
          <p:cNvPr id="2050" name="Объект 1"/>
          <p:cNvGraphicFramePr>
            <a:graphicFrameLocks noChangeAspect="1"/>
          </p:cNvGraphicFramePr>
          <p:nvPr/>
        </p:nvGraphicFramePr>
        <p:xfrm>
          <a:off x="107950" y="6634163"/>
          <a:ext cx="508000" cy="223837"/>
        </p:xfrm>
        <a:graphic>
          <a:graphicData uri="http://schemas.openxmlformats.org/presentationml/2006/ole">
            <p:oleObj spid="_x0000_s2050" name="Пакет" r:id="rId4" imgW="1106905" imgH="481263" progId="Package">
              <p:embed/>
            </p:oleObj>
          </a:graphicData>
        </a:graphic>
      </p:graphicFrame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3870325" y="5362575"/>
            <a:ext cx="52387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</a:rPr>
              <a:t>Дидактический материал </a:t>
            </a:r>
          </a:p>
          <a:p>
            <a:pPr algn="ctr"/>
            <a:r>
              <a:rPr lang="ru-RU" b="1" i="1">
                <a:solidFill>
                  <a:srgbClr val="7030A0"/>
                </a:solidFill>
              </a:rPr>
              <a:t>с использованием  технологического приёма </a:t>
            </a:r>
          </a:p>
          <a:p>
            <a:pPr algn="ctr"/>
            <a:r>
              <a:rPr lang="ru-RU" b="1" i="1">
                <a:solidFill>
                  <a:srgbClr val="7030A0"/>
                </a:solidFill>
              </a:rPr>
              <a:t>«Анимированная сорбонка»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9388" y="1773238"/>
            <a:ext cx="50403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0000"/>
                </a:solidFill>
              </a:rPr>
              <a:t>Инструкция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 smtClean="0">
                <a:solidFill>
                  <a:sysClr val="windowText" lastClr="000000"/>
                </a:solidFill>
              </a:rPr>
              <a:t>По управляющим кнопкам          можно работать с ребусами по - порядку.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 smtClean="0">
                <a:solidFill>
                  <a:sysClr val="windowText" lastClr="000000"/>
                </a:solidFill>
              </a:rPr>
              <a:t>Для того, чтобы проверить свой ответ, нужно нажать на кнопку 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0000"/>
                </a:solidFill>
              </a:rPr>
              <a:t>Желаю удачи!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kern="0" dirty="0" smtClean="0">
              <a:solidFill>
                <a:sysClr val="windowText" lastClr="000000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 smtClean="0">
              <a:solidFill>
                <a:srgbClr val="FF0000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 smtClean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451734"/>
            <a:ext cx="1080120" cy="360040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 flipV="1">
            <a:off x="3379788" y="3141663"/>
            <a:ext cx="554037" cy="358775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96136" y="4797152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Носорог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5082" y="4797152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48375" y="4797425"/>
            <a:ext cx="2663825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23813" y="6453188"/>
            <a:ext cx="731837" cy="369887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7" name="Picture 13" descr="C:\Documents and Settings\Admin\Рабочий стол\2 кл тематическое планирование\РЕБУСЫ\животные\носоро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363" y="2060575"/>
            <a:ext cx="5111750" cy="1997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96136" y="4820166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Гусеница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4820166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525" y="4743450"/>
            <a:ext cx="2663825" cy="638175"/>
          </a:xfrm>
          <a:prstGeom prst="roundRect">
            <a:avLst>
              <a:gd name="adj" fmla="val 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23813" y="6453188"/>
            <a:ext cx="731837" cy="369887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921" name="Picture 2" descr="C:\Documents and Settings\Admin\Рабочий стол\2 кл тематическое планирование\РЕБУСЫ\животные\гусен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268413"/>
            <a:ext cx="61928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96136" y="4820166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4832281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5600" y="4903788"/>
            <a:ext cx="2663825" cy="638175"/>
          </a:xfrm>
          <a:prstGeom prst="roundRect">
            <a:avLst>
              <a:gd name="adj" fmla="val 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23813" y="6453188"/>
            <a:ext cx="731837" cy="369887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48011" y="908720"/>
            <a:ext cx="635141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96136" y="4820166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Горилла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5192" y="4820166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425" y="4819650"/>
            <a:ext cx="2663825" cy="638175"/>
          </a:xfrm>
          <a:prstGeom prst="roundRect">
            <a:avLst>
              <a:gd name="adj" fmla="val 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23813" y="6453188"/>
            <a:ext cx="731837" cy="369887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C:\Documents and Settings\Admin\Рабочий стол\2 кл тематическое планирование\РЕБУСЫ\животные\горилл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412875"/>
            <a:ext cx="5903913" cy="245903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96136" y="4797152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Медвед</a:t>
            </a:r>
            <a:r>
              <a:rPr lang="ru-RU" sz="44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5192" y="4797152"/>
            <a:ext cx="2664296" cy="6480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40400" y="4724400"/>
            <a:ext cx="2663825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23813" y="6453188"/>
            <a:ext cx="731837" cy="369887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1993" name="Picture 13" descr="C:\Documents and Settings\Admin\Рабочий стол\2 кл тематическое планирование\РЕБУСЫ\животные\медвед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688" y="2179638"/>
            <a:ext cx="5164137" cy="1924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96136" y="4869160"/>
            <a:ext cx="2916064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Дикобраз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9078" y="4873052"/>
            <a:ext cx="2790180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35700" y="4868863"/>
            <a:ext cx="292576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120650" y="6308725"/>
            <a:ext cx="647700" cy="549275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017" name="Picture 12" descr="C:\Documents and Settings\Admin\Рабочий стол\2 кл тематическое планирование\РЕБУСЫ\животные\дикобра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25" y="1700213"/>
            <a:ext cx="5130800" cy="201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96136" y="4869160"/>
            <a:ext cx="2916064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00B050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Крокодил</a:t>
            </a:r>
            <a:endParaRPr lang="ru-RU" sz="4400" b="1" dirty="0">
              <a:solidFill>
                <a:srgbClr val="00B050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2" y="4858900"/>
            <a:ext cx="2916708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5963" y="4873625"/>
            <a:ext cx="2663825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107950" y="6402388"/>
            <a:ext cx="647700" cy="43180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41" name="Picture 12" descr="C:\Documents and Settings\Admin\Рабочий стол\2 кл тематическое планирование\РЕБУСЫ\животные\крокоди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1916113"/>
            <a:ext cx="5940425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96136" y="4869160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Кенгуру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5192" y="4884522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5600" y="5192713"/>
            <a:ext cx="2663825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120650" y="6308725"/>
            <a:ext cx="647700" cy="549275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5065" name="Picture 12" descr="C:\Documents and Settings\Admin\Рабочий стол\2 кл тематическое планирование\РЕБУСЫ\животные\кенгур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725" y="1916113"/>
            <a:ext cx="5940425" cy="21383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96136" y="4869160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Верблюд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4903777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5600" y="5059363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107950" y="6426200"/>
            <a:ext cx="647700" cy="43180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6089" name="Picture 12" descr="C:\Documents and Settings\Admin\Рабочий стол\2 кл тематическое планирование\РЕБУСЫ\животные\верблю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1989138"/>
            <a:ext cx="5940425" cy="21383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96136" y="4797152"/>
            <a:ext cx="2916064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Антилопа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4802100"/>
            <a:ext cx="2916064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29238" y="5126038"/>
            <a:ext cx="2663825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6038" y="6426200"/>
            <a:ext cx="709612" cy="43180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113" name="Picture 16" descr="C:\Documents and Settings\Admin\Рабочий стол\2 кл тематическое планирование\РЕБУСЫ\животные\антилоп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225" y="1916113"/>
            <a:ext cx="5940425" cy="21383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96136" y="4797152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Зоопарк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5192" y="4818949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7188" y="4891088"/>
            <a:ext cx="2663825" cy="638175"/>
          </a:xfrm>
          <a:prstGeom prst="roundRect">
            <a:avLst>
              <a:gd name="adj" fmla="val 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23813" y="6453188"/>
            <a:ext cx="731837" cy="369887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9" name="Picture 12" descr="C:\Documents and Settings\Admin\Рабочий стол\2 кл тематическое планирование\РЕБУСЫ\животные\зоопар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268413"/>
            <a:ext cx="5543550" cy="32400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07950" y="6421438"/>
            <a:ext cx="647700" cy="43180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971550" y="981075"/>
            <a:ext cx="7416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Источники информации и полезные сайты: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ker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r>
              <a:rPr lang="en-US" sz="2000" kern="0">
                <a:solidFill>
                  <a:srgbClr val="4E67C8"/>
                </a:solidFill>
                <a:hlinkClick r:id="rId3"/>
              </a:rPr>
              <a:t>http://www.itn.ru/communities.asp</a:t>
            </a:r>
            <a:r>
              <a:rPr lang="ru-RU" sz="2000" kern="0">
                <a:solidFill>
                  <a:srgbClr val="4E67C8"/>
                </a:solidFill>
                <a:hlinkClick r:id="rId3"/>
              </a:rPr>
              <a:t> </a:t>
            </a:r>
            <a:r>
              <a:rPr lang="ru-RU" sz="2000" kern="0">
                <a:solidFill>
                  <a:sysClr val="windowText" lastClr="000000"/>
                </a:solidFill>
                <a:hlinkClick r:id="rId3"/>
              </a:rPr>
              <a:t>–</a:t>
            </a:r>
            <a:r>
              <a:rPr lang="ru-RU" sz="2000" kern="0">
                <a:solidFill>
                  <a:sysClr val="windowText" lastClr="000000"/>
                </a:solidFill>
              </a:rPr>
              <a:t> </a:t>
            </a:r>
            <a:r>
              <a:rPr lang="ru-RU" sz="2000" kern="0">
                <a:solidFill>
                  <a:sysClr val="windowText" lastClr="000000"/>
                </a:solidFill>
                <a:latin typeface="Times New Roman" pitchFamily="16" charset="0"/>
                <a:cs typeface="Times New Roman" pitchFamily="16" charset="0"/>
              </a:rPr>
              <a:t>Аствацатуров Г.О. Технологический прием «Анимированная сорбонка» </a:t>
            </a:r>
            <a:endParaRPr lang="ru-RU" sz="2000" i="1" kern="0">
              <a:solidFill>
                <a:sysClr val="windowText" lastClr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r>
              <a:rPr lang="ru-RU" sz="2000" u="sng" ker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  <a:hlinkClick r:id="rId4"/>
              </a:rPr>
              <a:t>http://zna-i-ka.narod.ru/rebusi/rebusi_2.html</a:t>
            </a:r>
            <a:r>
              <a:rPr lang="ru-RU" sz="2000" ker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kern="0">
                <a:solidFill>
                  <a:sysClr val="windowText" lastClr="000000"/>
                </a:solidFill>
                <a:latin typeface="Times New Roman" pitchFamily="16" charset="0"/>
                <a:cs typeface="Times New Roman" pitchFamily="16" charset="0"/>
              </a:rPr>
              <a:t>- «Знайка»: загадки, ребусы, флеш-игры</a:t>
            </a:r>
            <a:endParaRPr lang="ru-RU" sz="2000" kern="0">
              <a:solidFill>
                <a:sysClr val="windowText" lastClr="000000"/>
              </a:solidFill>
              <a:latin typeface="Calibri" pitchFamily="34" charset="0"/>
              <a:cs typeface="Times New Roman" pitchFamily="1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r>
              <a:rPr lang="ru-RU" sz="2000" u="sng" kern="0">
                <a:solidFill>
                  <a:srgbClr val="0000FF"/>
                </a:solidFill>
                <a:latin typeface="Times New Roman" pitchFamily="16" charset="0"/>
                <a:cs typeface="Times New Roman" pitchFamily="16" charset="0"/>
                <a:hlinkClick r:id="rId5"/>
              </a:rPr>
              <a:t>http://rebuses.ru</a:t>
            </a:r>
            <a:r>
              <a:rPr lang="ru-RU" sz="2000" kern="0">
                <a:solidFill>
                  <a:sysClr val="windowText" lastClr="000000"/>
                </a:solidFill>
                <a:latin typeface="Times New Roman" pitchFamily="16" charset="0"/>
                <a:cs typeface="Times New Roman" pitchFamily="16" charset="0"/>
              </a:rPr>
              <a:t> – «Ребусы»</a:t>
            </a:r>
            <a:endParaRPr lang="ru-RU" sz="2000" kern="0">
              <a:solidFill>
                <a:sysClr val="windowText" lastClr="000000"/>
              </a:solidFill>
              <a:latin typeface="Calibri" pitchFamily="34" charset="0"/>
              <a:cs typeface="Times New Roman" pitchFamily="1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r>
              <a:rPr lang="ru-RU" sz="2000" u="sng" ker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  <a:hlinkClick r:id="rId6"/>
              </a:rPr>
              <a:t>http://www.igraza.ru/page-1-1-2.html</a:t>
            </a:r>
            <a:r>
              <a:rPr lang="ru-RU" sz="2000" ker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- </a:t>
            </a:r>
            <a:r>
              <a:rPr lang="ru-RU" sz="2000" kern="0">
                <a:solidFill>
                  <a:sysClr val="windowText" lastClr="000000"/>
                </a:solidFill>
                <a:latin typeface="Times New Roman" pitchFamily="16" charset="0"/>
                <a:cs typeface="Times New Roman" pitchFamily="16" charset="0"/>
              </a:rPr>
              <a:t>игры, ребусы, загадки, шарады и пр.</a:t>
            </a:r>
            <a:endParaRPr lang="ru-RU" sz="2000" kern="0">
              <a:solidFill>
                <a:sysClr val="windowText" lastClr="000000"/>
              </a:solidFill>
              <a:latin typeface="Calibri" pitchFamily="34" charset="0"/>
              <a:cs typeface="Times New Roman" pitchFamily="1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r>
              <a:rPr lang="ru-RU" sz="2000" u="sng" kern="0">
                <a:solidFill>
                  <a:srgbClr val="0000FF"/>
                </a:solidFill>
                <a:latin typeface="Times New Roman" pitchFamily="16" charset="0"/>
                <a:cs typeface="Times New Roman" pitchFamily="16" charset="0"/>
                <a:hlinkClick r:id="rId7"/>
              </a:rPr>
              <a:t>http://luntiki.ru/blog/umnica/1873.html</a:t>
            </a:r>
            <a:r>
              <a:rPr lang="ru-RU" sz="2000" kern="0">
                <a:solidFill>
                  <a:sysClr val="windowText" lastClr="000000"/>
                </a:solidFill>
                <a:latin typeface="Times New Roman" pitchFamily="16" charset="0"/>
                <a:cs typeface="Times New Roman" pitchFamily="16" charset="0"/>
              </a:rPr>
              <a:t> - «Лунтики»: ребусы для детей</a:t>
            </a:r>
            <a:endParaRPr lang="ru-RU" sz="2000" kern="0">
              <a:solidFill>
                <a:sysClr val="windowText" lastClr="000000"/>
              </a:solidFill>
              <a:latin typeface="Calibri" pitchFamily="34" charset="0"/>
              <a:cs typeface="Times New Roman" pitchFamily="1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r>
              <a:rPr lang="ru-RU" sz="2000" u="sng" ker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  <a:hlinkClick r:id="rId8"/>
              </a:rPr>
              <a:t>http://domavenok.ru/razvivaysya/rebusy/?page=2</a:t>
            </a:r>
            <a:r>
              <a:rPr lang="ru-RU" sz="2000" ker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– </a:t>
            </a:r>
            <a:r>
              <a:rPr lang="ru-RU" sz="2000" kern="0">
                <a:solidFill>
                  <a:sysClr val="windowText" lastClr="000000"/>
                </a:solidFill>
                <a:latin typeface="Times New Roman" pitchFamily="16" charset="0"/>
                <a:cs typeface="Times New Roman" pitchFamily="16" charset="0"/>
              </a:rPr>
              <a:t>«Домовенок»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>
              <a:solidFill>
                <a:sysClr val="windowText" lastClr="000000"/>
              </a:solidFill>
              <a:latin typeface="Calibri" pitchFamily="34" charset="0"/>
              <a:cs typeface="Times New Roman" pitchFamily="1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2 кл тематическое планирование\РЕБУСЫ\птицы\rebusi_pt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91440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87738" y="1341438"/>
            <a:ext cx="2211387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Птицы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6329363"/>
            <a:ext cx="838201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96136" y="4869160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5192" y="4869160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725" y="4999038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2537" name="Picture 2" descr="C:\Documents and Settings\Admin\Рабочий стол\2 кл тематическое планирование\РЕБУСЫ\птицы\с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700213"/>
            <a:ext cx="3889375" cy="201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96136" y="4869160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Ворон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4884633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425" y="4930775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3561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355725"/>
            <a:ext cx="44640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80112" y="4786058"/>
            <a:ext cx="3240359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Канарейка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1" y="4786058"/>
            <a:ext cx="3240359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67388" y="4783138"/>
            <a:ext cx="2665412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4585" name="Picture 2" descr="C:\Documents and Settings\Admin\Рабочий стол\2 кл тематическое планирование\РЕБУСЫ\птицы\канарей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484313"/>
            <a:ext cx="4537075" cy="201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80112" y="4786058"/>
            <a:ext cx="3240359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Стриж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77784" y="4786058"/>
            <a:ext cx="3240359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9700" y="5102225"/>
            <a:ext cx="2665413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5609" name="Picture 2" descr="C:\Documents and Settings\Admin\Рабочий стол\2 кл тематическое планирование\РЕБУСЫ\птицы\стри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325" y="1484313"/>
            <a:ext cx="5232400" cy="2160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96136" y="4869160"/>
            <a:ext cx="2653352" cy="6378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Скворец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4869160"/>
            <a:ext cx="2664296" cy="64807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063" y="4868863"/>
            <a:ext cx="2665412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9788" y="6237288"/>
            <a:ext cx="504825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07950" y="6453188"/>
            <a:ext cx="647700" cy="404812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6633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412875"/>
            <a:ext cx="38893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1">
      <a:dk1>
        <a:sysClr val="windowText" lastClr="000000"/>
      </a:dk1>
      <a:lt1>
        <a:sysClr val="window" lastClr="FFFFFF"/>
      </a:lt1>
      <a:dk2>
        <a:srgbClr val="212745"/>
      </a:dk2>
      <a:lt2>
        <a:srgbClr val="00B050"/>
      </a:lt2>
      <a:accent1>
        <a:srgbClr val="4E67C8"/>
      </a:accent1>
      <a:accent2>
        <a:srgbClr val="5ECCF3"/>
      </a:accent2>
      <a:accent3>
        <a:srgbClr val="00B05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Другая 10">
      <a:dk1>
        <a:sysClr val="windowText" lastClr="000000"/>
      </a:dk1>
      <a:lt1>
        <a:sysClr val="window" lastClr="FFFFFF"/>
      </a:lt1>
      <a:dk2>
        <a:srgbClr val="212745"/>
      </a:dk2>
      <a:lt2>
        <a:srgbClr val="00B0F0"/>
      </a:lt2>
      <a:accent1>
        <a:srgbClr val="4E67C8"/>
      </a:accent1>
      <a:accent2>
        <a:srgbClr val="5ECCF3"/>
      </a:accent2>
      <a:accent3>
        <a:srgbClr val="00B05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Другая 10">
      <a:dk1>
        <a:sysClr val="windowText" lastClr="000000"/>
      </a:dk1>
      <a:lt1>
        <a:sysClr val="window" lastClr="FFFFFF"/>
      </a:lt1>
      <a:dk2>
        <a:srgbClr val="212745"/>
      </a:dk2>
      <a:lt2>
        <a:srgbClr val="00B0F0"/>
      </a:lt2>
      <a:accent1>
        <a:srgbClr val="4E67C8"/>
      </a:accent1>
      <a:accent2>
        <a:srgbClr val="5ECCF3"/>
      </a:accent2>
      <a:accent3>
        <a:srgbClr val="00B05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аркет">
  <a:themeElements>
    <a:clrScheme name="Другая 20">
      <a:dk1>
        <a:srgbClr val="FFFF00"/>
      </a:dk1>
      <a:lt1>
        <a:sysClr val="window" lastClr="FFFFFF"/>
      </a:lt1>
      <a:dk2>
        <a:srgbClr val="00B0F0"/>
      </a:dk2>
      <a:lt2>
        <a:srgbClr val="DFE6D0"/>
      </a:lt2>
      <a:accent1>
        <a:srgbClr val="FFFF00"/>
      </a:accent1>
      <a:accent2>
        <a:srgbClr val="CFC60D"/>
      </a:accent2>
      <a:accent3>
        <a:srgbClr val="99987F"/>
      </a:accent3>
      <a:accent4>
        <a:srgbClr val="FFFF00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0">
    <a:dk1>
      <a:srgbClr val="FFFF00"/>
    </a:dk1>
    <a:lt1>
      <a:sysClr val="window" lastClr="FFFFFF"/>
    </a:lt1>
    <a:dk2>
      <a:srgbClr val="00B0F0"/>
    </a:dk2>
    <a:lt2>
      <a:srgbClr val="DFE6D0"/>
    </a:lt2>
    <a:accent1>
      <a:srgbClr val="FFFF00"/>
    </a:accent1>
    <a:accent2>
      <a:srgbClr val="CFC60D"/>
    </a:accent2>
    <a:accent3>
      <a:srgbClr val="99987F"/>
    </a:accent3>
    <a:accent4>
      <a:srgbClr val="FFFF00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1233</TotalTime>
  <Words>196</Words>
  <Application>Microsoft Office PowerPoint</Application>
  <PresentationFormat>Экран (4:3)</PresentationFormat>
  <Paragraphs>80</Paragraphs>
  <Slides>30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Trebuchet MS</vt:lpstr>
      <vt:lpstr>Georgia</vt:lpstr>
      <vt:lpstr>Calibri</vt:lpstr>
      <vt:lpstr>Times New Roman</vt:lpstr>
      <vt:lpstr>Tw Cen MT</vt:lpstr>
      <vt:lpstr>Bookman Old Style</vt:lpstr>
      <vt:lpstr>Воздушный поток</vt:lpstr>
      <vt:lpstr>1_Воздушный поток</vt:lpstr>
      <vt:lpstr>2_Воздушный поток</vt:lpstr>
      <vt:lpstr>Паркет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75</cp:revision>
  <dcterms:created xsi:type="dcterms:W3CDTF">2011-07-20T09:05:35Z</dcterms:created>
  <dcterms:modified xsi:type="dcterms:W3CDTF">2012-09-02T20:16:30Z</dcterms:modified>
</cp:coreProperties>
</file>