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7"/>
  </p:notesMasterIdLst>
  <p:sldIdLst>
    <p:sldId id="257" r:id="rId2"/>
    <p:sldId id="258" r:id="rId3"/>
    <p:sldId id="259" r:id="rId4"/>
    <p:sldId id="262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DA8A4A-0ADA-49B4-8208-6906E8C05A6C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7DF139-45CB-40F7-BB97-D711526D91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DF139-45CB-40F7-BB97-D711526D918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C0E2-A74E-483F-8818-3C8A187B268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55964F-22BB-4FC1-87B8-84CE9ED800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C0E2-A74E-483F-8818-3C8A187B268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964F-22BB-4FC1-87B8-84CE9ED800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C0E2-A74E-483F-8818-3C8A187B268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964F-22BB-4FC1-87B8-84CE9ED800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3E7C0E2-A74E-483F-8818-3C8A187B268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D55964F-22BB-4FC1-87B8-84CE9ED800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C0E2-A74E-483F-8818-3C8A187B268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964F-22BB-4FC1-87B8-84CE9ED800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C0E2-A74E-483F-8818-3C8A187B268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964F-22BB-4FC1-87B8-84CE9ED800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964F-22BB-4FC1-87B8-84CE9ED800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C0E2-A74E-483F-8818-3C8A187B268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C0E2-A74E-483F-8818-3C8A187B268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964F-22BB-4FC1-87B8-84CE9ED800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C0E2-A74E-483F-8818-3C8A187B268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964F-22BB-4FC1-87B8-84CE9ED800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3E7C0E2-A74E-483F-8818-3C8A187B268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D55964F-22BB-4FC1-87B8-84CE9ED800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C0E2-A74E-483F-8818-3C8A187B268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55964F-22BB-4FC1-87B8-84CE9ED800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3E7C0E2-A74E-483F-8818-3C8A187B268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D55964F-22BB-4FC1-87B8-84CE9ED800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&#1050;&#1091;&#1074;&#1091;&#1082;&#1083;&#1080;&#1103;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israelistate.net/blogsection/ierysalim-dostoprimechatelnosti-ierysalima/" TargetMode="External"/><Relationship Id="rId3" Type="http://schemas.openxmlformats.org/officeDocument/2006/relationships/hyperlink" Target="http://www.holidaym.ru/izrail/jerusalem_oldtoun_map.php" TargetMode="External"/><Relationship Id="rId7" Type="http://schemas.openxmlformats.org/officeDocument/2006/relationships/hyperlink" Target="http://www.holidayinisrael.com/ViewPage.asp?lid=101&amp;pid=325" TargetMode="External"/><Relationship Id="rId12" Type="http://schemas.openxmlformats.org/officeDocument/2006/relationships/hyperlink" Target="http://www.balandin.net/Photogallery.htm" TargetMode="External"/><Relationship Id="rId2" Type="http://schemas.openxmlformats.org/officeDocument/2006/relationships/hyperlink" Target="http://active.israel-obnovlenie.ru/to_see/5432.html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inaru.co.il/win_d/gorod_d/gor_jerush1.html" TargetMode="External"/><Relationship Id="rId11" Type="http://schemas.openxmlformats.org/officeDocument/2006/relationships/hyperlink" Target="http://www.about-holyland.com/J-and-J-1.html" TargetMode="External"/><Relationship Id="rId5" Type="http://schemas.openxmlformats.org/officeDocument/2006/relationships/hyperlink" Target="http://www.vvsu.ru/VTravel/Israel/page08.htm" TargetMode="External"/><Relationship Id="rId10" Type="http://schemas.openxmlformats.org/officeDocument/2006/relationships/hyperlink" Target="http://www.krotov.info/spravki/help/goroda_in/ierusal_ill.htm" TargetMode="External"/><Relationship Id="rId4" Type="http://schemas.openxmlformats.org/officeDocument/2006/relationships/hyperlink" Target="http://www.travellerstar.com/mosaic/guide_7.htm" TargetMode="External"/><Relationship Id="rId9" Type="http://schemas.openxmlformats.org/officeDocument/2006/relationships/hyperlink" Target="http://israboom.com/jerusalem/jerusalem_1/thumbs/jerusalem1.php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&#1050;&#1088;&#1077;&#1089;&#1090;&#1085;&#1099;&#1081;_&#1087;&#1091;&#1090;&#1100;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3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26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7"/>
          <p:cNvSpPr txBox="1">
            <a:spLocks noChangeArrowheads="1"/>
          </p:cNvSpPr>
          <p:nvPr/>
        </p:nvSpPr>
        <p:spPr bwMode="auto">
          <a:xfrm>
            <a:off x="0" y="5243513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ИЕРУСАЛИМ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2052" name="Rectangle 9"/>
          <p:cNvSpPr>
            <a:spLocks noChangeArrowheads="1"/>
          </p:cNvSpPr>
          <p:nvPr/>
        </p:nvSpPr>
        <p:spPr bwMode="auto">
          <a:xfrm>
            <a:off x="0" y="327025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/>
              <a:t> </a:t>
            </a:r>
            <a:r>
              <a:rPr lang="he-IL" sz="4400" b="1"/>
              <a:t>ירושלים</a:t>
            </a:r>
            <a:r>
              <a:rPr lang="ru-RU" sz="3600"/>
              <a:t>‎</a:t>
            </a:r>
            <a:r>
              <a:rPr lang="ru-RU" sz="1800"/>
              <a:t> </a:t>
            </a:r>
          </a:p>
        </p:txBody>
      </p:sp>
      <p:sp>
        <p:nvSpPr>
          <p:cNvPr id="2053" name="Rectangle 10"/>
          <p:cNvSpPr>
            <a:spLocks noChangeArrowheads="1"/>
          </p:cNvSpPr>
          <p:nvPr/>
        </p:nvSpPr>
        <p:spPr bwMode="auto">
          <a:xfrm>
            <a:off x="0" y="1196975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/>
              <a:t> </a:t>
            </a:r>
            <a:r>
              <a:rPr lang="ru-RU" sz="4400" b="1"/>
              <a:t> </a:t>
            </a:r>
            <a:r>
              <a:rPr lang="ar-SA" sz="5400" b="1"/>
              <a:t>القدس</a:t>
            </a:r>
            <a:endParaRPr lang="ru-RU" sz="5400" b="1"/>
          </a:p>
        </p:txBody>
      </p:sp>
      <p:sp>
        <p:nvSpPr>
          <p:cNvPr id="2054" name="Text Box 11"/>
          <p:cNvSpPr txBox="1">
            <a:spLocks noChangeArrowheads="1"/>
          </p:cNvSpPr>
          <p:nvPr/>
        </p:nvSpPr>
        <p:spPr bwMode="auto">
          <a:xfrm>
            <a:off x="3111500" y="6662738"/>
            <a:ext cx="18473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ru-RU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Мила\Desktop\HS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49530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calvar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38813" y="2071688"/>
            <a:ext cx="3035300" cy="456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572132" y="357166"/>
            <a:ext cx="31432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Камень </a:t>
            </a:r>
            <a:r>
              <a:rPr lang="ru-RU" b="1" dirty="0" err="1" smtClean="0"/>
              <a:t>Омоновения</a:t>
            </a:r>
            <a:r>
              <a:rPr lang="ru-RU" b="1" dirty="0" smtClean="0"/>
              <a:t>. Полированный </a:t>
            </a:r>
            <a:r>
              <a:rPr lang="ru-RU" b="1" dirty="0" err="1" smtClean="0"/>
              <a:t>розовый</a:t>
            </a:r>
            <a:r>
              <a:rPr lang="ru-RU" b="1" dirty="0" smtClean="0"/>
              <a:t> камень, освещенный свечами и 8 лампами.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572008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На месте распятия Иисуса теперь стоит Часовня Распятия.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ила\Desktop\1212475751_hramgrobagos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03825" y="2928935"/>
            <a:ext cx="3611563" cy="3486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71472" y="857232"/>
            <a:ext cx="68580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В центре зала стоит небольшая купольная часовня из </a:t>
            </a:r>
            <a:r>
              <a:rPr lang="ru-RU" b="1" dirty="0" err="1" smtClean="0"/>
              <a:t>розового</a:t>
            </a:r>
            <a:r>
              <a:rPr lang="ru-RU" b="1" dirty="0" smtClean="0"/>
              <a:t> мрамора, которую поставили в 1810 г. над пещерой Гроба Господня (</a:t>
            </a:r>
            <a:r>
              <a:rPr lang="ru-RU" b="1" dirty="0" err="1" smtClean="0">
                <a:hlinkClick r:id="rId3"/>
              </a:rPr>
              <a:t>Кувуклия</a:t>
            </a:r>
            <a:r>
              <a:rPr lang="ru-RU" b="1" dirty="0" smtClean="0"/>
              <a:t>). </a:t>
            </a:r>
            <a:endParaRPr lang="ru-RU" dirty="0"/>
          </a:p>
        </p:txBody>
      </p:sp>
      <p:pic>
        <p:nvPicPr>
          <p:cNvPr id="4" name="Picture 3" descr="C:\Users\Мила\Desktop\35666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000372"/>
            <a:ext cx="4570413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42852"/>
            <a:ext cx="60722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Голгофа - исторический холм на окраине Иерусалима, где был распят Иисус Христос -</a:t>
            </a:r>
            <a:r>
              <a:rPr lang="ru-RU" dirty="0" smtClean="0"/>
              <a:t> </a:t>
            </a:r>
            <a:r>
              <a:rPr lang="ru-RU" b="1" dirty="0" smtClean="0"/>
              <a:t>была традиционным местом публичных казней.</a:t>
            </a:r>
            <a:endParaRPr lang="ru-RU" b="1" dirty="0"/>
          </a:p>
        </p:txBody>
      </p:sp>
      <p:pic>
        <p:nvPicPr>
          <p:cNvPr id="3" name="Picture 8" descr="Plan_of_golgoth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773238"/>
            <a:ext cx="604837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Вход на гору в Храме Гроба Господн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05588" y="857232"/>
            <a:ext cx="221456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Голгоф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8125" y="3429000"/>
            <a:ext cx="2224088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Елена\Рабочий стол\IMGP80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84200"/>
            <a:ext cx="7929618" cy="568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Елена\Рабочий стол\IMGP80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785794"/>
            <a:ext cx="7786742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7758138" cy="1086518"/>
          </a:xfrm>
        </p:spPr>
        <p:txBody>
          <a:bodyPr/>
          <a:lstStyle/>
          <a:p>
            <a:r>
              <a:rPr lang="ru-RU" sz="2000" dirty="0" smtClean="0"/>
              <a:t>В презентации  использованы  фотографии из личного архива  учителя русского языка и литературы </a:t>
            </a:r>
            <a:r>
              <a:rPr lang="ru-RU" dirty="0" err="1" smtClean="0"/>
              <a:t>Житко</a:t>
            </a:r>
            <a:r>
              <a:rPr lang="ru-RU" dirty="0" smtClean="0"/>
              <a:t> Е.А.</a:t>
            </a:r>
            <a:endParaRPr lang="ru-RU" dirty="0"/>
          </a:p>
        </p:txBody>
      </p:sp>
      <p:sp>
        <p:nvSpPr>
          <p:cNvPr id="6" name="Заголовок 3"/>
          <p:cNvSpPr>
            <a:spLocks noGrp="1"/>
          </p:cNvSpPr>
          <p:nvPr>
            <p:ph type="ctrTitle"/>
          </p:nvPr>
        </p:nvSpPr>
        <p:spPr>
          <a:xfrm>
            <a:off x="500034" y="285728"/>
            <a:ext cx="8001056" cy="3500462"/>
          </a:xfrm>
        </p:spPr>
        <p:txBody>
          <a:bodyPr/>
          <a:lstStyle/>
          <a:p>
            <a:r>
              <a:rPr lang="ru-RU" sz="2000" b="1" dirty="0" smtClean="0"/>
              <a:t>Информационные источники</a:t>
            </a:r>
            <a:br>
              <a:rPr lang="ru-RU" sz="2000" b="1" dirty="0" smtClean="0"/>
            </a:br>
            <a:r>
              <a:rPr lang="ru-RU" sz="1600" dirty="0" smtClean="0">
                <a:hlinkClick r:id="rId2"/>
              </a:rPr>
              <a:t/>
            </a:r>
            <a:br>
              <a:rPr lang="ru-RU" sz="1600" dirty="0" smtClean="0">
                <a:hlinkClick r:id="rId2"/>
              </a:rPr>
            </a:br>
            <a:r>
              <a:rPr sz="1600" smtClean="0">
                <a:hlinkClick r:id="rId2"/>
              </a:rPr>
              <a:t>http://active.israel-obnovlenie.ru/to_see/5432.html</a:t>
            </a:r>
            <a:r>
              <a:rPr sz="160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sz="1600" smtClean="0">
                <a:hlinkClick r:id="rId3"/>
              </a:rPr>
              <a:t>http://www.holidaym.ru/izrail/jerusalem_oldtoun_map.php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sz="1600" smtClean="0">
                <a:hlinkClick r:id="rId4"/>
              </a:rPr>
              <a:t>http://www.travellerstar.com/mosaic/guide_7.htm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sz="1600" smtClean="0">
                <a:hlinkClick r:id="rId5"/>
              </a:rPr>
              <a:t>http://www.vvsu.ru/VTravel/Israel/page08.htm</a:t>
            </a:r>
            <a:r>
              <a:rPr sz="160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sz="1600" smtClean="0">
                <a:hlinkClick r:id="rId6"/>
              </a:rPr>
              <a:t>http://www.inaru.co.il/win_d/gorod_d/gor_jerush1.html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sz="1600" smtClean="0">
                <a:hlinkClick r:id="rId7"/>
              </a:rPr>
              <a:t>http://www.holidayinisrael.com/ViewPage.asp?lid=101&amp;pid=325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sz="1600" smtClean="0">
                <a:hlinkClick r:id="rId8"/>
              </a:rPr>
              <a:t>http://israelistate.net/blogsection/ierysalim-dostoprimechatelnosti-ierysalima/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sz="1600" smtClean="0">
                <a:hlinkClick r:id="rId9"/>
              </a:rPr>
              <a:t>http://israboom.com/jerusalem/jerusalem_1/thumbs/jerusalem1.php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sz="1600" smtClean="0">
                <a:hlinkClick r:id="rId10"/>
              </a:rPr>
              <a:t>http://www.krotov.info/spravki/help/goroda_in/ierusal_ill.htm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sz="1600" smtClean="0">
                <a:hlinkClick r:id="rId11"/>
              </a:rPr>
              <a:t>http://www.about-holyland.com/J-and-J-1.html</a:t>
            </a:r>
            <a:r>
              <a:rPr sz="160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sz="1600" smtClean="0">
                <a:hlinkClick r:id="rId12"/>
              </a:rPr>
              <a:t>http://www.balandin.net/Photogallery.htm</a:t>
            </a:r>
            <a:r>
              <a:rPr sz="160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8" y="0"/>
            <a:ext cx="8750300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solidFill>
                  <a:srgbClr val="C00000"/>
                </a:solidFill>
              </a:rPr>
              <a:t>Иерусалим</a:t>
            </a:r>
            <a:r>
              <a:rPr lang="ru-RU" sz="2400" b="1"/>
              <a:t> </a:t>
            </a:r>
            <a:r>
              <a:rPr lang="ru-RU" sz="2200" b="1"/>
              <a:t>- возвышающаяся среди гор столица царя Давида - священное место для трех религий мира. Нигде контрасты не проявляются так ярко, как в Иерусалиме. Стены Старого города и современные торговые центры, римские арки и византийские львы. Стены, возведенные крестоносцами, крепостные валы времен Оттоманской империи, иудейские, христианские и мусульманские святыни. </a:t>
            </a:r>
          </a:p>
        </p:txBody>
      </p:sp>
      <p:pic>
        <p:nvPicPr>
          <p:cNvPr id="3075" name="Picture 10" descr="37">
            <a:hlinkClick r:id="rId2" action="ppaction://hlinksldjump" tooltip="Закат над Иерусалимом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1571604" y="2928934"/>
            <a:ext cx="5924550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Прямоугольник 3"/>
          <p:cNvSpPr>
            <a:spLocks noChangeArrowheads="1"/>
          </p:cNvSpPr>
          <p:nvPr/>
        </p:nvSpPr>
        <p:spPr bwMode="auto">
          <a:xfrm>
            <a:off x="5616575" y="655002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Мила\Desktop\224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8850" y="214313"/>
            <a:ext cx="5451475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Прямоугольник 2"/>
          <p:cNvSpPr>
            <a:spLocks noChangeArrowheads="1"/>
          </p:cNvSpPr>
          <p:nvPr/>
        </p:nvSpPr>
        <p:spPr bwMode="auto">
          <a:xfrm>
            <a:off x="214313" y="500063"/>
            <a:ext cx="3143250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200" b="1"/>
              <a:t>«Вечный», исторический Иерусалим занимает площадь всего в 1 кв. км. С середины XVI в. город окружен мощными стенами, построенными в годы владычества Сулеймана Великолепного (длиной 4 км и высотой 12 м, 35 башен и 11 ворот). </a:t>
            </a:r>
          </a:p>
        </p:txBody>
      </p:sp>
      <p:sp>
        <p:nvSpPr>
          <p:cNvPr id="6148" name="Прямоугольник 3"/>
          <p:cNvSpPr>
            <a:spLocks noChangeArrowheads="1"/>
          </p:cNvSpPr>
          <p:nvPr/>
        </p:nvSpPr>
        <p:spPr bwMode="auto">
          <a:xfrm>
            <a:off x="214313" y="5749925"/>
            <a:ext cx="86439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 b="1"/>
              <a:t>В </a:t>
            </a:r>
            <a:r>
              <a:rPr lang="ru-RU" sz="2200" b="1">
                <a:solidFill>
                  <a:srgbClr val="C00000"/>
                </a:solidFill>
              </a:rPr>
              <a:t>Старый город </a:t>
            </a:r>
            <a:r>
              <a:rPr lang="ru-RU" sz="2200" b="1"/>
              <a:t>сегодня можно попасть через одни из семи действующих ворот. Золотые ворота, обращенные в сторону Елеонской горы, остаются закрыты с 1530 г.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Елена\Рабочий стол\IMGP80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215370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ierusalim-ploshadx_s_fontan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736"/>
            <a:ext cx="4249737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71472" y="285728"/>
            <a:ext cx="6286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ru-RU" b="1" dirty="0" smtClean="0"/>
              <a:t>Войдя в Старый город через </a:t>
            </a:r>
            <a:r>
              <a:rPr lang="ru-RU" b="1" dirty="0" err="1" smtClean="0"/>
              <a:t>Яффские</a:t>
            </a:r>
            <a:r>
              <a:rPr lang="ru-RU" b="1" dirty="0" smtClean="0"/>
              <a:t> ворота, спустившись вниз по улице, мы попадаем на территорию </a:t>
            </a:r>
            <a:r>
              <a:rPr lang="ru-RU" b="1" dirty="0" smtClean="0">
                <a:solidFill>
                  <a:srgbClr val="C00000"/>
                </a:solidFill>
              </a:rPr>
              <a:t>Христианского квартала</a:t>
            </a:r>
            <a:r>
              <a:rPr lang="ru-RU" b="1" dirty="0" smtClean="0"/>
              <a:t>. 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4549676"/>
            <a:ext cx="607223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Заселение этого квартала началось в IV в., когда над развалинами римского языческого храма византийский император Константин воздвиг </a:t>
            </a:r>
            <a:r>
              <a:rPr lang="ru-RU" b="1" dirty="0" smtClean="0">
                <a:solidFill>
                  <a:srgbClr val="C00000"/>
                </a:solidFill>
              </a:rPr>
              <a:t>Храм Гроба Господня </a:t>
            </a:r>
            <a:r>
              <a:rPr lang="ru-RU" b="1" dirty="0" smtClean="0"/>
              <a:t>- святая святых христианского мира. Он воздвигнут на месте, где, согласно преданиям, был распят, погребен и затем воскрешен Христос.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1208870031_11-1-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85750"/>
            <a:ext cx="3133725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643306" y="214290"/>
            <a:ext cx="53578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Именно сюда пришлось преодолеть Иисусу путь с очень тяжелой ношей на плечах – с Крестом. По пути у него было несколько </a:t>
            </a:r>
            <a:r>
              <a:rPr lang="ru-RU" b="1" dirty="0" smtClean="0">
                <a:hlinkClick r:id="rId3"/>
              </a:rPr>
              <a:t>остановок</a:t>
            </a:r>
            <a:r>
              <a:rPr lang="ru-RU" b="1" dirty="0" smtClean="0"/>
              <a:t>.</a:t>
            </a:r>
            <a:r>
              <a:rPr lang="ru-RU" dirty="0" smtClean="0"/>
              <a:t> </a:t>
            </a:r>
            <a:r>
              <a:rPr lang="ru-RU" b="1" dirty="0" smtClean="0"/>
              <a:t>В Великую Пятницу днём тысячи людей выходят на «дорогу скорби» (</a:t>
            </a:r>
            <a:r>
              <a:rPr lang="ru-RU" b="1" dirty="0" err="1" smtClean="0"/>
              <a:t>Via</a:t>
            </a:r>
            <a:r>
              <a:rPr lang="ru-RU" b="1" dirty="0" smtClean="0"/>
              <a:t> </a:t>
            </a:r>
            <a:r>
              <a:rPr lang="ru-RU" b="1" dirty="0" err="1" smtClean="0"/>
              <a:t>Dolorosa</a:t>
            </a:r>
            <a:r>
              <a:rPr lang="ru-RU" b="1" dirty="0" smtClean="0"/>
              <a:t>), повторяя путь Спасителя от суда Пилата до Голгофы.</a:t>
            </a:r>
            <a:endParaRPr lang="ru-RU" b="1" dirty="0"/>
          </a:p>
        </p:txBody>
      </p:sp>
      <p:pic>
        <p:nvPicPr>
          <p:cNvPr id="4" name="Picture 6" descr="C:\Users\Мила\Desktop\Station_I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5" y="3392488"/>
            <a:ext cx="4403725" cy="330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 rot="10800000" flipV="1">
            <a:off x="571471" y="4616973"/>
            <a:ext cx="32147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На этом месте Иисус был приговорен нести свой Крест (остановка 2). На этом месте стоит теперь Часовня Бичевания.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2868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В память о 5 остановке Христа на Крестном пути стоит францисканская часовня. Здесь </a:t>
            </a:r>
            <a:r>
              <a:rPr lang="ru-RU" b="1" dirty="0" err="1" smtClean="0"/>
              <a:t>Симон</a:t>
            </a:r>
            <a:r>
              <a:rPr lang="ru-RU" b="1" dirty="0" smtClean="0"/>
              <a:t> </a:t>
            </a:r>
            <a:r>
              <a:rPr lang="ru-RU" b="1" dirty="0" err="1" smtClean="0"/>
              <a:t>Кирениянин</a:t>
            </a:r>
            <a:r>
              <a:rPr lang="ru-RU" b="1" dirty="0" smtClean="0"/>
              <a:t> взвалил себе на плечи и понёс дальше крест, под тяжестью которого изнемогал Христос. В стене возле входа в часовню (справа) видим глубокую впадину, отпечаток руки Христа, опёршегося в изнеможении о стену. </a:t>
            </a:r>
            <a:endParaRPr lang="ru-RU" b="1" dirty="0"/>
          </a:p>
        </p:txBody>
      </p:sp>
      <p:pic>
        <p:nvPicPr>
          <p:cNvPr id="3" name="Picture 2" descr="C:\Users\Мила\Desktop\Station_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2428875"/>
            <a:ext cx="5619750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14290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Крест на стене Греческого ортодоксального монастыря – в честь места, где женщины оплакивали Христа и где он произнес: «Дочери Иерусалима, плачьте не за меня, но за себя и за детей своих» (8 остановка).</a:t>
            </a:r>
            <a:endParaRPr lang="ru-RU" b="1" dirty="0"/>
          </a:p>
        </p:txBody>
      </p:sp>
      <p:pic>
        <p:nvPicPr>
          <p:cNvPr id="3" name="Picture 6" descr="C:\Users\Мила\Desktop\Station_VI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2714621"/>
            <a:ext cx="3455987" cy="3643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C:\Users\Мила\Desktop\0_1a12d_32d4312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428736"/>
            <a:ext cx="4116387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357166"/>
            <a:ext cx="77867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Святыня христиан подвергалась разрушениям, страдала от землетрясения. Храм Гроба Господня даже отдаленно не напоминает первоначальное сооружение, разрушенное в VII в. персами. Современное здание построено в 1130–1149 гг., когда Иерусалим стал столицей христианского государства. Фасад храма - выдающийся образец искусства каменотёсов эпохи крестоносцев (XII в.).</a:t>
            </a:r>
            <a:endParaRPr lang="ru-RU" b="1" dirty="0"/>
          </a:p>
        </p:txBody>
      </p:sp>
      <p:pic>
        <p:nvPicPr>
          <p:cNvPr id="3" name="Picture 4" descr="C:\Users\Мила\Desktop\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714620"/>
            <a:ext cx="6858048" cy="392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34</TotalTime>
  <Words>506</Words>
  <Application>Microsoft Office PowerPoint</Application>
  <PresentationFormat>Экран (4:3)</PresentationFormat>
  <Paragraphs>20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Информационные источники  http://active.israel-obnovlenie.ru/to_see/5432.html  http://www.holidaym.ru/izrail/jerusalem_oldtoun_map.php http://www.travellerstar.com/mosaic/guide_7.htm http://www.vvsu.ru/VTravel/Israel/page08.htm  http://www.inaru.co.il/win_d/gorod_d/gor_jerush1.html http://www.holidayinisrael.com/ViewPage.asp?lid=101&amp;pid=325 http://israelistate.net/blogsection/ierysalim-dostoprimechatelnosti-ierysalima/ http://israboom.com/jerusalem/jerusalem_1/thumbs/jerusalem1.php http://www.krotov.info/spravki/help/goroda_in/ierusal_ill.htm http://www.about-holyland.com/J-and-J-1.html  http://www.balandin.net/Photogallery.htm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Анна</cp:lastModifiedBy>
  <cp:revision>7</cp:revision>
  <dcterms:created xsi:type="dcterms:W3CDTF">2009-11-24T10:49:34Z</dcterms:created>
  <dcterms:modified xsi:type="dcterms:W3CDTF">2010-09-28T10:15:41Z</dcterms:modified>
</cp:coreProperties>
</file>