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newsflash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newsflash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newsflash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newsflash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newsflash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95.xml"/><Relationship Id="rId1" Type="http://schemas.openxmlformats.org/officeDocument/2006/relationships/audio" Target="file:///F:\&#1056;&#1040;&#1041;&#1054;&#1058;&#1040;\&#1064;&#1082;&#1086;&#1083;&#1072;\&#1040;&#1090;&#1090;&#1077;&#1089;&#1090;&#1072;&#1094;&#1080;&#1103;\&#1085;&#1072;&#1095;&#1072;&#1083;&#1086;.mp3" TargetMode="Externa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6;&#1040;&#1041;&#1054;&#1058;&#1040;\&#1064;&#1082;&#1086;&#1083;&#1072;\&#1040;&#1090;&#1090;&#1077;&#1089;&#1090;&#1072;&#1094;&#1080;&#1103;\&#1085;&#1072;&#1095;&#1072;&#1083;&#1086;.mp3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51.xml"/><Relationship Id="rId1" Type="http://schemas.openxmlformats.org/officeDocument/2006/relationships/audio" Target="file:///F:\&#1056;&#1040;&#1041;&#1054;&#1058;&#1040;\&#1064;&#1082;&#1086;&#1083;&#1072;\&#1040;&#1090;&#1090;&#1077;&#1089;&#1090;&#1072;&#1094;&#1080;&#1103;\&#1092;&#1080;&#1079;&#1082;&#1091;&#1083;&#1100;&#1090;&#1084;&#1080;&#1085;.mp3" TargetMode="Externa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>
            <a:noAutofit/>
          </a:bodyPr>
          <a:lstStyle/>
          <a:p>
            <a:r>
              <a:rPr lang="ru-RU" sz="5200" dirty="0" smtClean="0"/>
              <a:t>Изучаем </a:t>
            </a:r>
            <a:r>
              <a:rPr lang="en-US" sz="5200" dirty="0" smtClean="0">
                <a:latin typeface="Algerian" pitchFamily="82" charset="0"/>
              </a:rPr>
              <a:t>Past Simple</a:t>
            </a:r>
            <a:endParaRPr lang="ru-RU" sz="5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3600" dirty="0" smtClean="0"/>
              <a:t>Выполнила: </a:t>
            </a:r>
          </a:p>
          <a:p>
            <a:pPr algn="r"/>
            <a:r>
              <a:rPr lang="ru-RU" sz="3600" dirty="0" smtClean="0"/>
              <a:t>учитель английского языка </a:t>
            </a:r>
          </a:p>
          <a:p>
            <a:pPr algn="r"/>
            <a:r>
              <a:rPr lang="ru-RU" sz="3600" dirty="0" smtClean="0"/>
              <a:t>Зайцева Жанна Андреевна</a:t>
            </a:r>
            <a:endParaRPr lang="ru-RU" sz="3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857341"/>
            <a:ext cx="3570281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ьная выноска 3"/>
          <p:cNvSpPr/>
          <p:nvPr/>
        </p:nvSpPr>
        <p:spPr>
          <a:xfrm>
            <a:off x="3714744" y="0"/>
            <a:ext cx="4143404" cy="3357562"/>
          </a:xfrm>
          <a:prstGeom prst="wedgeEllipseCallout">
            <a:avLst>
              <a:gd name="adj1" fmla="val -73542"/>
              <a:gd name="adj2" fmla="val 548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have a task for you!</a:t>
            </a:r>
          </a:p>
          <a:p>
            <a:pPr algn="ctr"/>
            <a:r>
              <a:rPr lang="en-US" sz="2400" dirty="0" smtClean="0"/>
              <a:t>Find the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form of the verb.</a:t>
            </a:r>
            <a:endParaRPr lang="ru-RU" sz="2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	</a:t>
            </a:r>
          </a:p>
        </p:txBody>
      </p:sp>
      <p:sp>
        <p:nvSpPr>
          <p:cNvPr id="8195" name="WordArt 4"/>
          <p:cNvSpPr>
            <a:spLocks noChangeArrowheads="1" noChangeShapeType="1" noTextEdit="1"/>
          </p:cNvSpPr>
          <p:nvPr/>
        </p:nvSpPr>
        <p:spPr bwMode="auto">
          <a:xfrm>
            <a:off x="1042988" y="260350"/>
            <a:ext cx="6762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Say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196" name="WordArt 5"/>
          <p:cNvSpPr>
            <a:spLocks noChangeArrowheads="1" noChangeShapeType="1" noTextEdit="1"/>
          </p:cNvSpPr>
          <p:nvPr/>
        </p:nvSpPr>
        <p:spPr bwMode="auto">
          <a:xfrm>
            <a:off x="1042988" y="1125538"/>
            <a:ext cx="12001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Watch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197" name="WordArt 6"/>
          <p:cNvSpPr>
            <a:spLocks noChangeArrowheads="1" noChangeShapeType="1" noTextEdit="1"/>
          </p:cNvSpPr>
          <p:nvPr/>
        </p:nvSpPr>
        <p:spPr bwMode="auto">
          <a:xfrm>
            <a:off x="1042988" y="1700213"/>
            <a:ext cx="7905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Play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198" name="WordArt 7"/>
          <p:cNvSpPr>
            <a:spLocks noChangeArrowheads="1" noChangeShapeType="1" noTextEdit="1"/>
          </p:cNvSpPr>
          <p:nvPr/>
        </p:nvSpPr>
        <p:spPr bwMode="auto">
          <a:xfrm>
            <a:off x="1116013" y="2420938"/>
            <a:ext cx="5048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Sit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199" name="WordArt 8"/>
          <p:cNvSpPr>
            <a:spLocks noChangeArrowheads="1" noChangeShapeType="1" noTextEdit="1"/>
          </p:cNvSpPr>
          <p:nvPr/>
        </p:nvSpPr>
        <p:spPr bwMode="auto">
          <a:xfrm>
            <a:off x="971550" y="3213100"/>
            <a:ext cx="923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Have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200" name="WordArt 9"/>
          <p:cNvSpPr>
            <a:spLocks noChangeArrowheads="1" noChangeShapeType="1" noTextEdit="1"/>
          </p:cNvSpPr>
          <p:nvPr/>
        </p:nvSpPr>
        <p:spPr bwMode="auto">
          <a:xfrm>
            <a:off x="1116013" y="4076700"/>
            <a:ext cx="609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Put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201" name="WordArt 10"/>
          <p:cNvSpPr>
            <a:spLocks noChangeArrowheads="1" noChangeShapeType="1" noTextEdit="1"/>
          </p:cNvSpPr>
          <p:nvPr/>
        </p:nvSpPr>
        <p:spPr bwMode="auto">
          <a:xfrm>
            <a:off x="971550" y="4868863"/>
            <a:ext cx="10858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Come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2299" name="WordArt 11"/>
          <p:cNvSpPr>
            <a:spLocks noChangeArrowheads="1" noChangeShapeType="1" noTextEdit="1"/>
          </p:cNvSpPr>
          <p:nvPr/>
        </p:nvSpPr>
        <p:spPr bwMode="auto">
          <a:xfrm>
            <a:off x="5940425" y="260350"/>
            <a:ext cx="8096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said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2300" name="WordArt 12"/>
          <p:cNvSpPr>
            <a:spLocks noChangeArrowheads="1" noChangeShapeType="1" noTextEdit="1"/>
          </p:cNvSpPr>
          <p:nvPr/>
        </p:nvSpPr>
        <p:spPr bwMode="auto">
          <a:xfrm>
            <a:off x="5867400" y="1052513"/>
            <a:ext cx="16097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watched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2301" name="WordArt 13"/>
          <p:cNvSpPr>
            <a:spLocks noChangeArrowheads="1" noChangeShapeType="1" noTextEdit="1"/>
          </p:cNvSpPr>
          <p:nvPr/>
        </p:nvSpPr>
        <p:spPr bwMode="auto">
          <a:xfrm>
            <a:off x="5940425" y="1773238"/>
            <a:ext cx="12763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played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2302" name="WordArt 14"/>
          <p:cNvSpPr>
            <a:spLocks noChangeArrowheads="1" noChangeShapeType="1" noTextEdit="1"/>
          </p:cNvSpPr>
          <p:nvPr/>
        </p:nvSpPr>
        <p:spPr bwMode="auto">
          <a:xfrm>
            <a:off x="5940425" y="2492375"/>
            <a:ext cx="5905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sat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2303" name="WordArt 15"/>
          <p:cNvSpPr>
            <a:spLocks noChangeArrowheads="1" noChangeShapeType="1" noTextEdit="1"/>
          </p:cNvSpPr>
          <p:nvPr/>
        </p:nvSpPr>
        <p:spPr bwMode="auto">
          <a:xfrm>
            <a:off x="5940425" y="3213100"/>
            <a:ext cx="7048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had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2304" name="WordArt 16"/>
          <p:cNvSpPr>
            <a:spLocks noChangeArrowheads="1" noChangeShapeType="1" noTextEdit="1"/>
          </p:cNvSpPr>
          <p:nvPr/>
        </p:nvSpPr>
        <p:spPr bwMode="auto">
          <a:xfrm>
            <a:off x="6011863" y="4005263"/>
            <a:ext cx="6191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put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2305" name="WordArt 17"/>
          <p:cNvSpPr>
            <a:spLocks noChangeArrowheads="1" noChangeShapeType="1" noTextEdit="1"/>
          </p:cNvSpPr>
          <p:nvPr/>
        </p:nvSpPr>
        <p:spPr bwMode="auto">
          <a:xfrm>
            <a:off x="6011863" y="4797425"/>
            <a:ext cx="10477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came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8209" name="WordArt 18"/>
          <p:cNvSpPr>
            <a:spLocks noChangeArrowheads="1" noChangeShapeType="1" noTextEdit="1"/>
          </p:cNvSpPr>
          <p:nvPr/>
        </p:nvSpPr>
        <p:spPr bwMode="auto">
          <a:xfrm>
            <a:off x="1258888" y="5661025"/>
            <a:ext cx="476250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be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2307" name="WordArt 19"/>
          <p:cNvSpPr>
            <a:spLocks noChangeArrowheads="1" noChangeShapeType="1" noTextEdit="1"/>
          </p:cNvSpPr>
          <p:nvPr/>
        </p:nvSpPr>
        <p:spPr bwMode="auto">
          <a:xfrm>
            <a:off x="6011863" y="5589588"/>
            <a:ext cx="1857375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was/were</a:t>
            </a:r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 animBg="1"/>
      <p:bldP spid="12305" grpId="0" animBg="1"/>
      <p:bldP spid="1230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	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14282" y="500042"/>
            <a:ext cx="8572560" cy="590931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600" b="1" dirty="0" smtClean="0">
                <a:solidFill>
                  <a:srgbClr val="0000CC"/>
                </a:solidFill>
              </a:rPr>
              <a:t>went, I, to the garden, yesterday.</a:t>
            </a:r>
          </a:p>
          <a:p>
            <a:pPr marL="342900" indent="-342900"/>
            <a:r>
              <a:rPr lang="en-US" sz="3600" b="1" dirty="0" smtClean="0">
                <a:solidFill>
                  <a:srgbClr val="FF0066"/>
                </a:solidFill>
              </a:rPr>
              <a:t>I went to the garden yesterday.</a:t>
            </a:r>
          </a:p>
          <a:p>
            <a:pPr marL="342900" indent="-342900"/>
            <a:r>
              <a:rPr lang="en-US" sz="3600" b="1" dirty="0" smtClean="0">
                <a:solidFill>
                  <a:srgbClr val="0000CC"/>
                </a:solidFill>
              </a:rPr>
              <a:t>2</a:t>
            </a:r>
            <a:r>
              <a:rPr lang="en-US" sz="3600" b="1" dirty="0">
                <a:solidFill>
                  <a:srgbClr val="0000CC"/>
                </a:solidFill>
              </a:rPr>
              <a:t>. his eyes, opened, he.</a:t>
            </a:r>
          </a:p>
          <a:p>
            <a:pPr marL="342900" indent="-342900"/>
            <a:r>
              <a:rPr lang="en-US" sz="3600" b="1" dirty="0">
                <a:solidFill>
                  <a:srgbClr val="FF0066"/>
                </a:solidFill>
              </a:rPr>
              <a:t>He opened  his eyes.</a:t>
            </a:r>
          </a:p>
          <a:p>
            <a:pPr marL="342900" indent="-342900"/>
            <a:r>
              <a:rPr lang="en-US" sz="3600" b="1" dirty="0">
                <a:solidFill>
                  <a:srgbClr val="0000CC"/>
                </a:solidFill>
              </a:rPr>
              <a:t>3. we, tennis, played, last week.</a:t>
            </a:r>
          </a:p>
          <a:p>
            <a:pPr marL="342900" indent="-342900">
              <a:spcBef>
                <a:spcPct val="50000"/>
              </a:spcBef>
            </a:pPr>
            <a:r>
              <a:rPr lang="en-US" sz="3600" b="1" dirty="0">
                <a:solidFill>
                  <a:srgbClr val="FF0066"/>
                </a:solidFill>
              </a:rPr>
              <a:t>We played tennis last week.</a:t>
            </a:r>
            <a:endParaRPr lang="en-US" sz="3600" b="1" dirty="0">
              <a:solidFill>
                <a:srgbClr val="0000CC"/>
              </a:solidFill>
            </a:endParaRPr>
          </a:p>
          <a:p>
            <a:pPr marL="342900" indent="-342900"/>
            <a:r>
              <a:rPr lang="en-US" sz="3600" b="1" dirty="0">
                <a:solidFill>
                  <a:srgbClr val="0000CC"/>
                </a:solidFill>
              </a:rPr>
              <a:t>4. saw, I, a wonderful dream.</a:t>
            </a:r>
          </a:p>
          <a:p>
            <a:pPr marL="342900" indent="-342900"/>
            <a:r>
              <a:rPr lang="en-US" sz="3600" b="1" dirty="0">
                <a:solidFill>
                  <a:srgbClr val="FF0066"/>
                </a:solidFill>
              </a:rPr>
              <a:t>I saw a wonderful dream.</a:t>
            </a:r>
          </a:p>
          <a:p>
            <a:pPr marL="342900" indent="-342900"/>
            <a:r>
              <a:rPr lang="en-US" sz="3600" b="1" dirty="0">
                <a:solidFill>
                  <a:srgbClr val="0000CC"/>
                </a:solidFill>
              </a:rPr>
              <a:t>5. they, in a big house, lived.</a:t>
            </a:r>
          </a:p>
          <a:p>
            <a:pPr marL="342900" indent="-342900"/>
            <a:r>
              <a:rPr lang="en-US" sz="3600" b="1" dirty="0">
                <a:solidFill>
                  <a:srgbClr val="FF0066"/>
                </a:solidFill>
              </a:rPr>
              <a:t>They lived in a big house</a:t>
            </a:r>
            <a:r>
              <a:rPr lang="en-US" b="1" dirty="0">
                <a:solidFill>
                  <a:srgbClr val="FF0066"/>
                </a:solidFill>
              </a:rPr>
              <a:t>.</a:t>
            </a:r>
            <a:endParaRPr lang="ru-RU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	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23850" y="260350"/>
            <a:ext cx="8351838" cy="6311922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>
              <a:solidFill>
                <a:srgbClr val="0000CC"/>
              </a:solidFill>
            </a:endParaRPr>
          </a:p>
          <a:p>
            <a:r>
              <a:rPr lang="en-US" sz="2400" b="1">
                <a:solidFill>
                  <a:srgbClr val="0000CC"/>
                </a:solidFill>
              </a:rPr>
              <a:t>I watched TV yesterday. (Yes/No)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Did you watch TV yesterday?</a:t>
            </a:r>
          </a:p>
          <a:p>
            <a:endParaRPr lang="en-US" sz="2400" b="1">
              <a:solidFill>
                <a:srgbClr val="0000CC"/>
              </a:solidFill>
            </a:endParaRPr>
          </a:p>
          <a:p>
            <a:r>
              <a:rPr lang="en-US" sz="2400" b="1">
                <a:solidFill>
                  <a:srgbClr val="0000CC"/>
                </a:solidFill>
              </a:rPr>
              <a:t>He wrote a letter. (What)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What did he write?</a:t>
            </a:r>
          </a:p>
          <a:p>
            <a:endParaRPr lang="en-US" sz="2400" b="1">
              <a:solidFill>
                <a:srgbClr val="FF0066"/>
              </a:solidFill>
            </a:endParaRPr>
          </a:p>
          <a:p>
            <a:r>
              <a:rPr lang="en-US" sz="2400" b="1">
                <a:solidFill>
                  <a:srgbClr val="0000CC"/>
                </a:solidFill>
              </a:rPr>
              <a:t>We went to the country. (Where)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Where did you go?</a:t>
            </a:r>
          </a:p>
          <a:p>
            <a:endParaRPr lang="en-US" sz="2400" b="1">
              <a:solidFill>
                <a:srgbClr val="0000CC"/>
              </a:solidFill>
            </a:endParaRPr>
          </a:p>
          <a:p>
            <a:r>
              <a:rPr lang="en-US" sz="2400" b="1">
                <a:solidFill>
                  <a:srgbClr val="0000CC"/>
                </a:solidFill>
              </a:rPr>
              <a:t>His mother collected the stamps. (Who)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Who collected the stamps?</a:t>
            </a:r>
            <a:endParaRPr lang="ru-RU" sz="3600" b="1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286256"/>
            <a:ext cx="2786050" cy="2338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469600" y="400562"/>
            <a:ext cx="5147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Invitation letter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6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1" y="1000108"/>
            <a:ext cx="6286545" cy="5818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714480" y="714356"/>
            <a:ext cx="592935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Good Luck!</a:t>
            </a:r>
            <a:endParaRPr lang="ru-RU" sz="7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начал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86776" y="6162692"/>
            <a:ext cx="500066" cy="50006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6057_screenshot_big_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начал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286644" y="500042"/>
            <a:ext cx="714380" cy="71438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643314"/>
            <a:ext cx="2533650" cy="2981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000108"/>
            <a:ext cx="2600325" cy="2524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0413" y="2038350"/>
            <a:ext cx="2543175" cy="2781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Овальная выноска 4"/>
          <p:cNvSpPr/>
          <p:nvPr/>
        </p:nvSpPr>
        <p:spPr>
          <a:xfrm>
            <a:off x="714348" y="2500306"/>
            <a:ext cx="2357454" cy="928694"/>
          </a:xfrm>
          <a:prstGeom prst="wedgeEllipseCallout">
            <a:avLst>
              <a:gd name="adj1" fmla="val 8258"/>
              <a:gd name="adj2" fmla="val 842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Hi! I’m </a:t>
            </a:r>
            <a:r>
              <a:rPr lang="en-US" dirty="0" err="1" smtClean="0"/>
              <a:t>Sovunia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3643306" y="428604"/>
            <a:ext cx="3143272" cy="125559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Good morning! My name is </a:t>
            </a:r>
            <a:r>
              <a:rPr lang="en-US" dirty="0" err="1" smtClean="0"/>
              <a:t>Losyash</a:t>
            </a:r>
            <a:r>
              <a:rPr lang="en-US" dirty="0" smtClean="0"/>
              <a:t>!</a:t>
            </a:r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715140" y="4572008"/>
            <a:ext cx="2128846" cy="928694"/>
          </a:xfrm>
          <a:prstGeom prst="wedgeRoundRectCallout">
            <a:avLst>
              <a:gd name="adj1" fmla="val -6251"/>
              <a:gd name="adj2" fmla="val -1700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Hello! I am </a:t>
            </a:r>
            <a:r>
              <a:rPr lang="en-US" dirty="0" err="1" smtClean="0"/>
              <a:t>Ezhic</a:t>
            </a:r>
            <a:r>
              <a:rPr lang="en-US" dirty="0" smtClean="0"/>
              <a:t>!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143380"/>
            <a:ext cx="2333625" cy="247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2238375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Выноска-облако 2"/>
          <p:cNvSpPr/>
          <p:nvPr/>
        </p:nvSpPr>
        <p:spPr>
          <a:xfrm>
            <a:off x="3000364" y="285728"/>
            <a:ext cx="2571768" cy="1143008"/>
          </a:xfrm>
          <a:prstGeom prst="cloudCallout">
            <a:avLst>
              <a:gd name="adj1" fmla="val -88456"/>
              <a:gd name="adj2" fmla="val 542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 the </a:t>
            </a:r>
            <a:r>
              <a:rPr lang="en-US" dirty="0" smtClean="0"/>
              <a:t>story, please.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2357422" y="1676400"/>
            <a:ext cx="6572296" cy="48958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summer (</a:t>
            </a:r>
            <a:r>
              <a:rPr lang="en-US" sz="2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прошлым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летом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en-US" sz="2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Kopatych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 </a:t>
            </a:r>
            <a:r>
              <a:rPr lang="en-US" sz="2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Nusha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went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(go) to the forest. 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day 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was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(be) fine. It 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was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(be) very hot and sunny. </a:t>
            </a:r>
            <a:r>
              <a:rPr lang="en-US" sz="2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Kopatych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 </a:t>
            </a:r>
            <a:r>
              <a:rPr lang="en-US" sz="2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Nusha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walked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(walk) in the forest and then they 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sat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(sit) down under а big tree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They 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talked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(talk) and 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talked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Suddenly 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they 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saw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(see) a small bird.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bird 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had fallen 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yпaлa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from the tree. </a:t>
            </a:r>
            <a:r>
              <a:rPr lang="en-US" sz="2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Kopatych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took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(take) (</a:t>
            </a:r>
            <a:r>
              <a:rPr lang="ru-RU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брать, взять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bird in his hands and 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they 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went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(go) 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home. They 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put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(put) the bird into the box. 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They 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liked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(like) the bird very much. They 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gave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(give) the bird bread, apples, corn and 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water. The 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bird 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lived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(live) in their house for two weeks. Then </a:t>
            </a:r>
            <a:r>
              <a:rPr lang="en-US" sz="2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Kopatych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 </a:t>
            </a:r>
            <a:r>
              <a:rPr lang="en-US" sz="2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Nusha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took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(take) the bird back to the forest. The bird </a:t>
            </a:r>
            <a:r>
              <a:rPr lang="en-US" sz="22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was</a:t>
            </a:r>
            <a:r>
              <a:rPr lang="en-US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(be) very happy.</a:t>
            </a:r>
            <a:endParaRPr lang="ru-RU" sz="2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4282" y="260350"/>
            <a:ext cx="4141818" cy="11525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ПРАВИЛЬНЫЕ   ГЛАГОЛЫ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(REGULAR VERBS)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786314" y="214313"/>
            <a:ext cx="4357685" cy="1223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ts val="2875"/>
              </a:lnSpc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НЕПРАВИЛЬНЫЕ ГЛАГОЛЫ  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RREGULAR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VERBS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/>
              <a:t> </a:t>
            </a:r>
            <a:r>
              <a:rPr lang="ru-RU" sz="4000" dirty="0">
                <a:solidFill>
                  <a:schemeClr val="tx2"/>
                </a:solidFill>
              </a:rPr>
              <a:t>               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3850" y="1571612"/>
            <a:ext cx="4032250" cy="4953013"/>
          </a:xfrm>
          <a:prstGeom prst="rect">
            <a:avLst/>
          </a:prstGeom>
          <a:solidFill>
            <a:srgbClr val="FFFFCC"/>
          </a:solidFill>
        </p:spPr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«ПОСЛУШНЫЕ»-подчиняются одному общему правилу: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572000" y="1571612"/>
            <a:ext cx="4321175" cy="5057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«НЕПОСЛУШНЫЕ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»-</a:t>
            </a:r>
          </a:p>
          <a:p>
            <a:pPr marL="342900" indent="-342900">
              <a:spcBef>
                <a:spcPct val="20000"/>
              </a:spcBef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каждого глагола свои правила поведения в прошедшем времени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 dirty="0" smtClean="0"/>
              <a:t>V</a:t>
            </a:r>
            <a:r>
              <a:rPr lang="en-US" sz="2400" b="1" dirty="0" smtClean="0"/>
              <a:t>2</a:t>
            </a:r>
            <a:endParaRPr lang="ru-RU" sz="2400" b="1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 smtClean="0"/>
              <a:t>Неправильные глаголы «живут» в таблице и их нужно </a:t>
            </a:r>
            <a:r>
              <a:rPr lang="ru-RU" sz="2800" b="1" dirty="0" smtClean="0">
                <a:solidFill>
                  <a:srgbClr val="FF3300"/>
                </a:solidFill>
              </a:rPr>
              <a:t>УЧИТЬ!</a:t>
            </a:r>
            <a:endParaRPr lang="ru-RU" sz="2800" b="1" dirty="0">
              <a:solidFill>
                <a:srgbClr val="FF33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64" y="5072074"/>
            <a:ext cx="157163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571876"/>
            <a:ext cx="2181225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225" y="4714884"/>
            <a:ext cx="2390775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09800" cy="2390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Вопросительное предложение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000232" y="1928802"/>
            <a:ext cx="1571636" cy="1214446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Did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2071678"/>
            <a:ext cx="114300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000760" y="2000240"/>
            <a:ext cx="1500198" cy="1143008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accent2"/>
                </a:solidFill>
              </a:rPr>
              <a:t>V</a:t>
            </a:r>
            <a:endParaRPr lang="ru-RU" sz="6000" dirty="0">
              <a:solidFill>
                <a:schemeClr val="accent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7072330" y="1929790"/>
            <a:ext cx="207167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ru-RU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85720" y="4000504"/>
            <a:ext cx="1214446" cy="1128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?</a:t>
            </a:r>
            <a:endParaRPr lang="ru-RU" sz="5400" dirty="0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1857356" y="3857628"/>
            <a:ext cx="1571636" cy="1214446"/>
          </a:xfrm>
          <a:prstGeom prst="triangle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</a:t>
            </a:r>
            <a:r>
              <a:rPr lang="en-US" sz="2800" dirty="0" smtClean="0"/>
              <a:t>id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29058" y="4000504"/>
            <a:ext cx="114300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5429256" y="3929066"/>
            <a:ext cx="1500198" cy="1143008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accent2"/>
                </a:solidFill>
              </a:rPr>
              <a:t>V</a:t>
            </a:r>
            <a:endParaRPr lang="ru-RU" sz="6000" dirty="0">
              <a:solidFill>
                <a:schemeClr val="accent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3768" y="3714752"/>
            <a:ext cx="1143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642918"/>
            <a:ext cx="142876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2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1285860"/>
            <a:ext cx="278608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Who</a:t>
            </a:r>
            <a:endParaRPr lang="ru-RU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люс 3"/>
          <p:cNvSpPr/>
          <p:nvPr/>
        </p:nvSpPr>
        <p:spPr>
          <a:xfrm>
            <a:off x="4500562" y="1571612"/>
            <a:ext cx="928694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572132" y="642918"/>
            <a:ext cx="2286016" cy="234316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accent2"/>
                </a:solidFill>
              </a:rPr>
              <a:t>V</a:t>
            </a:r>
            <a:r>
              <a:rPr lang="en-US" sz="3200" dirty="0" smtClean="0">
                <a:solidFill>
                  <a:schemeClr val="accent2"/>
                </a:solidFill>
              </a:rPr>
              <a:t>2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01024" y="1285860"/>
            <a:ext cx="7040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786190"/>
            <a:ext cx="3143272" cy="27908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2514600" cy="2762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Выноска-облако 2"/>
          <p:cNvSpPr/>
          <p:nvPr/>
        </p:nvSpPr>
        <p:spPr>
          <a:xfrm>
            <a:off x="2643174" y="0"/>
            <a:ext cx="2643206" cy="1612756"/>
          </a:xfrm>
          <a:prstGeom prst="cloudCallout">
            <a:avLst>
              <a:gd name="adj1" fmla="val -65911"/>
              <a:gd name="adj2" fmla="val 204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Oh! I’ m tired!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0"/>
            <a:ext cx="25622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071810"/>
            <a:ext cx="28194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3714752"/>
            <a:ext cx="16287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вальная выноска 6"/>
          <p:cNvSpPr/>
          <p:nvPr/>
        </p:nvSpPr>
        <p:spPr>
          <a:xfrm>
            <a:off x="5072066" y="2428868"/>
            <a:ext cx="1700218" cy="612648"/>
          </a:xfrm>
          <a:prstGeom prst="wedgeEllipseCallout">
            <a:avLst>
              <a:gd name="adj1" fmla="val 30504"/>
              <a:gd name="adj2" fmla="val 1280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Okay!</a:t>
            </a:r>
            <a:endParaRPr lang="ru-RU" sz="2400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642910" y="2714620"/>
            <a:ext cx="2986102" cy="1071570"/>
          </a:xfrm>
          <a:prstGeom prst="wedgeEllipseCallout">
            <a:avLst>
              <a:gd name="adj1" fmla="val 22316"/>
              <a:gd name="adj2" fmla="val 1040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Let’s do some exercises!</a:t>
            </a:r>
            <a:endParaRPr lang="ru-RU" sz="2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3214710" cy="370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Выноска-облако 3"/>
          <p:cNvSpPr/>
          <p:nvPr/>
        </p:nvSpPr>
        <p:spPr>
          <a:xfrm>
            <a:off x="5000628" y="285728"/>
            <a:ext cx="3429024" cy="1071570"/>
          </a:xfrm>
          <a:prstGeom prst="cloudCallout">
            <a:avLst>
              <a:gd name="adj1" fmla="val -106493"/>
              <a:gd name="adj2" fmla="val 924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i="1" dirty="0" smtClean="0"/>
          </a:p>
          <a:p>
            <a:pPr algn="ctr"/>
            <a:r>
              <a:rPr lang="en-US" sz="2400" i="1" dirty="0" smtClean="0"/>
              <a:t>Can you hop like a rabbit?</a:t>
            </a:r>
          </a:p>
          <a:p>
            <a:pPr algn="ctr"/>
            <a:endParaRPr lang="en-US" i="1" dirty="0" smtClean="0"/>
          </a:p>
          <a:p>
            <a:pPr algn="ctr"/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3786182" y="1571612"/>
            <a:ext cx="4071966" cy="1428760"/>
          </a:xfrm>
          <a:prstGeom prst="cloudCallout">
            <a:avLst>
              <a:gd name="adj1" fmla="val -70786"/>
              <a:gd name="adj2" fmla="val -130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Can you fly like a butterfly?</a:t>
            </a:r>
            <a:endParaRPr lang="ru-RU" sz="2400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2857488" y="3214686"/>
            <a:ext cx="4214842" cy="1214446"/>
          </a:xfrm>
          <a:prstGeom prst="cloudCallout">
            <a:avLst>
              <a:gd name="adj1" fmla="val -48345"/>
              <a:gd name="adj2" fmla="val -878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Can you swim like a duck?</a:t>
            </a:r>
            <a:endParaRPr lang="ru-RU" sz="2400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642910" y="4429132"/>
            <a:ext cx="3786214" cy="1428760"/>
          </a:xfrm>
          <a:prstGeom prst="cloudCallout">
            <a:avLst>
              <a:gd name="adj1" fmla="val -4261"/>
              <a:gd name="adj2" fmla="val -1282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Can you run like a dog?</a:t>
            </a:r>
            <a:endParaRPr lang="ru-RU" sz="2400" dirty="0"/>
          </a:p>
        </p:txBody>
      </p:sp>
      <p:pic>
        <p:nvPicPr>
          <p:cNvPr id="8" name="физкультми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357950" y="5500702"/>
            <a:ext cx="981084" cy="71438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3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153</TotalTime>
  <Words>488</Words>
  <Application>Microsoft Office PowerPoint</Application>
  <PresentationFormat>Экран (4:3)</PresentationFormat>
  <Paragraphs>82</Paragraphs>
  <Slides>15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Апекс</vt:lpstr>
      <vt:lpstr>Поток</vt:lpstr>
      <vt:lpstr>Открытая</vt:lpstr>
      <vt:lpstr>Метро</vt:lpstr>
      <vt:lpstr>Эркер</vt:lpstr>
      <vt:lpstr>Изящная</vt:lpstr>
      <vt:lpstr>1_Апекс</vt:lpstr>
      <vt:lpstr>Солнцестояние</vt:lpstr>
      <vt:lpstr>1_Поток</vt:lpstr>
      <vt:lpstr>Изучаем Past Simple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</vt:lpstr>
      <vt:lpstr> </vt:lpstr>
      <vt:lpstr> 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Изучаем Past Simple</dc:title>
  <cp:lastModifiedBy>Admin</cp:lastModifiedBy>
  <cp:revision>21</cp:revision>
  <dcterms:modified xsi:type="dcterms:W3CDTF">2010-10-26T14:44:15Z</dcterms:modified>
</cp:coreProperties>
</file>