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57A69D-56BF-4901-826B-504231AA2BBA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7F5FB-10CF-4616-85FD-0FE56CD5F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A886-CDCC-41A1-A9B0-A90511549DD7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AD50-DD45-4BD9-BC90-06BD923B4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510EF-81DC-4C02-9F83-3430AAD64E8B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BFE-723C-4CC3-9C63-F41F591F7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0032-A1A5-4351-8214-0C010DC582CD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E079-1B97-43B1-8CD1-3E8FEC6EA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CDE88-1CBB-4FEF-AF9A-1A4F67B2941F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A59957-A686-4E94-ABE5-71DE2A7BF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75F0E-54E5-40B9-97A6-A741A44535A0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B30A-8F08-4A3E-AB5A-A56997D0E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97D4-80E0-43D2-807F-ADE9FA5F40EE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91E8-2A7E-4D88-A592-0A9FE615B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BF69-151D-4025-9BE9-30376E9906F3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73C7-2377-4C62-B8D7-4E54AA759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6B73FB-77A5-4BC1-85BD-D33510C1202E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3E081B-6A12-41D0-B437-D89F960C7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F9413-B0C3-4DF8-AB42-0BCA1BDFD47E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848-D7F6-45A3-8695-7D288922B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01481-8ED4-4565-8E43-BA77CA5DC025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A7C922-243B-4769-A23E-B896F629B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206A640-E31A-425B-9281-020032CA36B1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3AD51F-4F77-4A08-8467-1D7E3E0D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10" r:id="rId7"/>
    <p:sldLayoutId id="2147483705" r:id="rId8"/>
    <p:sldLayoutId id="2147483711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/>
                </a:solidFill>
              </a:rPr>
              <a:t>Организация работы по самообразованию педагогов ДОУ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714375" y="571500"/>
            <a:ext cx="785812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2 этап- Основной.</a:t>
            </a:r>
          </a:p>
          <a:p>
            <a:pPr algn="just"/>
            <a:r>
              <a:rPr lang="ru-RU">
                <a:latin typeface="Verdana" pitchFamily="34" charset="0"/>
              </a:rPr>
              <a:t>Предполагает внедрение в работу подготовительного материала.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b="1" u="sng">
                <a:latin typeface="Verdana" pitchFamily="34" charset="0"/>
              </a:rPr>
              <a:t>Форма представления результатов: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проведение мероприятий по теме самообразования.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3 этап- Заключительный.</a:t>
            </a:r>
          </a:p>
          <a:p>
            <a:pPr algn="just"/>
            <a:r>
              <a:rPr lang="ru-RU">
                <a:latin typeface="Verdana" pitchFamily="34" charset="0"/>
              </a:rPr>
              <a:t>Предполагает проведение диагностики с целью отслеживания результатов работы, самоанализ педагогической деятельности.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b="1">
                <a:latin typeface="Verdana" pitchFamily="34" charset="0"/>
              </a:rPr>
              <a:t>По окончании каждого этапа проводится рефлексия (самоанализ).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528888" y="428625"/>
            <a:ext cx="6257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</a:rPr>
              <a:t>Как правильно сформулировать тему: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397000"/>
          <a:ext cx="7858179" cy="457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9393"/>
                <a:gridCol w="2881331"/>
                <a:gridCol w="2357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Изучаемый 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Условия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Изучение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Исследование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Развитие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Формирование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Становление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Воспитание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Анализ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Разработка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Организация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Влияние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Познавательные способности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Познавательная активность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Умение что-то делать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Личностные качества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Любознательность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Самостоятельность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Наблюдательность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aseline="0" dirty="0" smtClean="0"/>
                        <a:t>и т. п.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музыкаль</a:t>
                      </a:r>
                      <a:r>
                        <a:rPr lang="ru-RU" dirty="0" smtClean="0"/>
                        <a:t> -</a:t>
                      </a:r>
                      <a:r>
                        <a:rPr lang="ru-RU" dirty="0" err="1" smtClean="0"/>
                        <a:t>ных</a:t>
                      </a:r>
                      <a:r>
                        <a:rPr lang="ru-RU" dirty="0" smtClean="0"/>
                        <a:t> занятиях;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На экскурсиях в природу;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 процессе изучения чего-либо;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 процессе знакомства с чем-либо;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 игровой деятельности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dirty="0" smtClean="0"/>
                        <a:t>и т. п.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68" name="TextBox 8"/>
          <p:cNvSpPr txBox="1">
            <a:spLocks noChangeArrowheads="1"/>
          </p:cNvSpPr>
          <p:nvPr/>
        </p:nvSpPr>
        <p:spPr bwMode="auto">
          <a:xfrm>
            <a:off x="500063" y="607218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Пример:</a:t>
            </a:r>
            <a:r>
              <a:rPr lang="ru-RU" sz="1400">
                <a:latin typeface="Verdana" pitchFamily="34" charset="0"/>
              </a:rPr>
              <a:t> «Развитие наблюдательности у детей старшего дошкольного возраста во время прогулок в природу»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2643188" y="571500"/>
            <a:ext cx="4316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Verdana" pitchFamily="34" charset="0"/>
              </a:rPr>
              <a:t>Формулировка темы по схеме:</a:t>
            </a:r>
          </a:p>
        </p:txBody>
      </p:sp>
      <p:sp>
        <p:nvSpPr>
          <p:cNvPr id="3" name="Овал 2"/>
          <p:cNvSpPr/>
          <p:nvPr/>
        </p:nvSpPr>
        <p:spPr>
          <a:xfrm>
            <a:off x="857250" y="1428750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ЧТО-ТО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143250" y="1714500"/>
            <a:ext cx="283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Как условие развития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6500813" y="1428750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ЧЕГО-ЛИБО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63" y="2928938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ЧТО-ТО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43688" y="3000375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ЧЕГО-ЛИБО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2643188" y="32146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Как средство формирования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285750" y="4500563"/>
            <a:ext cx="2093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Использование </a:t>
            </a:r>
          </a:p>
        </p:txBody>
      </p:sp>
      <p:sp>
        <p:nvSpPr>
          <p:cNvPr id="10" name="Овал 9"/>
          <p:cNvSpPr/>
          <p:nvPr/>
        </p:nvSpPr>
        <p:spPr>
          <a:xfrm>
            <a:off x="2714625" y="4214813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ЧЕГО-ЛИБО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4500563" y="4214813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Как средство (условие) развития (формирования, воспитания, становления и т. п.)</a:t>
            </a:r>
          </a:p>
        </p:txBody>
      </p:sp>
      <p:sp>
        <p:nvSpPr>
          <p:cNvPr id="12" name="Овал 11"/>
          <p:cNvSpPr/>
          <p:nvPr/>
        </p:nvSpPr>
        <p:spPr>
          <a:xfrm>
            <a:off x="6715125" y="5429250"/>
            <a:ext cx="1714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ЧЕГО-ТО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24579" idx="1"/>
          </p:cNvCxnSpPr>
          <p:nvPr/>
        </p:nvCxnSpPr>
        <p:spPr>
          <a:xfrm>
            <a:off x="2786063" y="1857375"/>
            <a:ext cx="357187" cy="412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072188" y="1928813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286000" y="3357563"/>
            <a:ext cx="428625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7" idx="2"/>
          </p:cNvCxnSpPr>
          <p:nvPr/>
        </p:nvCxnSpPr>
        <p:spPr>
          <a:xfrm>
            <a:off x="6286500" y="3429000"/>
            <a:ext cx="357188" cy="28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4584" idx="3"/>
            <a:endCxn id="10" idx="2"/>
          </p:cNvCxnSpPr>
          <p:nvPr/>
        </p:nvCxnSpPr>
        <p:spPr>
          <a:xfrm flipV="1">
            <a:off x="2379663" y="4672013"/>
            <a:ext cx="334962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7572375" y="5072063"/>
            <a:ext cx="500063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642938" y="571500"/>
            <a:ext cx="77866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latin typeface="Verdana" pitchFamily="34" charset="0"/>
              </a:rPr>
              <a:t>Например:</a:t>
            </a:r>
          </a:p>
          <a:p>
            <a:endParaRPr lang="ru-RU">
              <a:latin typeface="Verdana" pitchFamily="34" charset="0"/>
            </a:endParaRPr>
          </a:p>
          <a:p>
            <a:pPr algn="just"/>
            <a:r>
              <a:rPr lang="ru-RU" sz="2400">
                <a:latin typeface="Verdana" pitchFamily="34" charset="0"/>
              </a:rPr>
              <a:t>«Сюжетно-ролевая игра как средство развития коммуникативных способностей детей дошкольного возраста»</a:t>
            </a:r>
          </a:p>
          <a:p>
            <a:pPr algn="just"/>
            <a:endParaRPr lang="ru-RU" sz="2400">
              <a:latin typeface="Verdana" pitchFamily="34" charset="0"/>
            </a:endParaRPr>
          </a:p>
          <a:p>
            <a:pPr algn="just"/>
            <a:r>
              <a:rPr lang="ru-RU" sz="2400">
                <a:latin typeface="Verdana" pitchFamily="34" charset="0"/>
              </a:rPr>
              <a:t>«Наблюдение как средство развития произвольного внимания у детей дошкольного возраста»</a:t>
            </a:r>
          </a:p>
          <a:p>
            <a:pPr algn="just"/>
            <a:endParaRPr lang="ru-RU" sz="2400">
              <a:latin typeface="Verdana" pitchFamily="34" charset="0"/>
            </a:endParaRPr>
          </a:p>
          <a:p>
            <a:pPr algn="just"/>
            <a:r>
              <a:rPr lang="ru-RU" sz="2400">
                <a:latin typeface="Verdana" pitchFamily="34" charset="0"/>
              </a:rPr>
              <a:t>«Использование развивающих игр как средство формирования познавательных способностей у детей старшего дошкольного возраста»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714375" y="500063"/>
            <a:ext cx="80311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Определение актуальности и новизны исследования</a:t>
            </a:r>
          </a:p>
          <a:p>
            <a:pPr algn="just"/>
            <a:endParaRPr lang="ru-RU" b="1">
              <a:latin typeface="Verdana" pitchFamily="34" charset="0"/>
            </a:endParaRPr>
          </a:p>
          <a:p>
            <a:pPr algn="just"/>
            <a:r>
              <a:rPr lang="ru-RU" b="1">
                <a:latin typeface="Verdana" pitchFamily="34" charset="0"/>
              </a:rPr>
              <a:t>Ответьте на вопрос: </a:t>
            </a:r>
            <a:r>
              <a:rPr lang="ru-RU">
                <a:latin typeface="Verdana" pitchFamily="34" charset="0"/>
              </a:rPr>
              <a:t>почему данную проблему нужно изучать сегодня, на сколько она важна и значима для практики обучения и воспитания дошкольников?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b="1">
                <a:latin typeface="Verdana" pitchFamily="34" charset="0"/>
              </a:rPr>
              <a:t>Актуальность</a:t>
            </a:r>
            <a:r>
              <a:rPr lang="ru-RU">
                <a:latin typeface="Verdana" pitchFamily="34" charset="0"/>
              </a:rPr>
              <a:t> заключается в объяснении теоретической направленности, которая будет достигнута в результате выполнения работы.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b="1">
                <a:latin typeface="Verdana" pitchFamily="34" charset="0"/>
              </a:rPr>
              <a:t>Новизна</a:t>
            </a:r>
            <a:r>
              <a:rPr lang="ru-RU">
                <a:latin typeface="Verdana" pitchFamily="34" charset="0"/>
              </a:rPr>
              <a:t> может заключаться в новом решении вопросов, затрагивать региональные особенности.</a:t>
            </a:r>
          </a:p>
          <a:p>
            <a:pPr algn="ctr"/>
            <a:endParaRPr lang="ru-RU" b="1">
              <a:latin typeface="Verdana" pitchFamily="34" charset="0"/>
            </a:endParaRPr>
          </a:p>
          <a:p>
            <a:pPr algn="ctr"/>
            <a:endParaRPr lang="ru-RU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928688" y="428625"/>
            <a:ext cx="7500937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</a:rPr>
              <a:t>Формулирование цели исследования</a:t>
            </a:r>
          </a:p>
          <a:p>
            <a:pPr algn="ctr"/>
            <a:endParaRPr lang="ru-RU" sz="2400" b="1">
              <a:latin typeface="Verdana" pitchFamily="34" charset="0"/>
            </a:endParaRPr>
          </a:p>
          <a:p>
            <a:pPr algn="just"/>
            <a:r>
              <a:rPr lang="ru-RU" sz="2400" b="1">
                <a:latin typeface="Verdana" pitchFamily="34" charset="0"/>
              </a:rPr>
              <a:t>Цель- </a:t>
            </a:r>
            <a:r>
              <a:rPr lang="ru-RU" sz="2000">
                <a:latin typeface="Verdana" pitchFamily="34" charset="0"/>
              </a:rPr>
              <a:t>это то, что необходимо получить или показать в результате работы, это представление об общем результате работы.</a:t>
            </a:r>
          </a:p>
          <a:p>
            <a:pPr algn="just"/>
            <a:endParaRPr lang="ru-RU" sz="2000" b="1">
              <a:latin typeface="Verdana" pitchFamily="34" charset="0"/>
            </a:endParaRPr>
          </a:p>
          <a:p>
            <a:pPr algn="just"/>
            <a:r>
              <a:rPr lang="ru-RU" sz="2000" b="1">
                <a:latin typeface="Verdana" pitchFamily="34" charset="0"/>
              </a:rPr>
              <a:t>Например: </a:t>
            </a:r>
          </a:p>
          <a:p>
            <a:pPr algn="just"/>
            <a:r>
              <a:rPr lang="ru-RU" sz="2000">
                <a:latin typeface="Verdana" pitchFamily="34" charset="0"/>
              </a:rPr>
              <a:t>«Развивающие игры как средство формирования познавательных способностей детей дошкольного возраста»</a:t>
            </a:r>
          </a:p>
          <a:p>
            <a:pPr algn="just"/>
            <a:r>
              <a:rPr lang="ru-RU" sz="2000">
                <a:latin typeface="Verdana" pitchFamily="34" charset="0"/>
              </a:rPr>
              <a:t>Цель: Показать роль и значение развивающих игр в формировании познавательных способностей детей дошкольного возраста.</a:t>
            </a: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74088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</a:rPr>
              <a:t>Формулирование задач исследования:</a:t>
            </a:r>
          </a:p>
          <a:p>
            <a:pPr algn="ctr"/>
            <a:endParaRPr lang="ru-RU" sz="1400" b="1">
              <a:latin typeface="Verdana" pitchFamily="34" charset="0"/>
            </a:endParaRPr>
          </a:p>
          <a:p>
            <a:pPr algn="just"/>
            <a:r>
              <a:rPr lang="ru-RU">
                <a:latin typeface="Verdana" pitchFamily="34" charset="0"/>
              </a:rPr>
              <a:t>Ответьте на вопрос, что нужно сделать, чтобы подтвердить </a:t>
            </a:r>
          </a:p>
          <a:p>
            <a:pPr algn="just"/>
            <a:r>
              <a:rPr lang="ru-RU">
                <a:latin typeface="Verdana" pitchFamily="34" charset="0"/>
              </a:rPr>
              <a:t>предположение?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ctr"/>
            <a:r>
              <a:rPr lang="ru-RU" b="1">
                <a:latin typeface="Verdana" pitchFamily="34" charset="0"/>
              </a:rPr>
              <a:t>Схема формулирования задач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50" y="2286000"/>
          <a:ext cx="7500938" cy="2651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50495"/>
                <a:gridCol w="37504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Частичный предмет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Изучить, исследовать, проанализировать, рассмотреть, обосновать, объяснить, разработать, экспериментально проверить, доказать, апробировать и т. 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Условия, факторы, подходы, роль, значение, место, средства, возможности, целесообразность, приемы, технологии, рекомендации и т. п.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8794" y="1928802"/>
            <a:ext cx="501130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Спасибо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внимание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238" y="500063"/>
            <a:ext cx="8183562" cy="3357562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Я чувствую себя в праве сказать: </a:t>
            </a:r>
            <a:b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да здравствует самообразование во всех областях!..</a:t>
            </a:r>
            <a:b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Только те знания прочны и ценны, которые вы добывали сами, </a:t>
            </a:r>
            <a:b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побуждаемые собственной страстью.</a:t>
            </a:r>
            <a:b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 Всякое знание должно быть открытием, которое вы сделали сами…</a:t>
            </a:r>
            <a:b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chemeClr val="accent1"/>
                </a:solidFill>
                <a:cs typeface="Aharoni" pitchFamily="2" charset="-79"/>
              </a:rPr>
              <a:t>К.И. Чуковский</a:t>
            </a:r>
            <a:endParaRPr lang="ru-RU" sz="2700" dirty="0">
              <a:solidFill>
                <a:schemeClr val="accent1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6737" cy="5214938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Разные источник дают следующие определения: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Самообразование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– это целенаправленная познавательная деятельность, управляемая самой личностью для приобретения системных знаний в какой-либо области науки, культуры и т.п.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err="1" smtClean="0">
                <a:solidFill>
                  <a:srgbClr val="C00000"/>
                </a:solidFill>
              </a:rPr>
              <a:t>Ожигов</a:t>
            </a:r>
            <a:r>
              <a:rPr lang="ru-RU" sz="1800" dirty="0" smtClean="0">
                <a:solidFill>
                  <a:srgbClr val="C00000"/>
                </a:solidFill>
              </a:rPr>
              <a:t> дает такое определение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: </a:t>
            </a:r>
            <a:r>
              <a:rPr lang="ru-RU" sz="2400" dirty="0" smtClean="0">
                <a:solidFill>
                  <a:srgbClr val="FF0000"/>
                </a:solidFill>
              </a:rPr>
              <a:t>самообразование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– это приобретение знаний путем самостоятельных занятий без помощи преподавателя.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Самообразование</a:t>
            </a: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22313" y="428625"/>
            <a:ext cx="7772400" cy="15001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Тематика самообразования:</a:t>
            </a:r>
            <a:endParaRPr lang="ru-RU" dirty="0"/>
          </a:p>
        </p:txBody>
      </p:sp>
      <p:sp>
        <p:nvSpPr>
          <p:cNvPr id="16386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22313" y="2214563"/>
            <a:ext cx="7772400" cy="4143375"/>
          </a:xfrm>
        </p:spPr>
        <p:txBody>
          <a:bodyPr/>
          <a:lstStyle/>
          <a:p>
            <a:pPr marL="36513" algn="just">
              <a:spcBef>
                <a:spcPct val="0"/>
              </a:spcBef>
            </a:pPr>
            <a:r>
              <a:rPr lang="ru-RU" sz="2800" b="1" u="sng" smtClean="0">
                <a:solidFill>
                  <a:srgbClr val="C00000"/>
                </a:solidFill>
              </a:rPr>
              <a:t>Для молодых специалистов:</a:t>
            </a:r>
          </a:p>
          <a:p>
            <a:pPr marL="36513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 smtClean="0">
                <a:solidFill>
                  <a:srgbClr val="002060"/>
                </a:solidFill>
              </a:rPr>
              <a:t>Осознание ценностей личностно-ориентированной модели воспитания, обучения и развития;</a:t>
            </a:r>
          </a:p>
          <a:p>
            <a:pPr marL="36513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 smtClean="0">
                <a:solidFill>
                  <a:srgbClr val="002060"/>
                </a:solidFill>
              </a:rPr>
              <a:t>Формирование основ педагогического мастерства;</a:t>
            </a:r>
          </a:p>
          <a:p>
            <a:pPr marL="36513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 smtClean="0">
                <a:solidFill>
                  <a:srgbClr val="002060"/>
                </a:solidFill>
              </a:rPr>
              <a:t>Развитие умений и конструктивных способностей.</a:t>
            </a:r>
          </a:p>
          <a:p>
            <a:pPr marL="36513" algn="just">
              <a:spcBef>
                <a:spcPct val="0"/>
              </a:spcBef>
            </a:pPr>
            <a:endParaRPr lang="ru-RU" sz="24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571500" y="785813"/>
            <a:ext cx="7772400" cy="5429250"/>
          </a:xfrm>
        </p:spPr>
        <p:txBody>
          <a:bodyPr>
            <a:normAutofit fontScale="92500" lnSpcReduction="2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Для воспитателей, работающих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свыше 5 лет: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Овладение способами проектирования воспитательно-образовательного процесса с целью повышения его эффективности и качества в условиях вариативного образования;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ru-RU" b="1" dirty="0" smtClean="0">
                <a:solidFill>
                  <a:srgbClr val="002060"/>
                </a:solidFill>
              </a:rPr>
              <a:t> Формирование умения анализировать научно-методическую литературу, применение полученных знаний на практике, активизация творческих способностей.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143000" y="642938"/>
            <a:ext cx="7031038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Для опытных, творчески-работающих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 воспитателей:</a:t>
            </a:r>
          </a:p>
          <a:p>
            <a:pPr algn="just">
              <a:buClr>
                <a:srgbClr val="FF0000"/>
              </a:buClr>
              <a:buSzPct val="84000"/>
              <a:buFont typeface="Wingdings" pitchFamily="2" charset="2"/>
              <a:buChar char="§"/>
            </a:pPr>
            <a:endParaRPr lang="ru-RU" sz="2400" b="1">
              <a:solidFill>
                <a:srgbClr val="C00000"/>
              </a:solidFill>
              <a:latin typeface="Verdana" pitchFamily="34" charset="0"/>
            </a:endParaRPr>
          </a:p>
          <a:p>
            <a:pPr algn="just">
              <a:buClr>
                <a:srgbClr val="FF0000"/>
              </a:buClr>
              <a:buSzPct val="84000"/>
              <a:buFont typeface="Wingdings" pitchFamily="2" charset="2"/>
              <a:buChar char="§"/>
            </a:pP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Развитие способностей к перепроектированию собственной деятельности в контексте тенденций развития психолого-педагогической науки и социального заказа общества;</a:t>
            </a:r>
          </a:p>
          <a:p>
            <a:pPr algn="just">
              <a:buClr>
                <a:srgbClr val="FF0000"/>
              </a:buClr>
              <a:buSzPct val="84000"/>
              <a:buFont typeface="Wingdings" pitchFamily="2" charset="2"/>
              <a:buChar char="§"/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 Проявление творческого потенциала педагога; </a:t>
            </a:r>
          </a:p>
          <a:p>
            <a:pPr algn="just">
              <a:buClr>
                <a:srgbClr val="FF0000"/>
              </a:buClr>
              <a:buSzPct val="84000"/>
              <a:buFont typeface="Wingdings" pitchFamily="2" charset="2"/>
              <a:buChar char="§"/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 Пропаганда своих достижений;</a:t>
            </a:r>
          </a:p>
          <a:p>
            <a:pPr algn="just">
              <a:buClr>
                <a:srgbClr val="FF0000"/>
              </a:buClr>
              <a:buSzPct val="84000"/>
              <a:buFont typeface="Wingdings" pitchFamily="2" charset="2"/>
              <a:buChar char="§"/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Развитие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642938" y="785813"/>
            <a:ext cx="77152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Тематикой самообразования также может быть:</a:t>
            </a:r>
          </a:p>
          <a:p>
            <a:pPr algn="ctr"/>
            <a:endParaRPr lang="ru-RU" sz="2400" b="1">
              <a:solidFill>
                <a:srgbClr val="C00000"/>
              </a:solidFill>
              <a:latin typeface="Verdana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одна из годовых задач;</a:t>
            </a:r>
          </a:p>
          <a:p>
            <a:pPr algn="just">
              <a:buClr>
                <a:srgbClr val="FF0000"/>
              </a:buClr>
            </a:pPr>
            <a:endParaRPr lang="ru-RU" sz="2400" b="1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 проблема, которая вызывает у педагога затруднение;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ru-RU" sz="2400" b="1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1">
                <a:solidFill>
                  <a:srgbClr val="002060"/>
                </a:solidFill>
                <a:latin typeface="Verdana" pitchFamily="34" charset="0"/>
              </a:rPr>
              <a:t> пополнение знаний по уже имеющемуся опыту.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1785938" y="428625"/>
            <a:ext cx="639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Verdana" pitchFamily="34" charset="0"/>
              </a:rPr>
              <a:t>План работы по самообразованию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25" y="1071563"/>
            <a:ext cx="16430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1857375"/>
            <a:ext cx="22145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Тема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25" y="2643188"/>
            <a:ext cx="4929188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Этапы работы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цели, задачи, планирование работы, теоретическое изучение проблемы, практическое изучение, подведение итогов самообразования)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88" y="4000500"/>
            <a:ext cx="600075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Предполагаемый результат и формы его представления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965450" y="1677988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929732" y="2428081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928144" y="3786981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571500" y="5072063"/>
            <a:ext cx="814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Длительность этапов может варьироваться в зависимости от сложности темы, ее освещенности в теории и практики дошкольного воспитания и опыта самого педагога. Срок реализации плана педагог определяет сам, но как правило они рассчитываются от аттестации до аттестации.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500188" y="500063"/>
            <a:ext cx="6072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Verdana" pitchFamily="34" charset="0"/>
              </a:rPr>
              <a:t>Результативность этапов работы</a:t>
            </a:r>
          </a:p>
          <a:p>
            <a:pPr algn="ctr"/>
            <a:r>
              <a:rPr lang="ru-RU" sz="2400" b="1">
                <a:solidFill>
                  <a:srgbClr val="FF0000"/>
                </a:solidFill>
                <a:latin typeface="Verdana" pitchFamily="34" charset="0"/>
              </a:rPr>
              <a:t> по самообразованию: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85813" y="1500188"/>
            <a:ext cx="78581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1 этап- Организационно-ознакомительный.</a:t>
            </a:r>
          </a:p>
          <a:p>
            <a:pPr algn="just"/>
            <a:r>
              <a:rPr lang="ru-RU">
                <a:latin typeface="Verdana" pitchFamily="34" charset="0"/>
              </a:rPr>
              <a:t>Он включает в себя детальное изучение ситуации по выбранной проблеме, соответствующей научно-методической литературы, определение темы самообразования, составление плана работы, подготовка практического материала.</a:t>
            </a:r>
          </a:p>
          <a:p>
            <a:pPr algn="just"/>
            <a:endParaRPr lang="ru-RU">
              <a:latin typeface="Verdana" pitchFamily="34" charset="0"/>
            </a:endParaRPr>
          </a:p>
          <a:p>
            <a:pPr algn="just"/>
            <a:r>
              <a:rPr lang="ru-RU" b="1" u="sng">
                <a:latin typeface="Verdana" pitchFamily="34" charset="0"/>
              </a:rPr>
              <a:t>Формы представления материалов работы: 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консультации;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доклады;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наглядно-иллюстративный материал;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перспективные планы;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конспекты занятий;</a:t>
            </a:r>
          </a:p>
          <a:p>
            <a:pPr algn="just">
              <a:buFont typeface="Arial" charset="0"/>
              <a:buChar char="•"/>
            </a:pPr>
            <a:r>
              <a:rPr lang="ru-RU">
                <a:latin typeface="Verdana" pitchFamily="34" charset="0"/>
              </a:rPr>
              <a:t>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</TotalTime>
  <Words>704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Verdana</vt:lpstr>
      <vt:lpstr>Arial</vt:lpstr>
      <vt:lpstr>Wingdings 2</vt:lpstr>
      <vt:lpstr>Calibri</vt:lpstr>
      <vt:lpstr>Aharoni</vt:lpstr>
      <vt:lpstr>Wingdings</vt:lpstr>
      <vt:lpstr>Times New Roman</vt:lpstr>
      <vt:lpstr>Аспект</vt:lpstr>
      <vt:lpstr>Организация работы по самообразованию педагогов ДОУ</vt:lpstr>
      <vt:lpstr>      Я чувствую себя в праве сказать:  да здравствует самообразование во всех областях!.. Только те знания прочны и ценны, которые вы добывали сами,  побуждаемые собственной страстью.  Всякое знание должно быть открытием, которое вы сделали сами… К.И. Чуковский</vt:lpstr>
      <vt:lpstr>    Разные источник дают следующие определения: Самообразование – это целенаправленная познавательная деятельность, управляемая самой личностью для приобретения системных знаний в какой-либо области науки, культуры и т.п.   Ожигов дает такое определение: самообразование – это приобретение знаний путем самостоятельных занятий без помощи преподавателя.  Самообразование 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</vt:lpstr>
      <vt:lpstr>Тематика самообразования: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самообразованию педагогов ДОУ</dc:title>
  <dc:creator>мси</dc:creator>
  <cp:lastModifiedBy>user</cp:lastModifiedBy>
  <cp:revision>16</cp:revision>
  <dcterms:created xsi:type="dcterms:W3CDTF">2012-09-11T16:18:57Z</dcterms:created>
  <dcterms:modified xsi:type="dcterms:W3CDTF">2012-09-18T07:35:57Z</dcterms:modified>
</cp:coreProperties>
</file>