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4/20/2015</a:t>
            </a:fld>
            <a:endParaRPr lang="en-US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4/20/2015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4/20/2015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4/20/2015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4/20/2015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4/20/2015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4/20/2015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4/20/2015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4/20/2015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4/20/2015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4/20/2015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4/20/2015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609600"/>
            <a:ext cx="7406640" cy="1472184"/>
          </a:xfrm>
        </p:spPr>
        <p:txBody>
          <a:bodyPr/>
          <a:lstStyle/>
          <a:p>
            <a:pPr algn="ctr"/>
            <a:r>
              <a:rPr lang="ru-RU" dirty="0" smtClean="0"/>
              <a:t>Азбука безопасного поведения на дороге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66800" y="2819400"/>
            <a:ext cx="5562600" cy="25908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для детей дошкольного возраста</a:t>
            </a:r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r"/>
            <a:r>
              <a:rPr lang="ru-RU" dirty="0" smtClean="0"/>
              <a:t>Старший воспитатель ГБДОУ № 101</a:t>
            </a:r>
          </a:p>
          <a:p>
            <a:pPr algn="r"/>
            <a:r>
              <a:rPr lang="ru-RU" dirty="0" smtClean="0"/>
              <a:t>Поспелова Н.А.</a:t>
            </a:r>
            <a:endParaRPr lang="ru-RU" dirty="0"/>
          </a:p>
        </p:txBody>
      </p:sp>
      <p:pic>
        <p:nvPicPr>
          <p:cNvPr id="13314" name="Picture 2" descr="&amp;Ncy;&amp;ocy;&amp;vcy;&amp;ocy;&amp;scy;&amp;tcy;&amp;icy; - &quot;&amp;Dcy;&amp;ocy;&amp;rcy;&amp;ocy;&amp;zhcy;&amp;ncy;&amp;acy;&amp;yacy; &amp;Acy;&amp;kcy;&amp;acy;&amp;dcy;&amp;iecy;&amp;mcy;&amp;icy;&amp;yacy;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29400" y="2667000"/>
            <a:ext cx="2259037" cy="312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200400" y="685800"/>
            <a:ext cx="2743200" cy="838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РЕБЕНОК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410200" y="2514600"/>
            <a:ext cx="2743200" cy="838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hlinkClick r:id="rId2" action="ppaction://hlinksldjump"/>
              </a:rPr>
              <a:t>ПАССАЖИР</a:t>
            </a:r>
            <a:endParaRPr lang="ru-RU" b="1" dirty="0"/>
          </a:p>
        </p:txBody>
      </p:sp>
      <p:sp>
        <p:nvSpPr>
          <p:cNvPr id="9" name="Прямоугольник 8">
            <a:hlinkClick r:id="" action="ppaction://noaction"/>
          </p:cNvPr>
          <p:cNvSpPr/>
          <p:nvPr/>
        </p:nvSpPr>
        <p:spPr>
          <a:xfrm>
            <a:off x="1371600" y="2514600"/>
            <a:ext cx="2743200" cy="838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hlinkClick r:id="" action="ppaction://noaction"/>
              </a:rPr>
              <a:t>ПЕШЕХОД</a:t>
            </a:r>
            <a:endParaRPr lang="ru-RU" b="1" dirty="0"/>
          </a:p>
        </p:txBody>
      </p:sp>
      <p:cxnSp>
        <p:nvCxnSpPr>
          <p:cNvPr id="12" name="Прямая со стрелкой 11"/>
          <p:cNvCxnSpPr>
            <a:stCxn id="7" idx="2"/>
            <a:endCxn id="9" idx="0"/>
          </p:cNvCxnSpPr>
          <p:nvPr/>
        </p:nvCxnSpPr>
        <p:spPr>
          <a:xfrm rot="5400000">
            <a:off x="3162300" y="1104900"/>
            <a:ext cx="990600" cy="1828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7" idx="2"/>
            <a:endCxn id="8" idx="0"/>
          </p:cNvCxnSpPr>
          <p:nvPr/>
        </p:nvCxnSpPr>
        <p:spPr>
          <a:xfrm rot="16200000" flipH="1">
            <a:off x="5181600" y="914400"/>
            <a:ext cx="990600" cy="2209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4038600"/>
            <a:ext cx="1905000" cy="20574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4" name="Рисунок 23" descr="&amp;Vcy;&amp;ycy;&amp;bcy;&amp;icy;&amp;rcy;&amp;acy;&amp;iecy;&amp;mcy; &amp;dcy;&amp;iecy;&amp;tcy;&amp;scy;&amp;kcy;&amp;ocy;&amp;iecy; &amp;acy;&amp;vcy;&amp;tcy;&amp;ocy;&amp;kcy;&amp;rcy;&amp;iecy;&amp;scy;&amp;lcy;&amp;ocy; &amp;vcy; &amp;icy;&amp;ncy;&amp;tcy;&amp;iecy;&amp;rcy;&amp;ncy;&amp;iecy;&amp;tcy;-&amp;mcy;&amp;acy;&amp;gcy;&amp;acy;&amp;zcy;&amp;icy;&amp;ncy;&amp;acy;&amp;khcy; &amp;IEcy;&amp;kcy;&amp;acy;&amp;tcy;&amp;iecy;&amp;rcy;&amp;icy;&amp;ncy;&amp;bcy;&amp;ucy;&amp;rcy;&amp;gcy;&amp;acy;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4038600"/>
            <a:ext cx="1799489" cy="2209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5" name="Стрелка вниз 24"/>
          <p:cNvSpPr/>
          <p:nvPr/>
        </p:nvSpPr>
        <p:spPr>
          <a:xfrm>
            <a:off x="2590800" y="3429000"/>
            <a:ext cx="762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низ 26"/>
          <p:cNvSpPr/>
          <p:nvPr/>
        </p:nvSpPr>
        <p:spPr>
          <a:xfrm>
            <a:off x="6934200" y="3429000"/>
            <a:ext cx="762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71600" y="457200"/>
            <a:ext cx="7498080" cy="7924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/>
              <a:t>Знак «пешеходный переход» обозначает место, где можно переходить дорогу. </a:t>
            </a:r>
            <a:endParaRPr lang="ru-RU" sz="2400" dirty="0"/>
          </a:p>
        </p:txBody>
      </p:sp>
      <p:pic>
        <p:nvPicPr>
          <p:cNvPr id="6" name="Содержимое 5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600200"/>
            <a:ext cx="3657600" cy="28194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2000" b="1" dirty="0" smtClean="0"/>
              <a:t>Пешеходный переход может быть подземным</a:t>
            </a:r>
          </a:p>
          <a:p>
            <a:endParaRPr lang="ru-RU" sz="20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524000" y="4800600"/>
            <a:ext cx="3886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Белые полоски на асфальте- «зебра», тоже обозначают место пешеходного перехода.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9" name="Рисунок 8" descr="http://gamejulia.ru/images/i/podhemniy-perehod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2743200"/>
            <a:ext cx="1981200" cy="2971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762000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 smtClean="0"/>
              <a:t>Малыши должны переходить дорогу только со взрослым, посмотрев на светофор</a:t>
            </a:r>
            <a:r>
              <a:rPr lang="ru-RU" sz="4400" b="1" dirty="0" smtClean="0"/>
              <a:t/>
            </a:r>
            <a:br>
              <a:rPr lang="ru-RU" sz="4400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33600" y="1981200"/>
            <a:ext cx="5410200" cy="4876800"/>
          </a:xfrm>
        </p:spPr>
        <p:txBody>
          <a:bodyPr>
            <a:normAutofit/>
          </a:bodyPr>
          <a:lstStyle/>
          <a:p>
            <a:r>
              <a:rPr lang="ru-RU" sz="800" dirty="0" smtClean="0"/>
              <a:t>-</a:t>
            </a:r>
            <a:endParaRPr lang="ru-RU" sz="800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2133600"/>
            <a:ext cx="2286000" cy="3276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Рисунок 8" descr="&amp;Pcy;&amp;rcy;&amp;iecy;&amp;zcy;&amp;iecy;&amp;ncy;&amp;tcy;&amp;acy;&amp;tscy;&amp;icy;&amp;yacy; &amp;ncy;&amp;acy; &amp;tcy;&amp;iecy;&amp;mcy;&amp;ucy; &quot;&amp;Ncy;&amp;acy;&amp;shcy; &amp;dcy;&amp;rcy;&amp;ucy;&amp;gcy;- &amp;Scy;&amp;vcy;&amp;iecy;&amp;tcy;&amp;ocy;&amp;fcy;&amp;ocy;&amp;rcy;&quot; &amp;scy;&amp;kcy;&amp;acy;&amp;chcy;&amp;acy;&amp;tcy;&amp;softcy; &amp;bcy;&amp;iecy;&amp;scy;&amp;pcy;&amp;lcy;&amp;acy;&amp;tcy;&amp;ncy;&amp;ocy;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2590800"/>
            <a:ext cx="3048000" cy="23622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Рисунок 9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0" y="2590800"/>
            <a:ext cx="1524000" cy="2590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Рисунок 10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86400" y="2743200"/>
            <a:ext cx="1524000" cy="2590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3" name="Стрелка вверх 12">
            <a:hlinkClick r:id="rId6" action="ppaction://hlinksldjump"/>
          </p:cNvPr>
          <p:cNvSpPr/>
          <p:nvPr/>
        </p:nvSpPr>
        <p:spPr>
          <a:xfrm>
            <a:off x="8610600" y="6248400"/>
            <a:ext cx="533400" cy="457200"/>
          </a:xfrm>
          <a:prstGeom prst="up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1143000"/>
          </a:xfrm>
        </p:spPr>
        <p:txBody>
          <a:bodyPr/>
          <a:lstStyle/>
          <a:p>
            <a:r>
              <a:rPr lang="ru-RU" dirty="0" smtClean="0"/>
              <a:t>Ребенок пассажир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609600" y="4724400"/>
            <a:ext cx="3642360" cy="640080"/>
          </a:xfrm>
        </p:spPr>
        <p:txBody>
          <a:bodyPr/>
          <a:lstStyle/>
          <a:p>
            <a:pPr algn="ctr"/>
            <a:r>
              <a:rPr lang="ru-RU" sz="2400" b="1" dirty="0" smtClean="0">
                <a:hlinkClick r:id="rId2" action="ppaction://hlinksldjump"/>
              </a:rPr>
              <a:t>В автомобиле</a:t>
            </a:r>
            <a:endParaRPr lang="ru-RU" sz="2400" b="1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>
          <a:xfrm>
            <a:off x="4953000" y="4876800"/>
            <a:ext cx="3810000" cy="640080"/>
          </a:xfrm>
        </p:spPr>
        <p:txBody>
          <a:bodyPr>
            <a:normAutofit fontScale="92500"/>
          </a:bodyPr>
          <a:lstStyle/>
          <a:p>
            <a:pPr algn="ctr"/>
            <a:r>
              <a:rPr lang="ru-RU" sz="2400" b="1" dirty="0" smtClean="0">
                <a:hlinkClick r:id="rId3" action="ppaction://hlinksldjump"/>
              </a:rPr>
              <a:t>В общественном транспорте</a:t>
            </a:r>
            <a:endParaRPr lang="ru-RU" sz="2400" b="1" dirty="0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2"/>
          </p:nvPr>
        </p:nvSpPr>
        <p:spPr>
          <a:xfrm>
            <a:off x="1600200" y="3124200"/>
            <a:ext cx="2133600" cy="1219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800" dirty="0" smtClean="0"/>
              <a:t>-</a:t>
            </a:r>
            <a:endParaRPr lang="ru-RU" sz="800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4"/>
          </p:nvPr>
        </p:nvSpPr>
        <p:spPr>
          <a:xfrm>
            <a:off x="4953000" y="1752600"/>
            <a:ext cx="3657600" cy="2971800"/>
          </a:xfrm>
        </p:spPr>
        <p:txBody>
          <a:bodyPr>
            <a:normAutofit/>
          </a:bodyPr>
          <a:lstStyle/>
          <a:p>
            <a:r>
              <a:rPr lang="ru-RU" sz="800" dirty="0" smtClean="0"/>
              <a:t>-</a:t>
            </a:r>
            <a:endParaRPr lang="ru-RU" sz="800" dirty="0"/>
          </a:p>
        </p:txBody>
      </p:sp>
      <p:pic>
        <p:nvPicPr>
          <p:cNvPr id="5122" name="Picture 2" descr="&amp;gcy;&amp;rcy;&amp;ucy;&amp;pcy;&amp;pcy;&amp;acy; &quot;&amp;Scy;&amp;ocy;&amp;lcy;&amp;ncy;&amp;ycy;&amp;shcy;&amp;kcy;&amp;ocy;&quot; : &quot;&amp;Acy;&amp;zcy;&amp;bcy;&amp;ucy;&amp;kcy;&amp;acy; &amp;bcy;&amp;iecy;&amp;zcy;&amp;ocy;&amp;pcy;&amp;acy;&amp;scy;&amp;ncy;&amp;ocy;&amp;scy;&amp;tcy;&amp;icy;&quot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1828800"/>
            <a:ext cx="3733800" cy="289052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126" name="Picture 6" descr="&amp;Lcy;&amp;iecy;&amp;gcy;&amp;kcy;&amp;ocy;&amp;vcy;&amp;ycy;&amp;iecy; &amp;acy;&amp;vcy;&amp;tcy;&amp;ocy;&amp;mcy;&amp;ocy;&amp;bcy;&amp;icy;&amp;lcy;&amp;icy; &amp;fcy;&amp;ocy;&amp;tcy;&amp;ocy;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1981200"/>
            <a:ext cx="4036276" cy="2514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381000"/>
            <a:ext cx="76534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Правила безопасного поведения в личном транспорте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81400" y="1371600"/>
            <a:ext cx="51054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sz="2400" dirty="0" smtClean="0"/>
              <a:t>Ребенок в автомобиле должен перевозиться в специальном кресле. </a:t>
            </a:r>
          </a:p>
          <a:p>
            <a:pPr marL="342900" indent="-342900"/>
            <a:r>
              <a:rPr lang="ru-RU" sz="2400" dirty="0" smtClean="0"/>
              <a:t>На переднем сиденье – до 12 лет, </a:t>
            </a:r>
          </a:p>
          <a:p>
            <a:pPr marL="342900" indent="-342900"/>
            <a:r>
              <a:rPr lang="ru-RU" sz="2400" dirty="0" smtClean="0"/>
              <a:t>на заднем сиденье можно пристегиваться автомобильным ремнем безопасности. </a:t>
            </a:r>
          </a:p>
          <a:p>
            <a:pPr marL="342900" indent="-342900"/>
            <a:endParaRPr lang="ru-RU" sz="2400" dirty="0" smtClean="0"/>
          </a:p>
          <a:p>
            <a:pPr marL="342900" lvl="0" indent="-342900"/>
            <a:r>
              <a:rPr lang="ru-RU" sz="2400" dirty="0" smtClean="0"/>
              <a:t>2. Нельзя мешать водителю и отвлекать его во время движения</a:t>
            </a:r>
          </a:p>
          <a:p>
            <a:pPr marL="342900" lvl="0" indent="-342900"/>
            <a:endParaRPr lang="ru-RU" sz="2400" dirty="0" smtClean="0"/>
          </a:p>
          <a:p>
            <a:pPr marL="342900" lvl="0" indent="-342900"/>
            <a:r>
              <a:rPr lang="ru-RU" sz="2400" dirty="0" smtClean="0"/>
              <a:t>3. Нельзя высовываться в окно.</a:t>
            </a:r>
          </a:p>
          <a:p>
            <a:pPr marL="342900" indent="-342900">
              <a:buAutoNum type="arabicPeriod"/>
            </a:pPr>
            <a:endParaRPr lang="ru-RU" dirty="0"/>
          </a:p>
        </p:txBody>
      </p:sp>
      <p:pic>
        <p:nvPicPr>
          <p:cNvPr id="4" name="Рисунок 3" descr="&amp;Vcy;&amp;ycy;&amp;bcy;&amp;icy;&amp;rcy;&amp;acy;&amp;iecy;&amp;mcy; &amp;dcy;&amp;iecy;&amp;tcy;&amp;scy;&amp;kcy;&amp;ocy;&amp;iecy; &amp;acy;&amp;vcy;&amp;tcy;&amp;ocy;&amp;kcy;&amp;rcy;&amp;iecy;&amp;scy;&amp;lcy;&amp;ocy; &amp;vcy; &amp;icy;&amp;ncy;&amp;tcy;&amp;iecy;&amp;rcy;&amp;ncy;&amp;iecy;&amp;tcy;-&amp;mcy;&amp;acy;&amp;gcy;&amp;acy;&amp;zcy;&amp;icy;&amp;ncy;&amp;acy;&amp;khcy; &amp;IEcy;&amp;kcy;&amp;acy;&amp;tcy;&amp;iecy;&amp;rcy;&amp;icy;&amp;ncy;&amp;bcy;&amp;ucy;&amp;rcy;&amp;gcy;&amp;acy;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2133600"/>
            <a:ext cx="2256689" cy="289914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Стрелка вверх 5">
            <a:hlinkClick r:id="rId3" action="ppaction://hlinksldjump"/>
          </p:cNvPr>
          <p:cNvSpPr/>
          <p:nvPr/>
        </p:nvSpPr>
        <p:spPr>
          <a:xfrm>
            <a:off x="8458200" y="6096000"/>
            <a:ext cx="484632" cy="609600"/>
          </a:xfrm>
          <a:prstGeom prst="up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304800"/>
            <a:ext cx="68395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Правила поведения в общественном транспорте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71800" y="5638800"/>
            <a:ext cx="4572000" cy="98488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2000" b="1" dirty="0" smtClean="0"/>
              <a:t>Ждать транспорт надо на специальных остановках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 descr="http://gamejulia.ru/images/i/znak-avtobusa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1219200"/>
            <a:ext cx="25146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gamejulia.ru/images/i/znak-tramvay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1219200"/>
            <a:ext cx="26670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57800" y="1295400"/>
            <a:ext cx="3429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При движении в общественном транспорте надо занять посадочное место или стоять, держась за поручни. </a:t>
            </a:r>
          </a:p>
          <a:p>
            <a:pPr lvl="0" algn="ctr"/>
            <a:endParaRPr lang="ru-RU" sz="2400" b="1" dirty="0" smtClean="0">
              <a:solidFill>
                <a:schemeClr val="accent3">
                  <a:lumMod val="50000"/>
                </a:schemeClr>
              </a:solidFill>
              <a:latin typeface="+mj-lt"/>
            </a:endParaRPr>
          </a:p>
          <a:p>
            <a:pPr lvl="0"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Нельзя бегать, высовываться в окно, шуметь и отвлекать водителя!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295400"/>
            <a:ext cx="3352800" cy="4114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066800" y="5562600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/>
              <a:t>Нельзя играть у проезжей части улицы. Водитель не может остановить машину мгновенно!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Рисунок 6" descr="&amp;Bcy;&amp;iecy;&amp;zcy;&amp;ocy;&amp;pcy;&amp;acy;&amp;scy;&amp;ncy;&amp;ocy;&amp;scy;&amp;tcy;&amp;softcy; &amp;dcy;&amp;lcy;&amp;yacy; &amp;dcy;&amp;iecy;&amp;tcy;&amp;iecy;&amp;jcy; - &amp;Scy;&amp;tcy;&amp;acy;&amp;tcy;&amp;softcy;&amp;icy; - &amp;Mcy;&amp;iecy;&amp;tcy;&amp;ocy;&amp;dcy;&amp;icy;&amp;chcy;&amp;iecy;&amp;scy;&amp;kcy;&amp;acy;&amp;yacy; &amp;kcy;&amp;ocy;&amp;pcy;&amp;icy;&amp;lcy;&amp;kcy;&amp;acy; - &amp;Kcy;&amp;acy;&amp;tcy;&amp;acy;&amp;lcy;&amp;ocy;&amp;gcy; &amp;scy;&amp;tcy;&amp;acy;&amp;tcy;&amp;iecy;&amp;jcy; - &amp;Scy;&amp;Ocy;&amp;Lcy;&amp;Ncy;&amp;Ycy;&amp;SHcy;&amp;Kcy;&amp;Ocy;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228600"/>
            <a:ext cx="4114800" cy="47244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Другая 6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BF654C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</TotalTime>
  <Words>176</Words>
  <PresentationFormat>Экран (4:3)</PresentationFormat>
  <Paragraphs>34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Солнцестояние</vt:lpstr>
      <vt:lpstr>Азбука безопасного поведения на дороге</vt:lpstr>
      <vt:lpstr>Слайд 2</vt:lpstr>
      <vt:lpstr>Знак «пешеходный переход» обозначает место, где можно переходить дорогу. </vt:lpstr>
      <vt:lpstr>Малыши должны переходить дорогу только со взрослым, посмотрев на светофор </vt:lpstr>
      <vt:lpstr>Ребенок пассажир</vt:lpstr>
      <vt:lpstr>Слайд 6</vt:lpstr>
      <vt:lpstr>Слайд 7</vt:lpstr>
      <vt:lpstr>Слайд 8</vt:lpstr>
      <vt:lpstr>Нельзя играть у проезжей части улицы. Водитель не может остановить машину мгновенно!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Азбука безопасного поведения на дороге</dc:title>
  <cp:lastModifiedBy>Sasha</cp:lastModifiedBy>
  <cp:revision>14</cp:revision>
  <dcterms:modified xsi:type="dcterms:W3CDTF">2015-04-20T13:49:22Z</dcterms:modified>
</cp:coreProperties>
</file>