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5" r:id="rId2"/>
    <p:sldId id="273" r:id="rId3"/>
    <p:sldId id="274" r:id="rId4"/>
    <p:sldId id="262" r:id="rId5"/>
    <p:sldId id="265" r:id="rId6"/>
    <p:sldId id="256" r:id="rId7"/>
    <p:sldId id="259" r:id="rId8"/>
    <p:sldId id="269" r:id="rId9"/>
    <p:sldId id="268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71" r:id="rId18"/>
    <p:sldId id="261" r:id="rId19"/>
    <p:sldId id="266" r:id="rId20"/>
    <p:sldId id="27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83" autoAdjust="0"/>
  </p:normalViewPr>
  <p:slideViewPr>
    <p:cSldViewPr>
      <p:cViewPr varScale="1">
        <p:scale>
          <a:sx n="72" d="100"/>
          <a:sy n="72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E9AFF-EC81-4518-A627-9C33F539B1AD}" type="datetimeFigureOut">
              <a:rPr lang="ru-RU" smtClean="0"/>
              <a:pPr/>
              <a:t>02.09.2012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27D00-EAF2-415C-8130-2F5D42220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27D00-EAF2-415C-8130-2F5D4222008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27D00-EAF2-415C-8130-2F5D4222008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27D00-EAF2-415C-8130-2F5D4222008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Класс делится на 6 групп. Каждая группа получает одно изображение собаки и готовится к представлению для класса этой породы собак.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27D00-EAF2-415C-8130-2F5D4222008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27D00-EAF2-415C-8130-2F5D4222008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27D00-EAF2-415C-8130-2F5D4222008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27D00-EAF2-415C-8130-2F5D4222008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492B0-341E-4378-B229-F3C74E58B26E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A852E-1846-40A5-9415-7674179E1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917F1-6BC5-4106-90B9-FB9148379B03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29F0B-233B-4808-B236-FA3716C06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F6542-AB7C-47DE-B50E-67EEA735DE05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F41D6-A520-4782-8BA8-9AFBE5BE8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48B14-8481-4952-AC50-E4A02CBB3D45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CE720-95BE-4AD2-BCFF-827DA7310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7EFD3-B4DD-4442-9CA3-B0CBC3E777AC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6CD24-0E1E-4FA9-A644-20B8343E3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F6482-6D31-45D9-BF15-515595E010D0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5B57-47C8-43B5-8CF8-C55F53CED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0F22B-58D7-47CA-B61A-809CBE19C78E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558EF-5205-433F-A52D-254B310C4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E5E1F-38C9-4734-B025-B5A43CDB8A0F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67AE7-5BDD-4A4D-A7DA-372BD0D7F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82763-0F58-4FCC-ADB4-610D58787983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74798-007B-41E9-9D26-8CFC0A258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6E30E-2543-4DE3-928E-781B8F55126C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4EBB2-82A8-4EDA-A082-DD6B81FE4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EA6DE-BEDA-496E-92D9-D20A48A25AB4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39822-4FD5-4880-86C7-FF7480FAB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FF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FC5872-4370-4327-BC76-F726EA154C48}" type="datetimeFigureOut">
              <a:rPr lang="ru-RU"/>
              <a:pPr>
                <a:defRPr/>
              </a:pPr>
              <a:t>02.09.2012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BC6163-5A77-43C7-B106-D6F165598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slide" Target="slide14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slide" Target="slide12.xml"/><Relationship Id="rId5" Type="http://schemas.openxmlformats.org/officeDocument/2006/relationships/slide" Target="slide13.xml"/><Relationship Id="rId10" Type="http://schemas.openxmlformats.org/officeDocument/2006/relationships/image" Target="../media/image28.jpeg"/><Relationship Id="rId4" Type="http://schemas.openxmlformats.org/officeDocument/2006/relationships/image" Target="../media/image25.jpeg"/><Relationship Id="rId9" Type="http://schemas.openxmlformats.org/officeDocument/2006/relationships/slide" Target="slide16.xml"/><Relationship Id="rId1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gif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077;&#1085;&#1072;\Desktop\&#1050;&#1054;&#1053;&#1050;&#1059;&#1056;&#1057;\&#1082;%20&#1091;&#1088;&#1086;&#1082;&#1091;%202\25_18-Uehali.mp3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allpapes.ru/component/joomgallery/?view=detail&amp;id=22274" TargetMode="External"/><Relationship Id="rId13" Type="http://schemas.openxmlformats.org/officeDocument/2006/relationships/hyperlink" Target="http://naidydruga.ru/?p=429" TargetMode="External"/><Relationship Id="rId18" Type="http://schemas.openxmlformats.org/officeDocument/2006/relationships/hyperlink" Target="http://ua-reporter.com.ua/uzhgorod/v-zakarpatja-zaderzhali-dvuh-narushitelej-granicy-iz-gruzii__22654" TargetMode="External"/><Relationship Id="rId3" Type="http://schemas.openxmlformats.org/officeDocument/2006/relationships/hyperlink" Target="http://pda.privet.ru/post/106077082" TargetMode="External"/><Relationship Id="rId7" Type="http://schemas.openxmlformats.org/officeDocument/2006/relationships/hyperlink" Target="http://28844.ru.all.biz/cat.php?oid=222729" TargetMode="External"/><Relationship Id="rId12" Type="http://schemas.openxmlformats.org/officeDocument/2006/relationships/hyperlink" Target="http://s0bolek.livejournal.com/36078.html" TargetMode="External"/><Relationship Id="rId17" Type="http://schemas.openxmlformats.org/officeDocument/2006/relationships/hyperlink" Target="http://www.skindog.ru/cgi/forum/viewtopic.php?t=801&amp;sid=8d75aeb5f4fd19edd44b3fad35a18626" TargetMode="External"/><Relationship Id="rId2" Type="http://schemas.openxmlformats.org/officeDocument/2006/relationships/hyperlink" Target="http://www.xrest.ru/original/112413/" TargetMode="External"/><Relationship Id="rId16" Type="http://schemas.openxmlformats.org/officeDocument/2006/relationships/hyperlink" Target="http://forumka.az/index.php?act=Print&amp;client=printer&amp;f=163&amp;t=1080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ndasad.ru/plodovie/goroch" TargetMode="External"/><Relationship Id="rId11" Type="http://schemas.openxmlformats.org/officeDocument/2006/relationships/hyperlink" Target="http://pesik.su/2011/01/opisanie-porody-chau-chau/" TargetMode="External"/><Relationship Id="rId5" Type="http://schemas.openxmlformats.org/officeDocument/2006/relationships/hyperlink" Target="http://www.gardengreen.ru/category/12" TargetMode="External"/><Relationship Id="rId15" Type="http://schemas.openxmlformats.org/officeDocument/2006/relationships/hyperlink" Target="http://www.domotvetov.ru/pets/a/41001_226.html" TargetMode="External"/><Relationship Id="rId10" Type="http://schemas.openxmlformats.org/officeDocument/2006/relationships/hyperlink" Target="http://kp.ru/daily/25770.4/2754605/" TargetMode="External"/><Relationship Id="rId4" Type="http://schemas.openxmlformats.org/officeDocument/2006/relationships/hyperlink" Target="http://www.photohost.ru/showpicture.php?pictureid=68833&amp;galleryid=5956&amp;days=&amp;sti" TargetMode="External"/><Relationship Id="rId9" Type="http://schemas.openxmlformats.org/officeDocument/2006/relationships/hyperlink" Target="http://www.1zoom.ru/%D0%96%D0%B8%D0%B2%D0%BE%D1%82%D0%BD%D1%8B%D0%B5/%D0%BE%D0%B1%D0%BE%D0%B8/210782/z419.4/" TargetMode="External"/><Relationship Id="rId14" Type="http://schemas.openxmlformats.org/officeDocument/2006/relationships/hyperlink" Target="http://fanparty.ru/fanclubs/small-dogs/pictures/40139/wal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ashzoo.ru/index.php?categoryID=1421&amp;offset=126" TargetMode="External"/><Relationship Id="rId13" Type="http://schemas.openxmlformats.org/officeDocument/2006/relationships/hyperlink" Target="http://www.tunnel.ru/view/post:87324" TargetMode="External"/><Relationship Id="rId3" Type="http://schemas.openxmlformats.org/officeDocument/2006/relationships/hyperlink" Target="http://www.livestream.ru/news/2010/12/28/caveman/" TargetMode="External"/><Relationship Id="rId7" Type="http://schemas.openxmlformats.org/officeDocument/2006/relationships/hyperlink" Target="http://dogs-tula.ru/kak-vybrat-oshejnik-dlya-sobaki/" TargetMode="External"/><Relationship Id="rId12" Type="http://schemas.openxmlformats.org/officeDocument/2006/relationships/hyperlink" Target="http://ras-tem.ru/catalog/goods/65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nnamorsvinki.ucoz.ru/forum/28-132-3" TargetMode="External"/><Relationship Id="rId11" Type="http://schemas.openxmlformats.org/officeDocument/2006/relationships/hyperlink" Target="http://www.4styler.ru/category/pascheski/all/" TargetMode="External"/><Relationship Id="rId5" Type="http://schemas.openxmlformats.org/officeDocument/2006/relationships/hyperlink" Target="http://www.4shvostikom.ru/rascheska-d-sobak-s-chastym-zubom-s-derevyannoy-plastikovoy-ruchkoy/" TargetMode="External"/><Relationship Id="rId10" Type="http://schemas.openxmlformats.org/officeDocument/2006/relationships/hyperlink" Target="http://kaskad-pet.ru/katalog_produkcii/amunicija/namordniki/kozhanye/poloski/" TargetMode="External"/><Relationship Id="rId4" Type="http://schemas.openxmlformats.org/officeDocument/2006/relationships/hyperlink" Target="http://www.goodreads.ru/books/1687322/default.aspx" TargetMode="External"/><Relationship Id="rId9" Type="http://schemas.openxmlformats.org/officeDocument/2006/relationships/hyperlink" Target="http://zoomag.org/product/trixie-stojka-s-dvumja-miskami-dlja-sobak-09-l/" TargetMode="External"/><Relationship Id="rId14" Type="http://schemas.openxmlformats.org/officeDocument/2006/relationships/hyperlink" Target="http://khabmama.ru/articals/?id=25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552" y="908720"/>
            <a:ext cx="7848600" cy="1700212"/>
          </a:xfrm>
        </p:spPr>
        <p:txBody>
          <a:bodyPr/>
          <a:lstStyle/>
          <a:p>
            <a:r>
              <a:rPr lang="ru-RU" b="1" dirty="0" smtClean="0"/>
              <a:t>Презентация к уроку окружающего мира по теме: «Собака в нашем доме»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573016"/>
            <a:ext cx="8820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Автор: Некрасова Е. М., </a:t>
            </a:r>
          </a:p>
          <a:p>
            <a:r>
              <a:rPr lang="ru-RU" sz="2800" i="1" dirty="0" smtClean="0"/>
              <a:t>учитель начальных классов МБОУ «Начальная общеобразовательная школа № 63», г. Кемерово. </a:t>
            </a:r>
            <a:endParaRPr lang="ru-RU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6381328"/>
            <a:ext cx="978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2012 г.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3"/>
          <p:cNvGrpSpPr/>
          <p:nvPr/>
        </p:nvGrpSpPr>
        <p:grpSpPr>
          <a:xfrm>
            <a:off x="251520" y="548680"/>
            <a:ext cx="2915816" cy="2664296"/>
            <a:chOff x="251520" y="332656"/>
            <a:chExt cx="2915816" cy="2664296"/>
          </a:xfrm>
        </p:grpSpPr>
        <p:pic>
          <p:nvPicPr>
            <p:cNvPr id="2" name="Рисунок 1" descr="Картинка 3 из 16497">
              <a:hlinkClick r:id="rId3" action="ppaction://hlinksldjump"/>
            </p:cNvPr>
            <p:cNvPicPr/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1520" y="692696"/>
              <a:ext cx="2915816" cy="2304256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115616" y="332656"/>
              <a:ext cx="1173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Группа 1</a:t>
              </a:r>
              <a:endParaRPr lang="ru-RU" b="1" dirty="0"/>
            </a:p>
          </p:txBody>
        </p:sp>
      </p:grpSp>
      <p:grpSp>
        <p:nvGrpSpPr>
          <p:cNvPr id="7" name="Группа 15"/>
          <p:cNvGrpSpPr/>
          <p:nvPr/>
        </p:nvGrpSpPr>
        <p:grpSpPr>
          <a:xfrm>
            <a:off x="6084168" y="620688"/>
            <a:ext cx="2808312" cy="2520280"/>
            <a:chOff x="6084168" y="332656"/>
            <a:chExt cx="2808312" cy="2520280"/>
          </a:xfrm>
        </p:grpSpPr>
        <p:pic>
          <p:nvPicPr>
            <p:cNvPr id="4" name="Рисунок 3" descr="http://galereika.net/_ph/162/97055934.jpg">
              <a:hlinkClick r:id="rId5" action="ppaction://hlinksldjump"/>
            </p:cNvPr>
            <p:cNvPicPr/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084168" y="620688"/>
              <a:ext cx="2808312" cy="223224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020272" y="332656"/>
              <a:ext cx="1173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Группа 3</a:t>
              </a:r>
              <a:endParaRPr lang="ru-RU" b="1" dirty="0"/>
            </a:p>
          </p:txBody>
        </p:sp>
      </p:grpSp>
      <p:grpSp>
        <p:nvGrpSpPr>
          <p:cNvPr id="14" name="Группа 17"/>
          <p:cNvGrpSpPr/>
          <p:nvPr/>
        </p:nvGrpSpPr>
        <p:grpSpPr>
          <a:xfrm>
            <a:off x="3491880" y="3501008"/>
            <a:ext cx="2088232" cy="3356992"/>
            <a:chOff x="3563888" y="3501008"/>
            <a:chExt cx="2088232" cy="3356992"/>
          </a:xfrm>
        </p:grpSpPr>
        <p:pic>
          <p:nvPicPr>
            <p:cNvPr id="6" name="Рисунок 5" descr="Картинка 78 из 119343">
              <a:hlinkClick r:id="rId7" action="ppaction://hlinksldjump"/>
            </p:cNvPr>
            <p:cNvPicPr/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563888" y="3501008"/>
              <a:ext cx="2088232" cy="302433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4067944" y="6488668"/>
              <a:ext cx="1173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Группа 5</a:t>
              </a:r>
              <a:endParaRPr lang="ru-RU" b="1" dirty="0"/>
            </a:p>
          </p:txBody>
        </p:sp>
      </p:grpSp>
      <p:grpSp>
        <p:nvGrpSpPr>
          <p:cNvPr id="15" name="Группа 18"/>
          <p:cNvGrpSpPr/>
          <p:nvPr/>
        </p:nvGrpSpPr>
        <p:grpSpPr>
          <a:xfrm>
            <a:off x="5868144" y="3573016"/>
            <a:ext cx="3059832" cy="2736303"/>
            <a:chOff x="5868144" y="3573016"/>
            <a:chExt cx="3059832" cy="2736303"/>
          </a:xfrm>
        </p:grpSpPr>
        <p:pic>
          <p:nvPicPr>
            <p:cNvPr id="5" name="Рисунок 4" descr="Картинка 4 из 21606">
              <a:hlinkClick r:id="rId9" action="ppaction://hlinksldjump"/>
            </p:cNvPr>
            <p:cNvPicPr/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5868144" y="3933056"/>
              <a:ext cx="3059832" cy="2376263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6804248" y="3573016"/>
              <a:ext cx="1173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Группа 6</a:t>
              </a:r>
              <a:endParaRPr lang="ru-RU" b="1" dirty="0"/>
            </a:p>
          </p:txBody>
        </p:sp>
      </p:grpSp>
      <p:grpSp>
        <p:nvGrpSpPr>
          <p:cNvPr id="16" name="Группа 22"/>
          <p:cNvGrpSpPr/>
          <p:nvPr/>
        </p:nvGrpSpPr>
        <p:grpSpPr>
          <a:xfrm>
            <a:off x="3306836" y="478413"/>
            <a:ext cx="2633316" cy="2950587"/>
            <a:chOff x="3306836" y="190381"/>
            <a:chExt cx="2633316" cy="2950587"/>
          </a:xfrm>
        </p:grpSpPr>
        <p:sp>
          <p:nvSpPr>
            <p:cNvPr id="9" name="TextBox 8"/>
            <p:cNvSpPr txBox="1"/>
            <p:nvPr/>
          </p:nvSpPr>
          <p:spPr>
            <a:xfrm>
              <a:off x="3995936" y="190381"/>
              <a:ext cx="11731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Группа 2</a:t>
              </a:r>
            </a:p>
            <a:p>
              <a:endParaRPr lang="ru-RU" b="1" dirty="0"/>
            </a:p>
          </p:txBody>
        </p:sp>
        <p:pic>
          <p:nvPicPr>
            <p:cNvPr id="10245" name="Picture 5" descr="C:\Users\Лена\Downloads\загруженное.jpg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3306836" y="476672"/>
              <a:ext cx="2633316" cy="266429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</p:grpSp>
      <p:grpSp>
        <p:nvGrpSpPr>
          <p:cNvPr id="17" name="Группа 24"/>
          <p:cNvGrpSpPr/>
          <p:nvPr/>
        </p:nvGrpSpPr>
        <p:grpSpPr>
          <a:xfrm>
            <a:off x="251520" y="3501008"/>
            <a:ext cx="2814688" cy="3096344"/>
            <a:chOff x="323528" y="3501008"/>
            <a:chExt cx="2814688" cy="3096344"/>
          </a:xfrm>
        </p:grpSpPr>
        <p:sp>
          <p:nvSpPr>
            <p:cNvPr id="11" name="TextBox 10"/>
            <p:cNvSpPr txBox="1"/>
            <p:nvPr/>
          </p:nvSpPr>
          <p:spPr>
            <a:xfrm>
              <a:off x="1187624" y="3501008"/>
              <a:ext cx="1173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Группа 4</a:t>
              </a:r>
              <a:endParaRPr lang="ru-RU" b="1" dirty="0"/>
            </a:p>
          </p:txBody>
        </p:sp>
        <p:pic>
          <p:nvPicPr>
            <p:cNvPr id="10247" name="Picture 7" descr="Картинка 24 из 93106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323528" y="3861048"/>
              <a:ext cx="2814688" cy="2736304"/>
            </a:xfrm>
            <a:prstGeom prst="rect">
              <a:avLst/>
            </a:prstGeom>
            <a:noFill/>
          </p:spPr>
        </p:pic>
      </p:grpSp>
      <p:sp>
        <p:nvSpPr>
          <p:cNvPr id="20" name="Прямоугольник 19"/>
          <p:cNvSpPr/>
          <p:nvPr/>
        </p:nvSpPr>
        <p:spPr>
          <a:xfrm>
            <a:off x="3340887" y="0"/>
            <a:ext cx="26760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Проверим: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3 из 16497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548680"/>
            <a:ext cx="4680520" cy="381642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652120" y="836712"/>
            <a:ext cx="2635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0033CC"/>
                </a:solidFill>
              </a:rPr>
              <a:t>пекинес</a:t>
            </a:r>
            <a:endParaRPr lang="ru-RU" sz="4800" b="1" i="1" dirty="0">
              <a:solidFill>
                <a:srgbClr val="0033CC"/>
              </a:solidFill>
            </a:endParaRPr>
          </a:p>
        </p:txBody>
      </p:sp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8244408" y="260648"/>
            <a:ext cx="68237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860032" y="1844824"/>
            <a:ext cx="4283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Собака декоративной породы родом из Китая. Много веков собаки этой породы жили в императорском дворце в Пекине.</a:t>
            </a:r>
            <a:endParaRPr lang="ru-RU" sz="24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365104"/>
            <a:ext cx="8892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Несмотря на небольшой рост, пекинес храбр и вынослив. Его независимость и высокомерие предполагают скорее воинственный нрав, чем изнеженную натуру. Эта собака привыкла главенствовать в доме и постоянно находиться в центре внимания. 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Лена\Downloads\загруженно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1" y="258955"/>
            <a:ext cx="4058404" cy="41061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332811" y="1196752"/>
            <a:ext cx="481118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600" b="1" i="1" dirty="0" smtClean="0">
                <a:solidFill>
                  <a:srgbClr val="0033CC"/>
                </a:solidFill>
              </a:rPr>
              <a:t>кокер-спаниель</a:t>
            </a:r>
            <a:endParaRPr lang="ru-RU" sz="4600" b="1" i="1" dirty="0">
              <a:solidFill>
                <a:srgbClr val="0033CC"/>
              </a:solidFill>
            </a:endParaRPr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172400" y="188640"/>
            <a:ext cx="720080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249812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/>
              <a:t>Это небольшая, крепкая и компактная охотничья собака с хорошо развитой мускулатурой, быстрая и выносливая.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509120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Хотя кокер-спаниель и прекрасный охотник, он гораздо более известен как любимец семьи или элегантный участник собачьих выставок. Это удивительно сообразительная и преданная собака.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8144" y="260648"/>
            <a:ext cx="20730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0033CC"/>
                </a:solidFill>
              </a:rPr>
              <a:t>такса</a:t>
            </a:r>
            <a:endParaRPr lang="ru-RU" sz="4800" b="1" i="1" dirty="0">
              <a:solidFill>
                <a:srgbClr val="0033CC"/>
              </a:solidFill>
            </a:endParaRPr>
          </a:p>
        </p:txBody>
      </p:sp>
      <p:pic>
        <p:nvPicPr>
          <p:cNvPr id="4" name="Рисунок 3" descr="http://galereika.net/_ph/162/9705593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60648"/>
            <a:ext cx="4752528" cy="37444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244408" y="188640"/>
            <a:ext cx="68237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1052736"/>
            <a:ext cx="4104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Не крупная охотничья собака, используется для охоты на животных обитающих в норах.</a:t>
            </a:r>
          </a:p>
          <a:p>
            <a:r>
              <a:rPr lang="ru-RU" sz="2400" b="1" i="1" dirty="0" smtClean="0"/>
              <a:t>Она умна, сообразительна, чистоплотна и трудолюбива. Это одна из самых выносливых собак.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725144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Таксы используются для охоты на разную дичь: на своей родине в Германии на барсука, а также на кролика, лисицу, оленя, хорька, горностая.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Картинка 24 из 931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60648"/>
            <a:ext cx="4608513" cy="44801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24128" y="725795"/>
            <a:ext cx="1947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0033CC"/>
                </a:solidFill>
              </a:rPr>
              <a:t>лайка</a:t>
            </a:r>
            <a:endParaRPr lang="ru-RU" sz="4800" b="1" i="1" dirty="0">
              <a:solidFill>
                <a:srgbClr val="0033CC"/>
              </a:solidFill>
            </a:endParaRP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244408" y="188640"/>
            <a:ext cx="754384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88024" y="2132856"/>
            <a:ext cx="4355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Охотничья собака средних размеров со звонким голосом. С древнейших времён помогает человеку охотится на зверей и пернатую дичь.</a:t>
            </a:r>
            <a:endParaRPr lang="ru-RU" sz="24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941168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С лайками охотятся на медведя, лося, северного оленя, куницу, соболя.  </a:t>
            </a:r>
          </a:p>
          <a:p>
            <a:r>
              <a:rPr lang="ru-RU" sz="2400" b="1" i="1" dirty="0" smtClean="0"/>
              <a:t>Лайка хорошо дрессируется и при правильном воспитании послушна.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78 из 11934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3816424" cy="55446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64088" y="365755"/>
            <a:ext cx="2006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0033CC"/>
                </a:solidFill>
              </a:rPr>
              <a:t>колли</a:t>
            </a:r>
            <a:endParaRPr lang="ru-RU" sz="4800" b="1" i="1" dirty="0">
              <a:solidFill>
                <a:srgbClr val="0033CC"/>
              </a:solidFill>
            </a:endParaRP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172400" y="188640"/>
            <a:ext cx="754384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39952" y="1772816"/>
            <a:ext cx="50040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Крупная служебная собака. Покладиста, необычайно умна, любит детей. </a:t>
            </a:r>
          </a:p>
          <a:p>
            <a:r>
              <a:rPr lang="ru-RU" sz="2400" b="1" i="1" dirty="0" smtClean="0"/>
              <a:t>Порода первоначально была выведена для занимающихся скотоводством жителей горной Шотландии как превосходная пастушья собака.</a:t>
            </a:r>
          </a:p>
          <a:p>
            <a:endParaRPr lang="ru-RU" sz="2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а 4 из 21606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32656"/>
            <a:ext cx="4608512" cy="38164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220072" y="260648"/>
            <a:ext cx="34339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0033CC"/>
                </a:solidFill>
              </a:rPr>
              <a:t>сенбернар</a:t>
            </a:r>
            <a:endParaRPr lang="ru-RU" sz="4800" b="1" i="1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1052736"/>
            <a:ext cx="4283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Крупная служебная собака. Суровый, но не агрессивный сенбернар - это одна из великодушных собак. Он добр и предан, прекрасный товарищ как для детей, так и для взрослых.</a:t>
            </a:r>
            <a:endParaRPr lang="ru-RU" sz="2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365104"/>
            <a:ext cx="8892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Известность сенбернару как собаке-спасателю принесли глубокие снега монастыря Св. Бернара в Швейцарских Альпах , здесь с XVII в. держали собак, которые помогали монахам и спасали путников на перевалах. До сегодняшнего дня по традиции в этом монастыре разводят собак-спасателей сенбернаров.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403648" y="-110425"/>
            <a:ext cx="6984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Найдите лишние предметы: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Картинка 6 из 117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496" y="3212976"/>
            <a:ext cx="2304256" cy="2376264"/>
          </a:xfrm>
          <a:prstGeom prst="rect">
            <a:avLst/>
          </a:prstGeom>
          <a:noFill/>
        </p:spPr>
      </p:pic>
      <p:pic>
        <p:nvPicPr>
          <p:cNvPr id="24581" name="Picture 5" descr="Картинка 6 из 188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692696"/>
            <a:ext cx="1449782" cy="2880320"/>
          </a:xfrm>
          <a:prstGeom prst="rect">
            <a:avLst/>
          </a:prstGeom>
          <a:noFill/>
        </p:spPr>
      </p:pic>
      <p:pic>
        <p:nvPicPr>
          <p:cNvPr id="24583" name="Picture 7" descr="Картинка 5 из 5888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548680"/>
            <a:ext cx="2160240" cy="2160240"/>
          </a:xfrm>
          <a:prstGeom prst="rect">
            <a:avLst/>
          </a:prstGeom>
          <a:noFill/>
        </p:spPr>
      </p:pic>
      <p:pic>
        <p:nvPicPr>
          <p:cNvPr id="24587" name="Picture 11" descr="Картинка 1 из 1844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4088" y="2924944"/>
            <a:ext cx="2411760" cy="2592288"/>
          </a:xfrm>
          <a:prstGeom prst="rect">
            <a:avLst/>
          </a:prstGeom>
          <a:noFill/>
        </p:spPr>
      </p:pic>
      <p:pic>
        <p:nvPicPr>
          <p:cNvPr id="24589" name="Picture 13" descr="Картинка 4 из 569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68286" y="620688"/>
            <a:ext cx="2575714" cy="1656184"/>
          </a:xfrm>
          <a:prstGeom prst="rect">
            <a:avLst/>
          </a:prstGeom>
          <a:noFill/>
        </p:spPr>
      </p:pic>
      <p:pic>
        <p:nvPicPr>
          <p:cNvPr id="24585" name="Picture 9" descr="Картинка 8 из 3989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31066" y="3645024"/>
            <a:ext cx="2861014" cy="1872208"/>
          </a:xfrm>
          <a:prstGeom prst="rect">
            <a:avLst/>
          </a:prstGeom>
          <a:noFill/>
        </p:spPr>
      </p:pic>
      <p:pic>
        <p:nvPicPr>
          <p:cNvPr id="24592" name="Picture 16" descr="http://s16.radikal.ru/i190/1110/95/efaee2a1583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851920" y="980728"/>
            <a:ext cx="2664296" cy="1844824"/>
          </a:xfrm>
          <a:prstGeom prst="rect">
            <a:avLst/>
          </a:prstGeom>
          <a:noFill/>
        </p:spPr>
      </p:pic>
      <p:pic>
        <p:nvPicPr>
          <p:cNvPr id="24594" name="Picture 18" descr="Картинка 21 из 2450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798246" y="3068960"/>
            <a:ext cx="1238250" cy="2667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79512" y="5517232"/>
            <a:ext cx="8964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Почему вы оставили эти вещи? </a:t>
            </a:r>
          </a:p>
          <a:p>
            <a:pPr lvl="0"/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Как используются оставшиеся предметы при уходе за собакой ?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598613"/>
            <a:ext cx="91440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63688" y="260648"/>
            <a:ext cx="56790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А. </a:t>
            </a:r>
            <a:r>
              <a:rPr lang="ru-RU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Барто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«Уехали»</a:t>
            </a:r>
          </a:p>
        </p:txBody>
      </p:sp>
      <p:pic>
        <p:nvPicPr>
          <p:cNvPr id="6" name="25_18-Uehal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51720" y="5877272"/>
            <a:ext cx="5459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Чему учит нас </a:t>
            </a:r>
            <a:r>
              <a:rPr lang="ru-RU" sz="3200" b="1" dirty="0" err="1" smtClean="0"/>
              <a:t>А.Л.Барто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6773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Интернет - ресурсы:</a:t>
            </a:r>
          </a:p>
          <a:p>
            <a:pPr algn="ctr"/>
            <a:endParaRPr lang="ru-RU" sz="2000" b="1" dirty="0" smtClean="0"/>
          </a:p>
          <a:p>
            <a:r>
              <a:rPr lang="en-US" sz="2000" dirty="0" smtClean="0">
                <a:hlinkClick r:id="rId2"/>
              </a:rPr>
              <a:t>http://www.xrest.ru/original/112413/</a:t>
            </a:r>
            <a:endParaRPr lang="ru-RU" sz="2000" dirty="0" smtClean="0"/>
          </a:p>
          <a:p>
            <a:r>
              <a:rPr lang="en-US" sz="2000" dirty="0" smtClean="0">
                <a:hlinkClick r:id="rId3"/>
              </a:rPr>
              <a:t>http://pda.privet.ru/post/106077082</a:t>
            </a:r>
            <a:endParaRPr lang="ru-RU" sz="2000" dirty="0" smtClean="0"/>
          </a:p>
          <a:p>
            <a:r>
              <a:rPr lang="en-US" sz="2000" dirty="0" smtClean="0">
                <a:hlinkClick r:id="rId4"/>
              </a:rPr>
              <a:t>http://www.photohost.ru/showpicture.php?pictureid=68833&amp;galleryid=5956&amp;days=&amp;sti</a:t>
            </a:r>
            <a:r>
              <a:rPr lang="en-US" sz="2000" dirty="0" smtClean="0"/>
              <a:t>=</a:t>
            </a:r>
            <a:endParaRPr lang="ru-RU" sz="2000" dirty="0" smtClean="0"/>
          </a:p>
          <a:p>
            <a:r>
              <a:rPr lang="en-US" sz="2000" dirty="0" smtClean="0">
                <a:hlinkClick r:id="rId5"/>
              </a:rPr>
              <a:t>http://www.gardengreen.ru/category/12</a:t>
            </a:r>
            <a:endParaRPr lang="ru-RU" sz="2000" dirty="0" smtClean="0"/>
          </a:p>
          <a:p>
            <a:r>
              <a:rPr lang="en-US" sz="2000" dirty="0" smtClean="0">
                <a:hlinkClick r:id="rId6"/>
              </a:rPr>
              <a:t>http://indasad.ru/plodovie/goroch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7"/>
              </a:rPr>
              <a:t>http://28844.ru.all.biz/cat.php?oid=222729</a:t>
            </a:r>
            <a:endParaRPr lang="ru-RU" sz="2000" dirty="0" smtClean="0"/>
          </a:p>
          <a:p>
            <a:r>
              <a:rPr lang="en-US" sz="2000" dirty="0" smtClean="0">
                <a:hlinkClick r:id="rId8"/>
              </a:rPr>
              <a:t>http://wallpapes.ru/component/joomgallery/?view=detail&amp;id=22274</a:t>
            </a:r>
            <a:endParaRPr lang="ru-RU" sz="2000" dirty="0" smtClean="0"/>
          </a:p>
          <a:p>
            <a:r>
              <a:rPr lang="en-US" sz="2000" dirty="0" smtClean="0">
                <a:hlinkClick r:id="rId9"/>
              </a:rPr>
              <a:t>http://www.1zoom.ru/%D0%96%D0%B8%D0%B2%D0%BE%D1%82%D0%BD%D1%8B%D0%B5/%D0%BE%D0%B1%D0%BE%D0%B8/210782/z419.4/</a:t>
            </a:r>
            <a:endParaRPr lang="ru-RU" sz="2000" dirty="0" smtClean="0"/>
          </a:p>
          <a:p>
            <a:r>
              <a:rPr lang="en-US" sz="2000" dirty="0" smtClean="0">
                <a:hlinkClick r:id="rId10"/>
              </a:rPr>
              <a:t>http://kp.ru/daily/25770.4/2754605/</a:t>
            </a:r>
            <a:endParaRPr lang="ru-RU" sz="2000" dirty="0" smtClean="0"/>
          </a:p>
          <a:p>
            <a:r>
              <a:rPr lang="en-US" sz="2000" dirty="0" smtClean="0">
                <a:hlinkClick r:id="rId11"/>
              </a:rPr>
              <a:t>http://pesik.su/2011/01/opisanie-porody-chau-chau/</a:t>
            </a:r>
            <a:endParaRPr lang="ru-RU" sz="2000" dirty="0" smtClean="0"/>
          </a:p>
          <a:p>
            <a:r>
              <a:rPr lang="en-US" sz="2000" dirty="0" smtClean="0">
                <a:hlinkClick r:id="rId12"/>
              </a:rPr>
              <a:t>http://s0bolek.livejournal.com/36078.html</a:t>
            </a:r>
            <a:endParaRPr lang="ru-RU" sz="2000" dirty="0" smtClean="0"/>
          </a:p>
          <a:p>
            <a:r>
              <a:rPr lang="en-US" sz="2000" dirty="0" smtClean="0">
                <a:hlinkClick r:id="rId13"/>
              </a:rPr>
              <a:t>http://naidydruga.ru/?p=429</a:t>
            </a:r>
            <a:endParaRPr lang="ru-RU" sz="2000" dirty="0" smtClean="0"/>
          </a:p>
          <a:p>
            <a:r>
              <a:rPr lang="en-US" sz="2000" dirty="0" smtClean="0">
                <a:hlinkClick r:id="rId14"/>
              </a:rPr>
              <a:t>http://fanparty.ru/fanclubs/small-dogs/pictures/40139/wall</a:t>
            </a:r>
            <a:endParaRPr lang="ru-RU" sz="2000" dirty="0" smtClean="0"/>
          </a:p>
          <a:p>
            <a:r>
              <a:rPr lang="en-US" sz="2000" dirty="0" smtClean="0">
                <a:hlinkClick r:id="rId15"/>
              </a:rPr>
              <a:t>http://www.domotvetov.ru/pets/a/41001_226.html</a:t>
            </a:r>
            <a:endParaRPr lang="ru-RU" sz="2000" dirty="0" smtClean="0"/>
          </a:p>
          <a:p>
            <a:r>
              <a:rPr lang="en-US" sz="2000" dirty="0" smtClean="0">
                <a:hlinkClick r:id="rId16"/>
              </a:rPr>
              <a:t>http://forumka.az/index.php?act=Print&amp;client=printer&amp;f=163&amp;t=10803</a:t>
            </a:r>
            <a:endParaRPr lang="ru-RU" sz="2000" dirty="0" smtClean="0"/>
          </a:p>
          <a:p>
            <a:r>
              <a:rPr lang="en-US" sz="2000" dirty="0" smtClean="0">
                <a:hlinkClick r:id="rId17"/>
              </a:rPr>
              <a:t>http://www.skindog.ru/cgi/forum/viewtopic.php?t=801&amp;sid=8d75aeb5f4fd19edd44b3fad35a18626</a:t>
            </a:r>
            <a:endParaRPr lang="ru-RU" sz="2000" dirty="0" smtClean="0"/>
          </a:p>
          <a:p>
            <a:r>
              <a:rPr lang="en-US" sz="2000" dirty="0" smtClean="0">
                <a:hlinkClick r:id="rId18"/>
              </a:rPr>
              <a:t>http://ua-reporter.com.ua/uzhgorod/v-zakarpatja-zaderzhali-dvuh-narushitelej-granicy-iz-gruzii__22654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99592" y="3146485"/>
            <a:ext cx="777686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i="1" u="sng" dirty="0" smtClean="0"/>
              <a:t>Задачи урока: </a:t>
            </a:r>
            <a:endParaRPr lang="ru-RU" u="sng" dirty="0" smtClean="0"/>
          </a:p>
          <a:p>
            <a:r>
              <a:rPr lang="ru-RU" i="1" dirty="0" smtClean="0"/>
              <a:t>- Организовать деятельность детей с целью выяснения происхождения собак и сведений о наиболее распространенных породах собак;</a:t>
            </a:r>
            <a:endParaRPr lang="ru-RU" dirty="0" smtClean="0"/>
          </a:p>
          <a:p>
            <a:r>
              <a:rPr lang="ru-RU" i="1" dirty="0" smtClean="0"/>
              <a:t>- Учить пользоваться справочной литературой;</a:t>
            </a:r>
            <a:endParaRPr lang="ru-RU" dirty="0" smtClean="0"/>
          </a:p>
          <a:p>
            <a:r>
              <a:rPr lang="ru-RU" i="1" dirty="0" smtClean="0"/>
              <a:t>- Систематизировать знания о правилах ухода за собакой;</a:t>
            </a:r>
            <a:endParaRPr lang="ru-RU" dirty="0" smtClean="0"/>
          </a:p>
          <a:p>
            <a:pPr>
              <a:buFontTx/>
              <a:buChar char="-"/>
            </a:pPr>
            <a:r>
              <a:rPr lang="ru-RU" i="1" dirty="0" smtClean="0"/>
              <a:t>Воспитывать любовь к домашним животным и ответственное отношение к ним. </a:t>
            </a:r>
          </a:p>
          <a:p>
            <a:pPr>
              <a:buFontTx/>
              <a:buChar char="-"/>
            </a:pPr>
            <a:endParaRPr lang="ru-RU" dirty="0" smtClean="0"/>
          </a:p>
          <a:p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i="1" u="sng" dirty="0" smtClean="0"/>
              <a:t>Тип урока:  </a:t>
            </a:r>
            <a:r>
              <a:rPr lang="ru-RU" i="1" dirty="0" smtClean="0"/>
              <a:t>Открытие нового знания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764704"/>
            <a:ext cx="63367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Предмет: Окружающий мир, 1 класс</a:t>
            </a:r>
          </a:p>
          <a:p>
            <a:pPr lvl="0" algn="ctr"/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(УМК «Перспектива»)</a:t>
            </a:r>
          </a:p>
          <a:p>
            <a:pPr lvl="0"/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Тема урока: «Собака в нашем доме»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88640"/>
            <a:ext cx="9144000" cy="7848302"/>
            <a:chOff x="0" y="764704"/>
            <a:chExt cx="9144000" cy="7848302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0" y="764704"/>
              <a:ext cx="9144000" cy="7848302"/>
              <a:chOff x="0" y="-1800200"/>
              <a:chExt cx="9144000" cy="7848302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0" y="764704"/>
                <a:ext cx="9144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ru-RU" dirty="0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0" y="2492896"/>
                <a:ext cx="9144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ru-RU" dirty="0"/>
              </a:p>
            </p:txBody>
          </p:sp>
          <p:grpSp>
            <p:nvGrpSpPr>
              <p:cNvPr id="7" name="Группа 12"/>
              <p:cNvGrpSpPr/>
              <p:nvPr/>
            </p:nvGrpSpPr>
            <p:grpSpPr>
              <a:xfrm>
                <a:off x="0" y="-1800200"/>
                <a:ext cx="9144000" cy="7848302"/>
                <a:chOff x="0" y="-1800200"/>
                <a:chExt cx="9144000" cy="7848302"/>
              </a:xfrm>
            </p:grpSpPr>
            <p:sp>
              <p:nvSpPr>
                <p:cNvPr id="8" name="Прямоугольник 7"/>
                <p:cNvSpPr/>
                <p:nvPr/>
              </p:nvSpPr>
              <p:spPr>
                <a:xfrm>
                  <a:off x="0" y="-1800200"/>
                  <a:ext cx="9144000" cy="784830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 smtClean="0">
                      <a:hlinkClick r:id="rId3"/>
                    </a:rPr>
                    <a:t>http://marina10000.beon.ru/4.html</a:t>
                  </a:r>
                  <a:endParaRPr lang="ru-RU" dirty="0" smtClean="0">
                    <a:hlinkClick r:id="rId3"/>
                  </a:endParaRPr>
                </a:p>
                <a:p>
                  <a:r>
                    <a:rPr lang="en-US" dirty="0" smtClean="0">
                      <a:hlinkClick r:id="rId3"/>
                    </a:rPr>
                    <a:t>http://spbmy.ru/news/2012/01/26-16-20.htm</a:t>
                  </a:r>
                  <a:endParaRPr lang="ru-RU" dirty="0" smtClean="0">
                    <a:hlinkClick r:id="rId3"/>
                  </a:endParaRPr>
                </a:p>
                <a:p>
                  <a:r>
                    <a:rPr lang="en-US" dirty="0" smtClean="0">
                      <a:hlinkClick r:id="rId3"/>
                    </a:rPr>
                    <a:t>http://klopik.com/sobaki/3397-sobaki-oxotniki-25-foto.html</a:t>
                  </a:r>
                  <a:endParaRPr lang="ru-RU" dirty="0" smtClean="0">
                    <a:hlinkClick r:id="rId3"/>
                  </a:endParaRPr>
                </a:p>
                <a:p>
                  <a:r>
                    <a:rPr lang="en-US" dirty="0" smtClean="0">
                      <a:hlinkClick r:id="rId3"/>
                    </a:rPr>
                    <a:t>http://myhauze.ru/pitomci/525-pekines.html</a:t>
                  </a:r>
                  <a:endParaRPr lang="ru-RU" dirty="0" smtClean="0">
                    <a:hlinkClick r:id="rId3"/>
                  </a:endParaRPr>
                </a:p>
                <a:p>
                  <a:r>
                    <a:rPr lang="en-US" dirty="0" smtClean="0">
                      <a:hlinkClick r:id="rId3"/>
                    </a:rPr>
                    <a:t>http://fotomastak.ru/page/22</a:t>
                  </a:r>
                  <a:endParaRPr lang="ru-RU" dirty="0" smtClean="0">
                    <a:hlinkClick r:id="rId3"/>
                  </a:endParaRPr>
                </a:p>
                <a:p>
                  <a:r>
                    <a:rPr lang="en-US" dirty="0" smtClean="0">
                      <a:hlinkClick r:id="rId3"/>
                    </a:rPr>
                    <a:t>http://www.animespirit.ru/forum/topic_22/150/</a:t>
                  </a:r>
                  <a:endParaRPr lang="ru-RU" dirty="0" smtClean="0">
                    <a:hlinkClick r:id="rId3"/>
                  </a:endParaRPr>
                </a:p>
                <a:p>
                  <a:r>
                    <a:rPr lang="en-US" dirty="0" smtClean="0">
                      <a:hlinkClick r:id="rId3"/>
                    </a:rPr>
                    <a:t>http://planet-of-husky.ru/viewtopic.php?f=3&amp;t=13</a:t>
                  </a:r>
                  <a:endParaRPr lang="ru-RU" dirty="0" smtClean="0">
                    <a:hlinkClick r:id="rId3"/>
                  </a:endParaRPr>
                </a:p>
                <a:p>
                  <a:r>
                    <a:rPr lang="en-US" dirty="0" smtClean="0">
                      <a:hlinkClick r:id="rId3"/>
                    </a:rPr>
                    <a:t>http://dvemamy.ru/porody-sobak-dlya-detej.html</a:t>
                  </a:r>
                  <a:endParaRPr lang="ru-RU" dirty="0" smtClean="0">
                    <a:hlinkClick r:id="rId3"/>
                  </a:endParaRPr>
                </a:p>
                <a:p>
                  <a:r>
                    <a:rPr lang="en-US" dirty="0" smtClean="0">
                      <a:hlinkClick r:id="rId3"/>
                    </a:rPr>
                    <a:t>http://zverenyshi.ru/index/senbernar/0-88</a:t>
                  </a:r>
                  <a:endParaRPr lang="ru-RU" dirty="0" smtClean="0">
                    <a:hlinkClick r:id="rId3"/>
                  </a:endParaRPr>
                </a:p>
                <a:p>
                  <a:r>
                    <a:rPr lang="en-US" dirty="0" smtClean="0">
                      <a:hlinkClick r:id="rId3"/>
                    </a:rPr>
                    <a:t>http://www.livestream.ru/news/2010/12/28/caveman/</a:t>
                  </a:r>
                  <a:endParaRPr lang="ru-RU" dirty="0" smtClean="0"/>
                </a:p>
                <a:p>
                  <a:r>
                    <a:rPr lang="en-US" dirty="0" smtClean="0">
                      <a:hlinkClick r:id="rId4"/>
                    </a:rPr>
                    <a:t>http://www.goodreads.ru/books/1687322/default.aspx</a:t>
                  </a:r>
                  <a:endParaRPr lang="ru-RU" dirty="0" smtClean="0"/>
                </a:p>
                <a:p>
                  <a:r>
                    <a:rPr lang="en-US" dirty="0" smtClean="0">
                      <a:hlinkClick r:id="rId5"/>
                    </a:rPr>
                    <a:t>http://www.4shvostikom.ru/rascheska-d-sobak-s-chastym-zubom-s-derevyannoy-plastikovoy-ruchkoy/</a:t>
                  </a:r>
                  <a:endParaRPr lang="ru-RU" dirty="0" smtClean="0"/>
                </a:p>
                <a:p>
                  <a:r>
                    <a:rPr lang="en-US" dirty="0" smtClean="0">
                      <a:hlinkClick r:id="rId6"/>
                    </a:rPr>
                    <a:t>http://annamorsvinki.ucoz.ru/forum/28-132-3</a:t>
                  </a:r>
                  <a:endParaRPr lang="ru-RU" dirty="0" smtClean="0"/>
                </a:p>
                <a:p>
                  <a:r>
                    <a:rPr lang="en-US" dirty="0" smtClean="0">
                      <a:hlinkClick r:id="rId7"/>
                    </a:rPr>
                    <a:t>http://dogs-tula.ru/kak-vybrat-oshejnik-dlya-sobaki/</a:t>
                  </a:r>
                  <a:endParaRPr lang="ru-RU" dirty="0" smtClean="0"/>
                </a:p>
                <a:p>
                  <a:r>
                    <a:rPr lang="en-US" dirty="0" smtClean="0">
                      <a:hlinkClick r:id="rId8"/>
                    </a:rPr>
                    <a:t>http://www.vashzoo.ru/index.php?categoryID=1421&amp;offset=126</a:t>
                  </a:r>
                  <a:endParaRPr lang="ru-RU" dirty="0" smtClean="0"/>
                </a:p>
                <a:p>
                  <a:r>
                    <a:rPr lang="en-US" dirty="0" smtClean="0">
                      <a:hlinkClick r:id="rId9"/>
                    </a:rPr>
                    <a:t>http://zoomag.org/product/trixie-stojka-s-dvumja-miskami-dlja-sobak-09-l/</a:t>
                  </a:r>
                  <a:endParaRPr lang="ru-RU" dirty="0" smtClean="0"/>
                </a:p>
                <a:p>
                  <a:r>
                    <a:rPr lang="en-US" dirty="0" smtClean="0">
                      <a:hlinkClick r:id="rId10"/>
                    </a:rPr>
                    <a:t>http://kaskad-pet.ru/katalog_produkcii/amunicija/namordniki/kozhanye/poloski/</a:t>
                  </a:r>
                  <a:endParaRPr lang="ru-RU" dirty="0" smtClean="0"/>
                </a:p>
                <a:p>
                  <a:r>
                    <a:rPr lang="en-US" dirty="0" smtClean="0">
                      <a:hlinkClick r:id="rId11"/>
                    </a:rPr>
                    <a:t>http://www.4styler.ru/category/pascheski/all/</a:t>
                  </a:r>
                  <a:endParaRPr lang="ru-RU" dirty="0" smtClean="0"/>
                </a:p>
                <a:p>
                  <a:r>
                    <a:rPr lang="en-US" dirty="0" smtClean="0">
                      <a:hlinkClick r:id="rId12"/>
                    </a:rPr>
                    <a:t>http://ras-tem.ru/catalog/goods/656</a:t>
                  </a:r>
                  <a:endParaRPr lang="ru-RU" dirty="0" smtClean="0"/>
                </a:p>
                <a:p>
                  <a:r>
                    <a:rPr lang="en-US" dirty="0" smtClean="0">
                      <a:hlinkClick r:id="rId13"/>
                    </a:rPr>
                    <a:t>http://www.tunnel.ru/view/post:87324</a:t>
                  </a:r>
                  <a:endParaRPr lang="ru-RU" dirty="0" smtClean="0"/>
                </a:p>
                <a:p>
                  <a:r>
                    <a:rPr lang="en-US" dirty="0" smtClean="0">
                      <a:hlinkClick r:id="rId14"/>
                    </a:rPr>
                    <a:t>http://khabmama.ru/articals/?id=253</a:t>
                  </a:r>
                  <a:endParaRPr lang="ru-RU" dirty="0" smtClean="0"/>
                </a:p>
                <a:p>
                  <a:endParaRPr lang="ru-RU" dirty="0" smtClean="0"/>
                </a:p>
                <a:p>
                  <a:endParaRPr lang="ru-RU" dirty="0" smtClean="0"/>
                </a:p>
                <a:p>
                  <a:endParaRPr lang="ru-RU" dirty="0" smtClean="0"/>
                </a:p>
                <a:p>
                  <a:endParaRPr lang="ru-RU" dirty="0" smtClean="0"/>
                </a:p>
                <a:p>
                  <a:endParaRPr lang="ru-RU" dirty="0" smtClean="0"/>
                </a:p>
                <a:p>
                  <a:endParaRPr lang="ru-RU" dirty="0"/>
                </a:p>
              </p:txBody>
            </p:sp>
            <p:sp>
              <p:nvSpPr>
                <p:cNvPr id="9" name="Прямоугольник 2"/>
                <p:cNvSpPr/>
                <p:nvPr/>
              </p:nvSpPr>
              <p:spPr>
                <a:xfrm>
                  <a:off x="0" y="404664"/>
                  <a:ext cx="559836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" name="Прямоугольник 9"/>
                <p:cNvSpPr/>
                <p:nvPr/>
              </p:nvSpPr>
              <p:spPr>
                <a:xfrm>
                  <a:off x="0" y="1412776"/>
                  <a:ext cx="624644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1" name="Прямоугольник 6"/>
                <p:cNvSpPr/>
                <p:nvPr/>
              </p:nvSpPr>
              <p:spPr>
                <a:xfrm>
                  <a:off x="0" y="1772816"/>
                  <a:ext cx="610242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2" name="Прямоугольник 7"/>
                <p:cNvSpPr/>
                <p:nvPr/>
              </p:nvSpPr>
              <p:spPr>
                <a:xfrm>
                  <a:off x="0" y="2132856"/>
                  <a:ext cx="685800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3" name="Прямоугольник 9"/>
                <p:cNvSpPr/>
                <p:nvPr/>
              </p:nvSpPr>
              <p:spPr>
                <a:xfrm>
                  <a:off x="0" y="2852936"/>
                  <a:ext cx="9054752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4" name="Прямоугольник 10"/>
                <p:cNvSpPr/>
                <p:nvPr/>
              </p:nvSpPr>
              <p:spPr>
                <a:xfrm>
                  <a:off x="0" y="3573016"/>
                  <a:ext cx="18473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5" name="Прямоугольник 11"/>
                <p:cNvSpPr/>
                <p:nvPr/>
              </p:nvSpPr>
              <p:spPr>
                <a:xfrm>
                  <a:off x="0" y="3212976"/>
                  <a:ext cx="4968552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4" name="Прямоугольник 3"/>
            <p:cNvSpPr/>
            <p:nvPr/>
          </p:nvSpPr>
          <p:spPr>
            <a:xfrm>
              <a:off x="0" y="6488668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116 из 10675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088740"/>
            <a:ext cx="2880320" cy="2268252"/>
          </a:xfrm>
          <a:prstGeom prst="rect">
            <a:avLst/>
          </a:prstGeom>
          <a:noFill/>
        </p:spPr>
      </p:pic>
      <p:pic>
        <p:nvPicPr>
          <p:cNvPr id="31747" name="Picture 3" descr="C:\Users\Лена\Downloads\3677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888" y="980728"/>
            <a:ext cx="2016224" cy="2565353"/>
          </a:xfrm>
          <a:prstGeom prst="rect">
            <a:avLst/>
          </a:prstGeom>
          <a:noFill/>
        </p:spPr>
      </p:pic>
      <p:pic>
        <p:nvPicPr>
          <p:cNvPr id="31749" name="Picture 5" descr="Картинка 1 из 902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144" y="980728"/>
            <a:ext cx="2952328" cy="2232248"/>
          </a:xfrm>
          <a:prstGeom prst="rect">
            <a:avLst/>
          </a:prstGeom>
          <a:noFill/>
        </p:spPr>
      </p:pic>
      <p:pic>
        <p:nvPicPr>
          <p:cNvPr id="31751" name="Picture 7" descr="Картинка 8 из 2718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3429000"/>
            <a:ext cx="2096798" cy="2791072"/>
          </a:xfrm>
          <a:prstGeom prst="rect">
            <a:avLst/>
          </a:prstGeom>
          <a:noFill/>
        </p:spPr>
      </p:pic>
      <p:pic>
        <p:nvPicPr>
          <p:cNvPr id="31753" name="Picture 9" descr="Картинка 31 из 10406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15816" y="3717032"/>
            <a:ext cx="3072341" cy="2304256"/>
          </a:xfrm>
          <a:prstGeom prst="rect">
            <a:avLst/>
          </a:prstGeom>
          <a:noFill/>
        </p:spPr>
      </p:pic>
      <p:pic>
        <p:nvPicPr>
          <p:cNvPr id="31755" name="Picture 11" descr="Картинка 60 из 10463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88224" y="3284983"/>
            <a:ext cx="1959757" cy="29507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Рассмотрите и назовите растения. </a:t>
            </a:r>
          </a:p>
          <a:p>
            <a:pPr algn="ctr"/>
            <a:r>
              <a:rPr lang="ru-RU" sz="2400" b="1" i="1" dirty="0" smtClean="0"/>
              <a:t>На какие 2 группы их можно разделить?</a:t>
            </a:r>
            <a:endParaRPr lang="ru-RU" sz="24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0"/>
            <a:ext cx="3250766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Дикорастущие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растения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69706" y="0"/>
            <a:ext cx="3250766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Культурные растения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411724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/>
              <a:t>Какая группа растений появилась в природе раньше другой?</a:t>
            </a:r>
            <a:endParaRPr lang="ru-RU" sz="2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78035E-7 L 0.64583 -0.012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-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56647E-6 L 0.06927 0.031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4798E-6 L 0.24149 -0.0839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4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90751E-6 L -0.36945 0.031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1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13 0.00531 L -0.60539 0.4196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20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73988E-6 L 0.19254 -0.2767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-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705" y="-27384"/>
            <a:ext cx="8908914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Тема урока: Собака </a:t>
            </a:r>
            <a:r>
              <a:rPr lang="ru-RU" sz="3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нашем </a:t>
            </a:r>
            <a:r>
              <a:rPr lang="ru-RU" sz="3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доме.</a:t>
            </a:r>
            <a:endParaRPr lang="ru-RU" sz="3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8" name="Picture 4" descr="Картинка 3 из 27469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17600">
            <a:off x="6092887" y="4427661"/>
            <a:ext cx="2713939" cy="203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Картинка 8 из 27469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395514">
            <a:off x="573088" y="4438650"/>
            <a:ext cx="2665412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Картинка 74 из 27469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346585">
            <a:off x="2069444" y="843589"/>
            <a:ext cx="2235098" cy="251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Картинка 22 из 2642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35896" y="4149080"/>
            <a:ext cx="1982788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 descr="Картинка 37 из 2642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405573">
            <a:off x="6935976" y="1091472"/>
            <a:ext cx="2048742" cy="282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" name="Picture 1" descr="C:\Users\Лена\Downloads\2997047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9512" y="1268760"/>
            <a:ext cx="1752600" cy="2857500"/>
          </a:xfrm>
          <a:prstGeom prst="rect">
            <a:avLst/>
          </a:prstGeom>
          <a:noFill/>
        </p:spPr>
      </p:pic>
      <p:pic>
        <p:nvPicPr>
          <p:cNvPr id="16387" name="Picture 3" descr="http://img-fotki.yandex.ru/get/5307/101253348.9d/0_8bce9_75c4828a_XL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78858">
            <a:off x="4291154" y="1375359"/>
            <a:ext cx="2714967" cy="20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0"/>
            <a:ext cx="8892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В древности человек окультуривал не только растения, но и животных. Одним из первых одомашненных животных была собака, вернее её предки. Произошло это около 15-17 тыс. лет назад.</a:t>
            </a:r>
          </a:p>
          <a:p>
            <a:r>
              <a:rPr lang="ru-RU" sz="2000" b="1" i="1" dirty="0" smtClean="0"/>
              <a:t>В то время человек ещё использовал для жилья пещеры.</a:t>
            </a:r>
            <a:endParaRPr lang="ru-RU" sz="2000" b="1" i="1" dirty="0"/>
          </a:p>
        </p:txBody>
      </p:sp>
      <p:pic>
        <p:nvPicPr>
          <p:cNvPr id="1027" name="Picture 3" descr="Картинка 13 из 168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93304" y="1700808"/>
            <a:ext cx="5715000" cy="36576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5589240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А как вы думаете, кто является предком собаки?</a:t>
            </a:r>
          </a:p>
          <a:p>
            <a:r>
              <a:rPr lang="ru-RU" sz="2000" b="1" i="1" dirty="0" smtClean="0"/>
              <a:t>А для чего человеку, живущему в то время в пещерах, нужна была собака?</a:t>
            </a:r>
          </a:p>
        </p:txBody>
      </p:sp>
      <p:pic>
        <p:nvPicPr>
          <p:cNvPr id="14338" name="Picture 2" descr="http://zabava730.narod.ru/36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696" y="1587395"/>
            <a:ext cx="5472608" cy="4001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2"/>
          <p:cNvSpPr>
            <a:spLocks noChangeArrowheads="1"/>
          </p:cNvSpPr>
          <p:nvPr/>
        </p:nvSpPr>
        <p:spPr bwMode="auto">
          <a:xfrm>
            <a:off x="1115616" y="0"/>
            <a:ext cx="7648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33CC"/>
                </a:solidFill>
                <a:latin typeface="Calibri" pitchFamily="34" charset="0"/>
              </a:rPr>
              <a:t>Наскальные рисунки древних людей</a:t>
            </a:r>
          </a:p>
        </p:txBody>
      </p:sp>
      <p:pic>
        <p:nvPicPr>
          <p:cNvPr id="15362" name="Picture 2" descr="http://i048.radikal.ru/0802/f1/e92a1d22783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548680"/>
            <a:ext cx="2880320" cy="39501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259632" y="4437112"/>
            <a:ext cx="1323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Испания</a:t>
            </a:r>
          </a:p>
        </p:txBody>
      </p:sp>
      <p:pic>
        <p:nvPicPr>
          <p:cNvPr id="15364" name="Picture 4" descr="http://s001.radikal.ru/i196/1007/e3/ac6cfe500c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548680"/>
            <a:ext cx="4248472" cy="25485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365" name="Прямоугольник 6"/>
          <p:cNvSpPr>
            <a:spLocks noChangeArrowheads="1"/>
          </p:cNvSpPr>
          <p:nvPr/>
        </p:nvSpPr>
        <p:spPr bwMode="auto">
          <a:xfrm>
            <a:off x="6588224" y="3140968"/>
            <a:ext cx="2049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Месопотамия</a:t>
            </a:r>
          </a:p>
        </p:txBody>
      </p:sp>
      <p:pic>
        <p:nvPicPr>
          <p:cNvPr id="15366" name="Picture 2" descr="http://s54.radikal.ru/i143/1007/11/41b088e689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848" y="3140968"/>
            <a:ext cx="2565754" cy="24482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367" name="Прямоугольник 8"/>
          <p:cNvSpPr>
            <a:spLocks noChangeArrowheads="1"/>
          </p:cNvSpPr>
          <p:nvPr/>
        </p:nvSpPr>
        <p:spPr bwMode="auto">
          <a:xfrm>
            <a:off x="5868144" y="4797152"/>
            <a:ext cx="2592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Пещеры </a:t>
            </a:r>
            <a:r>
              <a:rPr lang="ru-RU" sz="2400" b="1" dirty="0" smtClean="0">
                <a:latin typeface="Calibri" pitchFamily="34" charset="0"/>
              </a:rPr>
              <a:t>Тайваня</a:t>
            </a:r>
            <a:r>
              <a:rPr lang="ru-RU" sz="2400" b="1" dirty="0">
                <a:latin typeface="Calibri" pitchFamily="34" charset="0"/>
              </a:rPr>
              <a:t>.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67544" y="5657671"/>
            <a:ext cx="86764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древних пещерах по всему миру находят наскальные рисунки. На многих рисунках при изображении сцен охоты человек изображал рядом с собой собаку.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Сообщени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143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AutoShape 6" descr="http://i064.radikal.ru/1006/9f/dbc4be3ed875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1" name="AutoShape 9" descr="http://i066.radikal.ru/1006/c1/f141903e5e67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2" name="AutoShape 12" descr="http://s40.radikal.ru/i089/1006/fe/daa62e39ed21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3661" y="116632"/>
            <a:ext cx="84033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Применение </a:t>
            </a:r>
            <a:r>
              <a:rPr lang="ru-RU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собак в настоящее время</a:t>
            </a:r>
            <a:endParaRPr lang="ru-RU" sz="3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127" name="TextBox 13"/>
          <p:cNvSpPr txBox="1">
            <a:spLocks noChangeArrowheads="1"/>
          </p:cNvSpPr>
          <p:nvPr/>
        </p:nvSpPr>
        <p:spPr bwMode="auto">
          <a:xfrm>
            <a:off x="179388" y="1724025"/>
            <a:ext cx="24479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 i="1">
                <a:latin typeface="Calibri" pitchFamily="34" charset="0"/>
              </a:rPr>
              <a:t>ДЛЯ СЛУЖБЫ</a:t>
            </a:r>
          </a:p>
          <a:p>
            <a:r>
              <a:rPr lang="ru-RU" sz="2100" i="1">
                <a:latin typeface="Calibri" pitchFamily="34" charset="0"/>
              </a:rPr>
              <a:t>Служебные</a:t>
            </a:r>
            <a:endParaRPr lang="ru-RU" sz="2100" b="1" i="1">
              <a:latin typeface="Calibri" pitchFamily="34" charset="0"/>
            </a:endParaRPr>
          </a:p>
        </p:txBody>
      </p:sp>
      <p:sp>
        <p:nvSpPr>
          <p:cNvPr id="5128" name="TextBox 16"/>
          <p:cNvSpPr txBox="1">
            <a:spLocks noChangeArrowheads="1"/>
          </p:cNvSpPr>
          <p:nvPr/>
        </p:nvSpPr>
        <p:spPr bwMode="auto">
          <a:xfrm>
            <a:off x="2627437" y="3462338"/>
            <a:ext cx="216058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 b="1" i="1" dirty="0">
                <a:latin typeface="Calibri" pitchFamily="34" charset="0"/>
              </a:rPr>
              <a:t>ДЛЯ ОХОТЫ</a:t>
            </a:r>
          </a:p>
          <a:p>
            <a:r>
              <a:rPr lang="ru-RU" sz="2100" i="1" dirty="0">
                <a:latin typeface="Calibri" pitchFamily="34" charset="0"/>
              </a:rPr>
              <a:t>Охотничьи</a:t>
            </a:r>
            <a:endParaRPr lang="ru-RU" sz="2100" b="1" i="1" dirty="0">
              <a:latin typeface="Calibri" pitchFamily="34" charset="0"/>
            </a:endParaRPr>
          </a:p>
        </p:txBody>
      </p:sp>
      <p:sp>
        <p:nvSpPr>
          <p:cNvPr id="5129" name="TextBox 17"/>
          <p:cNvSpPr txBox="1">
            <a:spLocks noChangeArrowheads="1"/>
          </p:cNvSpPr>
          <p:nvPr/>
        </p:nvSpPr>
        <p:spPr bwMode="auto">
          <a:xfrm>
            <a:off x="4860479" y="1687513"/>
            <a:ext cx="24478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100" b="1" i="1" dirty="0">
                <a:latin typeface="Calibri" pitchFamily="34" charset="0"/>
              </a:rPr>
              <a:t>ДЛЯ ПОМОЩИ ЧЕЛОВЕКУ</a:t>
            </a:r>
          </a:p>
          <a:p>
            <a:r>
              <a:rPr lang="ru-RU" sz="2100" i="1" dirty="0">
                <a:latin typeface="Calibri" pitchFamily="34" charset="0"/>
              </a:rPr>
              <a:t>Ездовые, </a:t>
            </a:r>
          </a:p>
          <a:p>
            <a:r>
              <a:rPr lang="ru-RU" sz="2100" i="1" dirty="0">
                <a:latin typeface="Calibri" pitchFamily="34" charset="0"/>
              </a:rPr>
              <a:t>собаки-поводыри, пастушьи</a:t>
            </a:r>
          </a:p>
          <a:p>
            <a:endParaRPr lang="ru-RU" sz="2100" b="1" i="1" dirty="0">
              <a:latin typeface="Calibri" pitchFamily="34" charset="0"/>
            </a:endParaRPr>
          </a:p>
        </p:txBody>
      </p:sp>
      <p:sp>
        <p:nvSpPr>
          <p:cNvPr id="5130" name="TextBox 18"/>
          <p:cNvSpPr txBox="1">
            <a:spLocks noChangeArrowheads="1"/>
          </p:cNvSpPr>
          <p:nvPr/>
        </p:nvSpPr>
        <p:spPr bwMode="auto">
          <a:xfrm>
            <a:off x="7201470" y="2087563"/>
            <a:ext cx="20510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100" b="1" i="1" dirty="0">
                <a:latin typeface="Calibri" pitchFamily="34" charset="0"/>
              </a:rPr>
              <a:t>ДЛЯ ДУШИ</a:t>
            </a:r>
          </a:p>
          <a:p>
            <a:r>
              <a:rPr lang="ru-RU" sz="2100" i="1" dirty="0">
                <a:latin typeface="Calibri" pitchFamily="34" charset="0"/>
              </a:rPr>
              <a:t>Декоративные</a:t>
            </a:r>
          </a:p>
          <a:p>
            <a:endParaRPr lang="ru-RU" sz="2100" b="1" i="1" dirty="0">
              <a:latin typeface="Calibri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1835150" y="836613"/>
            <a:ext cx="1296988" cy="863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219700" y="836613"/>
            <a:ext cx="431800" cy="863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3419475" y="836613"/>
            <a:ext cx="576263" cy="2663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5130" idx="0"/>
          </p:cNvCxnSpPr>
          <p:nvPr/>
        </p:nvCxnSpPr>
        <p:spPr>
          <a:xfrm>
            <a:off x="6552182" y="836613"/>
            <a:ext cx="1674813" cy="1250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425" name="Picture 9" descr="http://im5-tub-ru.yandex.net/i?id=253419422-02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99313" y="2997200"/>
            <a:ext cx="1944687" cy="19446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291" name="Picture 3" descr="C:\Users\Лена\Downloads\gggranic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915" y="2564904"/>
            <a:ext cx="2272837" cy="26642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7423" name="Picture 4" descr="Картинка 16 из 5077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95736" y="4221088"/>
            <a:ext cx="2808064" cy="21605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294" name="Picture 6" descr="C:\Users\Лена\Downloads\Caoguia200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76056" y="3414787"/>
            <a:ext cx="2061522" cy="32545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  <p:bldP spid="5129" grpId="0"/>
      <p:bldP spid="51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404664"/>
            <a:ext cx="637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 настоящему времени человек вывел много пород собак. Он использует их в различных целях.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7544" y="4005064"/>
            <a:ext cx="86764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Как называется порода?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Какая это собака по назначению (служебная, охотничья, декоративная)?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Дополнительные сведения о породе.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Картинка 9 из 29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3085" y="144016"/>
            <a:ext cx="2565721" cy="3789040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2843808" y="1844824"/>
            <a:ext cx="6300192" cy="2033067"/>
            <a:chOff x="2843808" y="1844824"/>
            <a:chExt cx="6300192" cy="203306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131840" y="1844824"/>
              <a:ext cx="484562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300" dirty="0" smtClean="0">
                  <a:ln w="11430" cmpd="sng">
                    <a:solidFill>
                      <a:schemeClr val="tx2">
                        <a:lumMod val="75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</a:rPr>
                <a:t>Работа в группе</a:t>
              </a:r>
              <a:endParaRPr lang="ru-RU" sz="4000" b="1" cap="none" spc="300" dirty="0">
                <a:ln w="11430" cmpd="sng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843808" y="2492896"/>
              <a:ext cx="630019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 smtClean="0"/>
                <a:t>Найдите с помощью атласа-определителя </a:t>
              </a:r>
              <a:r>
                <a:rPr lang="ru-RU" sz="2800" b="1" dirty="0" smtClean="0"/>
                <a:t>«От земли до неба» </a:t>
              </a:r>
              <a:r>
                <a:rPr lang="ru-RU" sz="2800" dirty="0" smtClean="0"/>
                <a:t>ответы на вопросы:</a:t>
              </a:r>
              <a:endParaRPr lang="ru-RU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251520" y="332656"/>
            <a:ext cx="2915816" cy="2664296"/>
            <a:chOff x="251520" y="332656"/>
            <a:chExt cx="2915816" cy="2664296"/>
          </a:xfrm>
        </p:grpSpPr>
        <p:pic>
          <p:nvPicPr>
            <p:cNvPr id="2" name="Рисунок 1" descr="Картинка 3 из 16497"/>
            <p:cNvPicPr/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1520" y="692696"/>
              <a:ext cx="2915816" cy="2304256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115616" y="332656"/>
              <a:ext cx="1173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Группа 1</a:t>
              </a:r>
              <a:endParaRPr lang="ru-RU" b="1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084168" y="332656"/>
            <a:ext cx="2808312" cy="2520280"/>
            <a:chOff x="6084168" y="332656"/>
            <a:chExt cx="2808312" cy="2520280"/>
          </a:xfrm>
        </p:grpSpPr>
        <p:pic>
          <p:nvPicPr>
            <p:cNvPr id="4" name="Рисунок 3" descr="http://galereika.net/_ph/162/97055934.jpg"/>
            <p:cNvPicPr/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084168" y="620688"/>
              <a:ext cx="2808312" cy="223224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020272" y="332656"/>
              <a:ext cx="1173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Группа 3</a:t>
              </a:r>
              <a:endParaRPr lang="ru-RU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491880" y="3501008"/>
            <a:ext cx="2088232" cy="3356992"/>
            <a:chOff x="3563888" y="3501008"/>
            <a:chExt cx="2088232" cy="3356992"/>
          </a:xfrm>
        </p:grpSpPr>
        <p:pic>
          <p:nvPicPr>
            <p:cNvPr id="6" name="Рисунок 5" descr="Картинка 78 из 119343"/>
            <p:cNvPicPr/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563888" y="3501008"/>
              <a:ext cx="2088232" cy="302433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4067944" y="6488668"/>
              <a:ext cx="1173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Группа 5</a:t>
              </a:r>
              <a:endParaRPr lang="ru-RU" b="1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868144" y="3573016"/>
            <a:ext cx="3059832" cy="2736303"/>
            <a:chOff x="5868144" y="3573016"/>
            <a:chExt cx="3059832" cy="2736303"/>
          </a:xfrm>
        </p:grpSpPr>
        <p:pic>
          <p:nvPicPr>
            <p:cNvPr id="5" name="Рисунок 4" descr="Картинка 4 из 21606"/>
            <p:cNvPicPr/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868144" y="3933056"/>
              <a:ext cx="3059832" cy="2376263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6804248" y="3573016"/>
              <a:ext cx="1173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Группа 6</a:t>
              </a:r>
              <a:endParaRPr lang="ru-RU" b="1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306836" y="0"/>
            <a:ext cx="2633316" cy="3140968"/>
            <a:chOff x="3306836" y="0"/>
            <a:chExt cx="2633316" cy="3140968"/>
          </a:xfrm>
        </p:grpSpPr>
        <p:sp>
          <p:nvSpPr>
            <p:cNvPr id="9" name="TextBox 8"/>
            <p:cNvSpPr txBox="1"/>
            <p:nvPr/>
          </p:nvSpPr>
          <p:spPr>
            <a:xfrm>
              <a:off x="3995936" y="0"/>
              <a:ext cx="11731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Группа 2</a:t>
              </a:r>
            </a:p>
            <a:p>
              <a:endParaRPr lang="ru-RU" b="1" dirty="0"/>
            </a:p>
          </p:txBody>
        </p:sp>
        <p:pic>
          <p:nvPicPr>
            <p:cNvPr id="10245" name="Picture 5" descr="C:\Users\Лена\Downloads\загруженное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306836" y="476672"/>
              <a:ext cx="2633316" cy="266429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</p:grpSp>
      <p:grpSp>
        <p:nvGrpSpPr>
          <p:cNvPr id="25" name="Группа 24"/>
          <p:cNvGrpSpPr/>
          <p:nvPr/>
        </p:nvGrpSpPr>
        <p:grpSpPr>
          <a:xfrm>
            <a:off x="323528" y="3501008"/>
            <a:ext cx="2814688" cy="3096344"/>
            <a:chOff x="323528" y="3501008"/>
            <a:chExt cx="2814688" cy="3096344"/>
          </a:xfrm>
        </p:grpSpPr>
        <p:sp>
          <p:nvSpPr>
            <p:cNvPr id="11" name="TextBox 10"/>
            <p:cNvSpPr txBox="1"/>
            <p:nvPr/>
          </p:nvSpPr>
          <p:spPr>
            <a:xfrm>
              <a:off x="1187624" y="3501008"/>
              <a:ext cx="1173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Группа 4</a:t>
              </a:r>
              <a:endParaRPr lang="ru-RU" b="1" dirty="0"/>
            </a:p>
          </p:txBody>
        </p:sp>
        <p:pic>
          <p:nvPicPr>
            <p:cNvPr id="10247" name="Picture 7" descr="Картинка 24 из 93106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23528" y="3861048"/>
              <a:ext cx="2814688" cy="273630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825</Words>
  <Application>Microsoft Office PowerPoint</Application>
  <PresentationFormat>Экран (4:3)</PresentationFormat>
  <Paragraphs>136</Paragraphs>
  <Slides>20</Slides>
  <Notes>7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к уроку окружающего мира по теме: «Собака в нашем доме»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110</cp:revision>
  <dcterms:created xsi:type="dcterms:W3CDTF">2012-01-09T17:07:37Z</dcterms:created>
  <dcterms:modified xsi:type="dcterms:W3CDTF">2012-09-02T10:16:01Z</dcterms:modified>
</cp:coreProperties>
</file>