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95" r:id="rId4"/>
    <p:sldId id="261" r:id="rId5"/>
    <p:sldId id="268" r:id="rId6"/>
    <p:sldId id="269" r:id="rId7"/>
    <p:sldId id="265" r:id="rId8"/>
    <p:sldId id="272" r:id="rId9"/>
    <p:sldId id="292" r:id="rId10"/>
    <p:sldId id="296" r:id="rId11"/>
    <p:sldId id="297" r:id="rId12"/>
    <p:sldId id="298" r:id="rId13"/>
    <p:sldId id="299" r:id="rId14"/>
    <p:sldId id="300" r:id="rId15"/>
    <p:sldId id="301" r:id="rId16"/>
    <p:sldId id="276" r:id="rId17"/>
    <p:sldId id="282" r:id="rId18"/>
    <p:sldId id="302" r:id="rId19"/>
    <p:sldId id="303" r:id="rId20"/>
    <p:sldId id="304" r:id="rId21"/>
    <p:sldId id="283" r:id="rId22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7C8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06" y="-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895047-1F82-4639-A881-F9D61977440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B926BC-984F-4BF3-B8AD-70BC762572D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D75AFD-DAF2-4F99-AF4F-5DF565132185}" type="slidenum">
              <a:rPr lang="ru-RU"/>
              <a:pPr/>
              <a:t>1</a:t>
            </a:fld>
            <a:endParaRPr lang="ru-RU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DE51-0AE2-4D89-8D00-0E8A1A7D36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820A-48EA-4131-8B1C-E1BDB15A2C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1D1A4-131A-47A9-A18E-CFD377C60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98B2C11-ACE3-499E-AFA2-231CC941DA95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" name="Group 19"/>
          <p:cNvGrpSpPr>
            <a:grpSpLocks noChangeAspect="1"/>
          </p:cNvGrpSpPr>
          <p:nvPr userDrawn="1"/>
        </p:nvGrpSpPr>
        <p:grpSpPr bwMode="auto">
          <a:xfrm>
            <a:off x="0" y="11113"/>
            <a:ext cx="9144000" cy="6846887"/>
            <a:chOff x="2308" y="1895"/>
            <a:chExt cx="1144" cy="962"/>
          </a:xfrm>
        </p:grpSpPr>
        <p:sp>
          <p:nvSpPr>
            <p:cNvPr id="6164" name="AutoShape 20"/>
            <p:cNvSpPr>
              <a:spLocks noChangeAspect="1" noChangeArrowheads="1" noTextEdit="1"/>
            </p:cNvSpPr>
            <p:nvPr userDrawn="1"/>
          </p:nvSpPr>
          <p:spPr bwMode="auto">
            <a:xfrm>
              <a:off x="2308" y="1895"/>
              <a:ext cx="1144" cy="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Freeform 21"/>
            <p:cNvSpPr>
              <a:spLocks/>
            </p:cNvSpPr>
            <p:nvPr userDrawn="1"/>
          </p:nvSpPr>
          <p:spPr bwMode="auto">
            <a:xfrm>
              <a:off x="2485" y="2042"/>
              <a:ext cx="967" cy="801"/>
            </a:xfrm>
            <a:custGeom>
              <a:avLst/>
              <a:gdLst/>
              <a:ahLst/>
              <a:cxnLst>
                <a:cxn ang="0">
                  <a:pos x="1611" y="1506"/>
                </a:cxn>
                <a:cxn ang="0">
                  <a:pos x="1663" y="1498"/>
                </a:cxn>
                <a:cxn ang="0">
                  <a:pos x="1712" y="1481"/>
                </a:cxn>
                <a:cxn ang="0">
                  <a:pos x="1755" y="1456"/>
                </a:cxn>
                <a:cxn ang="0">
                  <a:pos x="1793" y="1423"/>
                </a:cxn>
                <a:cxn ang="0">
                  <a:pos x="1825" y="1384"/>
                </a:cxn>
                <a:cxn ang="0">
                  <a:pos x="1849" y="1339"/>
                </a:cxn>
                <a:cxn ang="0">
                  <a:pos x="1864" y="1289"/>
                </a:cxn>
                <a:cxn ang="0">
                  <a:pos x="1868" y="1236"/>
                </a:cxn>
                <a:cxn ang="0">
                  <a:pos x="1868" y="1222"/>
                </a:cxn>
                <a:cxn ang="0">
                  <a:pos x="1867" y="1209"/>
                </a:cxn>
                <a:cxn ang="0">
                  <a:pos x="1934" y="175"/>
                </a:cxn>
                <a:cxn ang="0">
                  <a:pos x="1932" y="162"/>
                </a:cxn>
                <a:cxn ang="0">
                  <a:pos x="1929" y="138"/>
                </a:cxn>
                <a:cxn ang="0">
                  <a:pos x="1914" y="118"/>
                </a:cxn>
                <a:cxn ang="0">
                  <a:pos x="1889" y="104"/>
                </a:cxn>
                <a:cxn ang="0">
                  <a:pos x="1860" y="95"/>
                </a:cxn>
                <a:cxn ang="0">
                  <a:pos x="1831" y="89"/>
                </a:cxn>
                <a:cxn ang="0">
                  <a:pos x="1815" y="87"/>
                </a:cxn>
                <a:cxn ang="0">
                  <a:pos x="1810" y="86"/>
                </a:cxn>
                <a:cxn ang="0">
                  <a:pos x="251" y="0"/>
                </a:cxn>
                <a:cxn ang="0">
                  <a:pos x="201" y="1"/>
                </a:cxn>
                <a:cxn ang="0">
                  <a:pos x="155" y="12"/>
                </a:cxn>
                <a:cxn ang="0">
                  <a:pos x="111" y="33"/>
                </a:cxn>
                <a:cxn ang="0">
                  <a:pos x="73" y="63"/>
                </a:cxn>
                <a:cxn ang="0">
                  <a:pos x="41" y="100"/>
                </a:cxn>
                <a:cxn ang="0">
                  <a:pos x="18" y="141"/>
                </a:cxn>
                <a:cxn ang="0">
                  <a:pos x="4" y="187"/>
                </a:cxn>
                <a:cxn ang="0">
                  <a:pos x="0" y="236"/>
                </a:cxn>
                <a:cxn ang="0">
                  <a:pos x="67" y="1354"/>
                </a:cxn>
                <a:cxn ang="0">
                  <a:pos x="63" y="1378"/>
                </a:cxn>
                <a:cxn ang="0">
                  <a:pos x="63" y="1392"/>
                </a:cxn>
                <a:cxn ang="0">
                  <a:pos x="65" y="1427"/>
                </a:cxn>
                <a:cxn ang="0">
                  <a:pos x="78" y="1484"/>
                </a:cxn>
                <a:cxn ang="0">
                  <a:pos x="103" y="1537"/>
                </a:cxn>
                <a:cxn ang="0">
                  <a:pos x="138" y="1582"/>
                </a:cxn>
                <a:cxn ang="0">
                  <a:pos x="162" y="1601"/>
                </a:cxn>
                <a:cxn ang="0">
                  <a:pos x="169" y="1602"/>
                </a:cxn>
                <a:cxn ang="0">
                  <a:pos x="1611" y="1507"/>
                </a:cxn>
              </a:cxnLst>
              <a:rect l="0" t="0" r="r" b="b"/>
              <a:pathLst>
                <a:path w="1934" h="1602">
                  <a:moveTo>
                    <a:pt x="1611" y="1507"/>
                  </a:moveTo>
                  <a:lnTo>
                    <a:pt x="1611" y="1506"/>
                  </a:lnTo>
                  <a:lnTo>
                    <a:pt x="1638" y="1503"/>
                  </a:lnTo>
                  <a:lnTo>
                    <a:pt x="1663" y="1498"/>
                  </a:lnTo>
                  <a:lnTo>
                    <a:pt x="1689" y="1491"/>
                  </a:lnTo>
                  <a:lnTo>
                    <a:pt x="1712" y="1481"/>
                  </a:lnTo>
                  <a:lnTo>
                    <a:pt x="1735" y="1469"/>
                  </a:lnTo>
                  <a:lnTo>
                    <a:pt x="1755" y="1456"/>
                  </a:lnTo>
                  <a:lnTo>
                    <a:pt x="1775" y="1440"/>
                  </a:lnTo>
                  <a:lnTo>
                    <a:pt x="1793" y="1423"/>
                  </a:lnTo>
                  <a:lnTo>
                    <a:pt x="1810" y="1404"/>
                  </a:lnTo>
                  <a:lnTo>
                    <a:pt x="1825" y="1384"/>
                  </a:lnTo>
                  <a:lnTo>
                    <a:pt x="1837" y="1362"/>
                  </a:lnTo>
                  <a:lnTo>
                    <a:pt x="1849" y="1339"/>
                  </a:lnTo>
                  <a:lnTo>
                    <a:pt x="1857" y="1315"/>
                  </a:lnTo>
                  <a:lnTo>
                    <a:pt x="1864" y="1289"/>
                  </a:lnTo>
                  <a:lnTo>
                    <a:pt x="1867" y="1263"/>
                  </a:lnTo>
                  <a:lnTo>
                    <a:pt x="1868" y="1236"/>
                  </a:lnTo>
                  <a:lnTo>
                    <a:pt x="1868" y="1229"/>
                  </a:lnTo>
                  <a:lnTo>
                    <a:pt x="1868" y="1222"/>
                  </a:lnTo>
                  <a:lnTo>
                    <a:pt x="1868" y="1215"/>
                  </a:lnTo>
                  <a:lnTo>
                    <a:pt x="1867" y="1209"/>
                  </a:lnTo>
                  <a:lnTo>
                    <a:pt x="1869" y="1209"/>
                  </a:lnTo>
                  <a:lnTo>
                    <a:pt x="1934" y="175"/>
                  </a:lnTo>
                  <a:lnTo>
                    <a:pt x="1932" y="175"/>
                  </a:lnTo>
                  <a:lnTo>
                    <a:pt x="1932" y="162"/>
                  </a:lnTo>
                  <a:lnTo>
                    <a:pt x="1931" y="149"/>
                  </a:lnTo>
                  <a:lnTo>
                    <a:pt x="1929" y="138"/>
                  </a:lnTo>
                  <a:lnTo>
                    <a:pt x="1927" y="125"/>
                  </a:lnTo>
                  <a:lnTo>
                    <a:pt x="1914" y="118"/>
                  </a:lnTo>
                  <a:lnTo>
                    <a:pt x="1902" y="111"/>
                  </a:lnTo>
                  <a:lnTo>
                    <a:pt x="1889" y="104"/>
                  </a:lnTo>
                  <a:lnTo>
                    <a:pt x="1875" y="100"/>
                  </a:lnTo>
                  <a:lnTo>
                    <a:pt x="1860" y="95"/>
                  </a:lnTo>
                  <a:lnTo>
                    <a:pt x="1846" y="92"/>
                  </a:lnTo>
                  <a:lnTo>
                    <a:pt x="1831" y="89"/>
                  </a:lnTo>
                  <a:lnTo>
                    <a:pt x="1816" y="87"/>
                  </a:lnTo>
                  <a:lnTo>
                    <a:pt x="1815" y="87"/>
                  </a:lnTo>
                  <a:lnTo>
                    <a:pt x="1813" y="86"/>
                  </a:lnTo>
                  <a:lnTo>
                    <a:pt x="1810" y="86"/>
                  </a:lnTo>
                  <a:lnTo>
                    <a:pt x="1806" y="86"/>
                  </a:lnTo>
                  <a:lnTo>
                    <a:pt x="251" y="0"/>
                  </a:lnTo>
                  <a:lnTo>
                    <a:pt x="225" y="0"/>
                  </a:lnTo>
                  <a:lnTo>
                    <a:pt x="201" y="1"/>
                  </a:lnTo>
                  <a:lnTo>
                    <a:pt x="178" y="5"/>
                  </a:lnTo>
                  <a:lnTo>
                    <a:pt x="155" y="12"/>
                  </a:lnTo>
                  <a:lnTo>
                    <a:pt x="132" y="21"/>
                  </a:lnTo>
                  <a:lnTo>
                    <a:pt x="111" y="33"/>
                  </a:lnTo>
                  <a:lnTo>
                    <a:pt x="92" y="47"/>
                  </a:lnTo>
                  <a:lnTo>
                    <a:pt x="73" y="63"/>
                  </a:lnTo>
                  <a:lnTo>
                    <a:pt x="56" y="80"/>
                  </a:lnTo>
                  <a:lnTo>
                    <a:pt x="41" y="100"/>
                  </a:lnTo>
                  <a:lnTo>
                    <a:pt x="28" y="121"/>
                  </a:lnTo>
                  <a:lnTo>
                    <a:pt x="18" y="141"/>
                  </a:lnTo>
                  <a:lnTo>
                    <a:pt x="10" y="164"/>
                  </a:lnTo>
                  <a:lnTo>
                    <a:pt x="4" y="187"/>
                  </a:lnTo>
                  <a:lnTo>
                    <a:pt x="1" y="211"/>
                  </a:lnTo>
                  <a:lnTo>
                    <a:pt x="0" y="236"/>
                  </a:lnTo>
                  <a:lnTo>
                    <a:pt x="62" y="1354"/>
                  </a:lnTo>
                  <a:lnTo>
                    <a:pt x="67" y="1354"/>
                  </a:lnTo>
                  <a:lnTo>
                    <a:pt x="64" y="1372"/>
                  </a:lnTo>
                  <a:lnTo>
                    <a:pt x="63" y="1378"/>
                  </a:lnTo>
                  <a:lnTo>
                    <a:pt x="63" y="1385"/>
                  </a:lnTo>
                  <a:lnTo>
                    <a:pt x="63" y="1392"/>
                  </a:lnTo>
                  <a:lnTo>
                    <a:pt x="63" y="1397"/>
                  </a:lnTo>
                  <a:lnTo>
                    <a:pt x="65" y="1427"/>
                  </a:lnTo>
                  <a:lnTo>
                    <a:pt x="70" y="1456"/>
                  </a:lnTo>
                  <a:lnTo>
                    <a:pt x="78" y="1484"/>
                  </a:lnTo>
                  <a:lnTo>
                    <a:pt x="90" y="1511"/>
                  </a:lnTo>
                  <a:lnTo>
                    <a:pt x="103" y="1537"/>
                  </a:lnTo>
                  <a:lnTo>
                    <a:pt x="119" y="1560"/>
                  </a:lnTo>
                  <a:lnTo>
                    <a:pt x="138" y="1582"/>
                  </a:lnTo>
                  <a:lnTo>
                    <a:pt x="159" y="1601"/>
                  </a:lnTo>
                  <a:lnTo>
                    <a:pt x="162" y="1601"/>
                  </a:lnTo>
                  <a:lnTo>
                    <a:pt x="166" y="1601"/>
                  </a:lnTo>
                  <a:lnTo>
                    <a:pt x="169" y="1602"/>
                  </a:lnTo>
                  <a:lnTo>
                    <a:pt x="172" y="1602"/>
                  </a:lnTo>
                  <a:lnTo>
                    <a:pt x="1611" y="1507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Freeform 22"/>
            <p:cNvSpPr>
              <a:spLocks/>
            </p:cNvSpPr>
            <p:nvPr userDrawn="1"/>
          </p:nvSpPr>
          <p:spPr bwMode="auto">
            <a:xfrm>
              <a:off x="2404" y="1995"/>
              <a:ext cx="1038" cy="843"/>
            </a:xfrm>
            <a:custGeom>
              <a:avLst/>
              <a:gdLst/>
              <a:ahLst/>
              <a:cxnLst>
                <a:cxn ang="0">
                  <a:pos x="190" y="1489"/>
                </a:cxn>
                <a:cxn ang="0">
                  <a:pos x="190" y="1482"/>
                </a:cxn>
                <a:cxn ang="0">
                  <a:pos x="190" y="1466"/>
                </a:cxn>
                <a:cxn ang="0">
                  <a:pos x="180" y="1289"/>
                </a:cxn>
                <a:cxn ang="0">
                  <a:pos x="158" y="899"/>
                </a:cxn>
                <a:cxn ang="0">
                  <a:pos x="136" y="509"/>
                </a:cxn>
                <a:cxn ang="0">
                  <a:pos x="126" y="332"/>
                </a:cxn>
                <a:cxn ang="0">
                  <a:pos x="132" y="275"/>
                </a:cxn>
                <a:cxn ang="0">
                  <a:pos x="148" y="222"/>
                </a:cxn>
                <a:cxn ang="0">
                  <a:pos x="176" y="175"/>
                </a:cxn>
                <a:cxn ang="0">
                  <a:pos x="211" y="133"/>
                </a:cxn>
                <a:cxn ang="0">
                  <a:pos x="232" y="114"/>
                </a:cxn>
                <a:cxn ang="0">
                  <a:pos x="255" y="99"/>
                </a:cxn>
                <a:cxn ang="0">
                  <a:pos x="279" y="85"/>
                </a:cxn>
                <a:cxn ang="0">
                  <a:pos x="305" y="75"/>
                </a:cxn>
                <a:cxn ang="0">
                  <a:pos x="331" y="67"/>
                </a:cxn>
                <a:cxn ang="0">
                  <a:pos x="359" y="61"/>
                </a:cxn>
                <a:cxn ang="0">
                  <a:pos x="386" y="59"/>
                </a:cxn>
                <a:cxn ang="0">
                  <a:pos x="415" y="59"/>
                </a:cxn>
                <a:cxn ang="0">
                  <a:pos x="1983" y="146"/>
                </a:cxn>
                <a:cxn ang="0">
                  <a:pos x="1995" y="148"/>
                </a:cxn>
                <a:cxn ang="0">
                  <a:pos x="1997" y="150"/>
                </a:cxn>
                <a:cxn ang="0">
                  <a:pos x="2018" y="153"/>
                </a:cxn>
                <a:cxn ang="0">
                  <a:pos x="2037" y="159"/>
                </a:cxn>
                <a:cxn ang="0">
                  <a:pos x="2057" y="165"/>
                </a:cxn>
                <a:cxn ang="0">
                  <a:pos x="2076" y="173"/>
                </a:cxn>
                <a:cxn ang="0">
                  <a:pos x="2059" y="138"/>
                </a:cxn>
                <a:cxn ang="0">
                  <a:pos x="2038" y="106"/>
                </a:cxn>
                <a:cxn ang="0">
                  <a:pos x="2013" y="77"/>
                </a:cxn>
                <a:cxn ang="0">
                  <a:pos x="1983" y="52"/>
                </a:cxn>
                <a:cxn ang="0">
                  <a:pos x="1951" y="32"/>
                </a:cxn>
                <a:cxn ang="0">
                  <a:pos x="1915" y="16"/>
                </a:cxn>
                <a:cxn ang="0">
                  <a:pos x="1877" y="5"/>
                </a:cxn>
                <a:cxn ang="0">
                  <a:pos x="1837" y="0"/>
                </a:cxn>
                <a:cxn ang="0">
                  <a:pos x="271" y="0"/>
                </a:cxn>
                <a:cxn ang="0">
                  <a:pos x="217" y="6"/>
                </a:cxn>
                <a:cxn ang="0">
                  <a:pos x="165" y="21"/>
                </a:cxn>
                <a:cxn ang="0">
                  <a:pos x="120" y="46"/>
                </a:cxn>
                <a:cxn ang="0">
                  <a:pos x="80" y="80"/>
                </a:cxn>
                <a:cxn ang="0">
                  <a:pos x="46" y="119"/>
                </a:cxn>
                <a:cxn ang="0">
                  <a:pos x="21" y="165"/>
                </a:cxn>
                <a:cxn ang="0">
                  <a:pos x="6" y="216"/>
                </a:cxn>
                <a:cxn ang="0">
                  <a:pos x="0" y="270"/>
                </a:cxn>
                <a:cxn ang="0">
                  <a:pos x="66" y="1399"/>
                </a:cxn>
                <a:cxn ang="0">
                  <a:pos x="65" y="1413"/>
                </a:cxn>
                <a:cxn ang="0">
                  <a:pos x="65" y="1427"/>
                </a:cxn>
                <a:cxn ang="0">
                  <a:pos x="68" y="1473"/>
                </a:cxn>
                <a:cxn ang="0">
                  <a:pos x="80" y="1515"/>
                </a:cxn>
                <a:cxn ang="0">
                  <a:pos x="97" y="1556"/>
                </a:cxn>
                <a:cxn ang="0">
                  <a:pos x="121" y="1591"/>
                </a:cxn>
                <a:cxn ang="0">
                  <a:pos x="150" y="1624"/>
                </a:cxn>
                <a:cxn ang="0">
                  <a:pos x="184" y="1650"/>
                </a:cxn>
                <a:cxn ang="0">
                  <a:pos x="222" y="1672"/>
                </a:cxn>
                <a:cxn ang="0">
                  <a:pos x="263" y="1687"/>
                </a:cxn>
                <a:cxn ang="0">
                  <a:pos x="233" y="1644"/>
                </a:cxn>
                <a:cxn ang="0">
                  <a:pos x="210" y="1597"/>
                </a:cxn>
                <a:cxn ang="0">
                  <a:pos x="195" y="1547"/>
                </a:cxn>
                <a:cxn ang="0">
                  <a:pos x="190" y="1492"/>
                </a:cxn>
              </a:cxnLst>
              <a:rect l="0" t="0" r="r" b="b"/>
              <a:pathLst>
                <a:path w="2076" h="1687">
                  <a:moveTo>
                    <a:pt x="190" y="1492"/>
                  </a:moveTo>
                  <a:lnTo>
                    <a:pt x="190" y="1489"/>
                  </a:lnTo>
                  <a:lnTo>
                    <a:pt x="190" y="1486"/>
                  </a:lnTo>
                  <a:lnTo>
                    <a:pt x="190" y="1482"/>
                  </a:lnTo>
                  <a:lnTo>
                    <a:pt x="190" y="1479"/>
                  </a:lnTo>
                  <a:lnTo>
                    <a:pt x="190" y="1466"/>
                  </a:lnTo>
                  <a:lnTo>
                    <a:pt x="188" y="1418"/>
                  </a:lnTo>
                  <a:lnTo>
                    <a:pt x="180" y="1289"/>
                  </a:lnTo>
                  <a:lnTo>
                    <a:pt x="171" y="1108"/>
                  </a:lnTo>
                  <a:lnTo>
                    <a:pt x="158" y="899"/>
                  </a:lnTo>
                  <a:lnTo>
                    <a:pt x="147" y="691"/>
                  </a:lnTo>
                  <a:lnTo>
                    <a:pt x="136" y="509"/>
                  </a:lnTo>
                  <a:lnTo>
                    <a:pt x="129" y="381"/>
                  </a:lnTo>
                  <a:lnTo>
                    <a:pt x="126" y="332"/>
                  </a:lnTo>
                  <a:lnTo>
                    <a:pt x="127" y="303"/>
                  </a:lnTo>
                  <a:lnTo>
                    <a:pt x="132" y="275"/>
                  </a:lnTo>
                  <a:lnTo>
                    <a:pt x="139" y="249"/>
                  </a:lnTo>
                  <a:lnTo>
                    <a:pt x="148" y="222"/>
                  </a:lnTo>
                  <a:lnTo>
                    <a:pt x="161" y="198"/>
                  </a:lnTo>
                  <a:lnTo>
                    <a:pt x="176" y="175"/>
                  </a:lnTo>
                  <a:lnTo>
                    <a:pt x="192" y="153"/>
                  </a:lnTo>
                  <a:lnTo>
                    <a:pt x="211" y="133"/>
                  </a:lnTo>
                  <a:lnTo>
                    <a:pt x="222" y="123"/>
                  </a:lnTo>
                  <a:lnTo>
                    <a:pt x="232" y="114"/>
                  </a:lnTo>
                  <a:lnTo>
                    <a:pt x="243" y="106"/>
                  </a:lnTo>
                  <a:lnTo>
                    <a:pt x="255" y="99"/>
                  </a:lnTo>
                  <a:lnTo>
                    <a:pt x="267" y="92"/>
                  </a:lnTo>
                  <a:lnTo>
                    <a:pt x="279" y="85"/>
                  </a:lnTo>
                  <a:lnTo>
                    <a:pt x="292" y="80"/>
                  </a:lnTo>
                  <a:lnTo>
                    <a:pt x="305" y="75"/>
                  </a:lnTo>
                  <a:lnTo>
                    <a:pt x="317" y="70"/>
                  </a:lnTo>
                  <a:lnTo>
                    <a:pt x="331" y="67"/>
                  </a:lnTo>
                  <a:lnTo>
                    <a:pt x="345" y="64"/>
                  </a:lnTo>
                  <a:lnTo>
                    <a:pt x="359" y="61"/>
                  </a:lnTo>
                  <a:lnTo>
                    <a:pt x="373" y="60"/>
                  </a:lnTo>
                  <a:lnTo>
                    <a:pt x="386" y="59"/>
                  </a:lnTo>
                  <a:lnTo>
                    <a:pt x="400" y="59"/>
                  </a:lnTo>
                  <a:lnTo>
                    <a:pt x="415" y="59"/>
                  </a:lnTo>
                  <a:lnTo>
                    <a:pt x="1981" y="146"/>
                  </a:lnTo>
                  <a:lnTo>
                    <a:pt x="1983" y="146"/>
                  </a:lnTo>
                  <a:lnTo>
                    <a:pt x="1989" y="146"/>
                  </a:lnTo>
                  <a:lnTo>
                    <a:pt x="1995" y="148"/>
                  </a:lnTo>
                  <a:lnTo>
                    <a:pt x="1997" y="148"/>
                  </a:lnTo>
                  <a:lnTo>
                    <a:pt x="1997" y="150"/>
                  </a:lnTo>
                  <a:lnTo>
                    <a:pt x="2007" y="151"/>
                  </a:lnTo>
                  <a:lnTo>
                    <a:pt x="2018" y="153"/>
                  </a:lnTo>
                  <a:lnTo>
                    <a:pt x="2028" y="156"/>
                  </a:lnTo>
                  <a:lnTo>
                    <a:pt x="2037" y="159"/>
                  </a:lnTo>
                  <a:lnTo>
                    <a:pt x="2048" y="163"/>
                  </a:lnTo>
                  <a:lnTo>
                    <a:pt x="2057" y="165"/>
                  </a:lnTo>
                  <a:lnTo>
                    <a:pt x="2067" y="169"/>
                  </a:lnTo>
                  <a:lnTo>
                    <a:pt x="2076" y="173"/>
                  </a:lnTo>
                  <a:lnTo>
                    <a:pt x="2068" y="156"/>
                  </a:lnTo>
                  <a:lnTo>
                    <a:pt x="2059" y="138"/>
                  </a:lnTo>
                  <a:lnTo>
                    <a:pt x="2050" y="121"/>
                  </a:lnTo>
                  <a:lnTo>
                    <a:pt x="2038" y="106"/>
                  </a:lnTo>
                  <a:lnTo>
                    <a:pt x="2026" y="91"/>
                  </a:lnTo>
                  <a:lnTo>
                    <a:pt x="2013" y="77"/>
                  </a:lnTo>
                  <a:lnTo>
                    <a:pt x="1998" y="65"/>
                  </a:lnTo>
                  <a:lnTo>
                    <a:pt x="1983" y="52"/>
                  </a:lnTo>
                  <a:lnTo>
                    <a:pt x="1967" y="42"/>
                  </a:lnTo>
                  <a:lnTo>
                    <a:pt x="1951" y="32"/>
                  </a:lnTo>
                  <a:lnTo>
                    <a:pt x="1934" y="23"/>
                  </a:lnTo>
                  <a:lnTo>
                    <a:pt x="1915" y="16"/>
                  </a:lnTo>
                  <a:lnTo>
                    <a:pt x="1897" y="11"/>
                  </a:lnTo>
                  <a:lnTo>
                    <a:pt x="1877" y="5"/>
                  </a:lnTo>
                  <a:lnTo>
                    <a:pt x="1858" y="2"/>
                  </a:lnTo>
                  <a:lnTo>
                    <a:pt x="1837" y="0"/>
                  </a:lnTo>
                  <a:lnTo>
                    <a:pt x="1837" y="0"/>
                  </a:lnTo>
                  <a:lnTo>
                    <a:pt x="271" y="0"/>
                  </a:lnTo>
                  <a:lnTo>
                    <a:pt x="243" y="1"/>
                  </a:lnTo>
                  <a:lnTo>
                    <a:pt x="217" y="6"/>
                  </a:lnTo>
                  <a:lnTo>
                    <a:pt x="190" y="13"/>
                  </a:lnTo>
                  <a:lnTo>
                    <a:pt x="165" y="21"/>
                  </a:lnTo>
                  <a:lnTo>
                    <a:pt x="142" y="32"/>
                  </a:lnTo>
                  <a:lnTo>
                    <a:pt x="120" y="46"/>
                  </a:lnTo>
                  <a:lnTo>
                    <a:pt x="98" y="62"/>
                  </a:lnTo>
                  <a:lnTo>
                    <a:pt x="80" y="80"/>
                  </a:lnTo>
                  <a:lnTo>
                    <a:pt x="63" y="98"/>
                  </a:lnTo>
                  <a:lnTo>
                    <a:pt x="46" y="119"/>
                  </a:lnTo>
                  <a:lnTo>
                    <a:pt x="33" y="142"/>
                  </a:lnTo>
                  <a:lnTo>
                    <a:pt x="21" y="165"/>
                  </a:lnTo>
                  <a:lnTo>
                    <a:pt x="13" y="190"/>
                  </a:lnTo>
                  <a:lnTo>
                    <a:pt x="6" y="216"/>
                  </a:lnTo>
                  <a:lnTo>
                    <a:pt x="2" y="242"/>
                  </a:lnTo>
                  <a:lnTo>
                    <a:pt x="0" y="270"/>
                  </a:lnTo>
                  <a:lnTo>
                    <a:pt x="65" y="1399"/>
                  </a:lnTo>
                  <a:lnTo>
                    <a:pt x="66" y="1399"/>
                  </a:lnTo>
                  <a:lnTo>
                    <a:pt x="65" y="1406"/>
                  </a:lnTo>
                  <a:lnTo>
                    <a:pt x="65" y="1413"/>
                  </a:lnTo>
                  <a:lnTo>
                    <a:pt x="65" y="1420"/>
                  </a:lnTo>
                  <a:lnTo>
                    <a:pt x="65" y="1427"/>
                  </a:lnTo>
                  <a:lnTo>
                    <a:pt x="66" y="1450"/>
                  </a:lnTo>
                  <a:lnTo>
                    <a:pt x="68" y="1473"/>
                  </a:lnTo>
                  <a:lnTo>
                    <a:pt x="73" y="1495"/>
                  </a:lnTo>
                  <a:lnTo>
                    <a:pt x="80" y="1515"/>
                  </a:lnTo>
                  <a:lnTo>
                    <a:pt x="88" y="1536"/>
                  </a:lnTo>
                  <a:lnTo>
                    <a:pt x="97" y="1556"/>
                  </a:lnTo>
                  <a:lnTo>
                    <a:pt x="109" y="1574"/>
                  </a:lnTo>
                  <a:lnTo>
                    <a:pt x="121" y="1591"/>
                  </a:lnTo>
                  <a:lnTo>
                    <a:pt x="135" y="1609"/>
                  </a:lnTo>
                  <a:lnTo>
                    <a:pt x="150" y="1624"/>
                  </a:lnTo>
                  <a:lnTo>
                    <a:pt x="166" y="1637"/>
                  </a:lnTo>
                  <a:lnTo>
                    <a:pt x="184" y="1650"/>
                  </a:lnTo>
                  <a:lnTo>
                    <a:pt x="202" y="1662"/>
                  </a:lnTo>
                  <a:lnTo>
                    <a:pt x="222" y="1672"/>
                  </a:lnTo>
                  <a:lnTo>
                    <a:pt x="242" y="1680"/>
                  </a:lnTo>
                  <a:lnTo>
                    <a:pt x="263" y="1687"/>
                  </a:lnTo>
                  <a:lnTo>
                    <a:pt x="247" y="1666"/>
                  </a:lnTo>
                  <a:lnTo>
                    <a:pt x="233" y="1644"/>
                  </a:lnTo>
                  <a:lnTo>
                    <a:pt x="220" y="1621"/>
                  </a:lnTo>
                  <a:lnTo>
                    <a:pt x="210" y="1597"/>
                  </a:lnTo>
                  <a:lnTo>
                    <a:pt x="202" y="1572"/>
                  </a:lnTo>
                  <a:lnTo>
                    <a:pt x="195" y="1547"/>
                  </a:lnTo>
                  <a:lnTo>
                    <a:pt x="192" y="1520"/>
                  </a:lnTo>
                  <a:lnTo>
                    <a:pt x="190" y="1492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Freeform 23"/>
            <p:cNvSpPr>
              <a:spLocks/>
            </p:cNvSpPr>
            <p:nvPr userDrawn="1"/>
          </p:nvSpPr>
          <p:spPr bwMode="auto">
            <a:xfrm>
              <a:off x="2308" y="1895"/>
              <a:ext cx="1086" cy="962"/>
            </a:xfrm>
            <a:custGeom>
              <a:avLst/>
              <a:gdLst/>
              <a:ahLst/>
              <a:cxnLst>
                <a:cxn ang="0">
                  <a:pos x="2154" y="377"/>
                </a:cxn>
                <a:cxn ang="0">
                  <a:pos x="2162" y="339"/>
                </a:cxn>
                <a:cxn ang="0">
                  <a:pos x="2159" y="268"/>
                </a:cxn>
                <a:cxn ang="0">
                  <a:pos x="2127" y="193"/>
                </a:cxn>
                <a:cxn ang="0">
                  <a:pos x="2073" y="143"/>
                </a:cxn>
                <a:cxn ang="0">
                  <a:pos x="1997" y="108"/>
                </a:cxn>
                <a:cxn ang="0">
                  <a:pos x="1962" y="99"/>
                </a:cxn>
                <a:cxn ang="0">
                  <a:pos x="271" y="0"/>
                </a:cxn>
                <a:cxn ang="0">
                  <a:pos x="245" y="2"/>
                </a:cxn>
                <a:cxn ang="0">
                  <a:pos x="184" y="18"/>
                </a:cxn>
                <a:cxn ang="0">
                  <a:pos x="109" y="56"/>
                </a:cxn>
                <a:cxn ang="0">
                  <a:pos x="41" y="128"/>
                </a:cxn>
                <a:cxn ang="0">
                  <a:pos x="3" y="243"/>
                </a:cxn>
                <a:cxn ang="0">
                  <a:pos x="0" y="296"/>
                </a:cxn>
                <a:cxn ang="0">
                  <a:pos x="81" y="636"/>
                </a:cxn>
                <a:cxn ang="0">
                  <a:pos x="62" y="428"/>
                </a:cxn>
                <a:cxn ang="0">
                  <a:pos x="51" y="306"/>
                </a:cxn>
                <a:cxn ang="0">
                  <a:pos x="59" y="216"/>
                </a:cxn>
                <a:cxn ang="0">
                  <a:pos x="98" y="135"/>
                </a:cxn>
                <a:cxn ang="0">
                  <a:pos x="154" y="85"/>
                </a:cxn>
                <a:cxn ang="0">
                  <a:pos x="212" y="60"/>
                </a:cxn>
                <a:cxn ang="0">
                  <a:pos x="257" y="51"/>
                </a:cxn>
                <a:cxn ang="0">
                  <a:pos x="1957" y="149"/>
                </a:cxn>
                <a:cxn ang="0">
                  <a:pos x="2025" y="173"/>
                </a:cxn>
                <a:cxn ang="0">
                  <a:pos x="2074" y="207"/>
                </a:cxn>
                <a:cxn ang="0">
                  <a:pos x="2112" y="281"/>
                </a:cxn>
                <a:cxn ang="0">
                  <a:pos x="2107" y="363"/>
                </a:cxn>
                <a:cxn ang="0">
                  <a:pos x="2107" y="365"/>
                </a:cxn>
                <a:cxn ang="0">
                  <a:pos x="1903" y="1574"/>
                </a:cxn>
                <a:cxn ang="0">
                  <a:pos x="355" y="1686"/>
                </a:cxn>
                <a:cxn ang="0">
                  <a:pos x="262" y="1656"/>
                </a:cxn>
                <a:cxn ang="0">
                  <a:pos x="205" y="1613"/>
                </a:cxn>
                <a:cxn ang="0">
                  <a:pos x="176" y="1571"/>
                </a:cxn>
                <a:cxn ang="0">
                  <a:pos x="166" y="1539"/>
                </a:cxn>
                <a:cxn ang="0">
                  <a:pos x="162" y="1509"/>
                </a:cxn>
                <a:cxn ang="0">
                  <a:pos x="139" y="1256"/>
                </a:cxn>
                <a:cxn ang="0">
                  <a:pos x="101" y="853"/>
                </a:cxn>
                <a:cxn ang="0">
                  <a:pos x="115" y="1535"/>
                </a:cxn>
                <a:cxn ang="0">
                  <a:pos x="119" y="1554"/>
                </a:cxn>
                <a:cxn ang="0">
                  <a:pos x="137" y="1599"/>
                </a:cxn>
                <a:cxn ang="0">
                  <a:pos x="180" y="1657"/>
                </a:cxn>
                <a:cxn ang="0">
                  <a:pos x="259" y="1709"/>
                </a:cxn>
                <a:cxn ang="0">
                  <a:pos x="386" y="1740"/>
                </a:cxn>
                <a:cxn ang="0">
                  <a:pos x="444" y="1743"/>
                </a:cxn>
                <a:cxn ang="0">
                  <a:pos x="1888" y="1924"/>
                </a:cxn>
                <a:cxn ang="0">
                  <a:pos x="2167" y="1552"/>
                </a:cxn>
              </a:cxnLst>
              <a:rect l="0" t="0" r="r" b="b"/>
              <a:pathLst>
                <a:path w="2172" h="1924">
                  <a:moveTo>
                    <a:pt x="2167" y="1552"/>
                  </a:moveTo>
                  <a:lnTo>
                    <a:pt x="1954" y="1569"/>
                  </a:lnTo>
                  <a:lnTo>
                    <a:pt x="2154" y="377"/>
                  </a:lnTo>
                  <a:lnTo>
                    <a:pt x="2157" y="368"/>
                  </a:lnTo>
                  <a:lnTo>
                    <a:pt x="2160" y="356"/>
                  </a:lnTo>
                  <a:lnTo>
                    <a:pt x="2162" y="339"/>
                  </a:lnTo>
                  <a:lnTo>
                    <a:pt x="2164" y="318"/>
                  </a:lnTo>
                  <a:lnTo>
                    <a:pt x="2164" y="294"/>
                  </a:lnTo>
                  <a:lnTo>
                    <a:pt x="2159" y="268"/>
                  </a:lnTo>
                  <a:lnTo>
                    <a:pt x="2152" y="242"/>
                  </a:lnTo>
                  <a:lnTo>
                    <a:pt x="2139" y="214"/>
                  </a:lnTo>
                  <a:lnTo>
                    <a:pt x="2127" y="193"/>
                  </a:lnTo>
                  <a:lnTo>
                    <a:pt x="2111" y="175"/>
                  </a:lnTo>
                  <a:lnTo>
                    <a:pt x="2093" y="159"/>
                  </a:lnTo>
                  <a:lnTo>
                    <a:pt x="2073" y="143"/>
                  </a:lnTo>
                  <a:lnTo>
                    <a:pt x="2050" y="130"/>
                  </a:lnTo>
                  <a:lnTo>
                    <a:pt x="2024" y="119"/>
                  </a:lnTo>
                  <a:lnTo>
                    <a:pt x="1997" y="108"/>
                  </a:lnTo>
                  <a:lnTo>
                    <a:pt x="1967" y="100"/>
                  </a:lnTo>
                  <a:lnTo>
                    <a:pt x="1964" y="99"/>
                  </a:lnTo>
                  <a:lnTo>
                    <a:pt x="1962" y="99"/>
                  </a:lnTo>
                  <a:lnTo>
                    <a:pt x="273" y="0"/>
                  </a:lnTo>
                  <a:lnTo>
                    <a:pt x="272" y="0"/>
                  </a:lnTo>
                  <a:lnTo>
                    <a:pt x="271" y="0"/>
                  </a:lnTo>
                  <a:lnTo>
                    <a:pt x="267" y="0"/>
                  </a:lnTo>
                  <a:lnTo>
                    <a:pt x="258" y="1"/>
                  </a:lnTo>
                  <a:lnTo>
                    <a:pt x="245" y="2"/>
                  </a:lnTo>
                  <a:lnTo>
                    <a:pt x="227" y="6"/>
                  </a:lnTo>
                  <a:lnTo>
                    <a:pt x="207" y="10"/>
                  </a:lnTo>
                  <a:lnTo>
                    <a:pt x="184" y="18"/>
                  </a:lnTo>
                  <a:lnTo>
                    <a:pt x="160" y="28"/>
                  </a:lnTo>
                  <a:lnTo>
                    <a:pt x="135" y="40"/>
                  </a:lnTo>
                  <a:lnTo>
                    <a:pt x="109" y="56"/>
                  </a:lnTo>
                  <a:lnTo>
                    <a:pt x="85" y="76"/>
                  </a:lnTo>
                  <a:lnTo>
                    <a:pt x="62" y="99"/>
                  </a:lnTo>
                  <a:lnTo>
                    <a:pt x="41" y="128"/>
                  </a:lnTo>
                  <a:lnTo>
                    <a:pt x="25" y="161"/>
                  </a:lnTo>
                  <a:lnTo>
                    <a:pt x="12" y="199"/>
                  </a:lnTo>
                  <a:lnTo>
                    <a:pt x="3" y="243"/>
                  </a:lnTo>
                  <a:lnTo>
                    <a:pt x="0" y="294"/>
                  </a:lnTo>
                  <a:lnTo>
                    <a:pt x="0" y="295"/>
                  </a:lnTo>
                  <a:lnTo>
                    <a:pt x="0" y="296"/>
                  </a:lnTo>
                  <a:lnTo>
                    <a:pt x="39" y="716"/>
                  </a:lnTo>
                  <a:lnTo>
                    <a:pt x="89" y="716"/>
                  </a:lnTo>
                  <a:lnTo>
                    <a:pt x="81" y="636"/>
                  </a:lnTo>
                  <a:lnTo>
                    <a:pt x="74" y="560"/>
                  </a:lnTo>
                  <a:lnTo>
                    <a:pt x="68" y="489"/>
                  </a:lnTo>
                  <a:lnTo>
                    <a:pt x="62" y="428"/>
                  </a:lnTo>
                  <a:lnTo>
                    <a:pt x="56" y="375"/>
                  </a:lnTo>
                  <a:lnTo>
                    <a:pt x="53" y="335"/>
                  </a:lnTo>
                  <a:lnTo>
                    <a:pt x="51" y="306"/>
                  </a:lnTo>
                  <a:lnTo>
                    <a:pt x="50" y="292"/>
                  </a:lnTo>
                  <a:lnTo>
                    <a:pt x="52" y="252"/>
                  </a:lnTo>
                  <a:lnTo>
                    <a:pt x="59" y="216"/>
                  </a:lnTo>
                  <a:lnTo>
                    <a:pt x="69" y="185"/>
                  </a:lnTo>
                  <a:lnTo>
                    <a:pt x="82" y="158"/>
                  </a:lnTo>
                  <a:lnTo>
                    <a:pt x="98" y="135"/>
                  </a:lnTo>
                  <a:lnTo>
                    <a:pt x="115" y="115"/>
                  </a:lnTo>
                  <a:lnTo>
                    <a:pt x="135" y="99"/>
                  </a:lnTo>
                  <a:lnTo>
                    <a:pt x="154" y="85"/>
                  </a:lnTo>
                  <a:lnTo>
                    <a:pt x="174" y="75"/>
                  </a:lnTo>
                  <a:lnTo>
                    <a:pt x="194" y="67"/>
                  </a:lnTo>
                  <a:lnTo>
                    <a:pt x="212" y="60"/>
                  </a:lnTo>
                  <a:lnTo>
                    <a:pt x="229" y="55"/>
                  </a:lnTo>
                  <a:lnTo>
                    <a:pt x="244" y="53"/>
                  </a:lnTo>
                  <a:lnTo>
                    <a:pt x="257" y="51"/>
                  </a:lnTo>
                  <a:lnTo>
                    <a:pt x="266" y="50"/>
                  </a:lnTo>
                  <a:lnTo>
                    <a:pt x="271" y="50"/>
                  </a:lnTo>
                  <a:lnTo>
                    <a:pt x="1957" y="149"/>
                  </a:lnTo>
                  <a:lnTo>
                    <a:pt x="1982" y="155"/>
                  </a:lnTo>
                  <a:lnTo>
                    <a:pt x="2005" y="163"/>
                  </a:lnTo>
                  <a:lnTo>
                    <a:pt x="2025" y="173"/>
                  </a:lnTo>
                  <a:lnTo>
                    <a:pt x="2044" y="183"/>
                  </a:lnTo>
                  <a:lnTo>
                    <a:pt x="2060" y="195"/>
                  </a:lnTo>
                  <a:lnTo>
                    <a:pt x="2074" y="207"/>
                  </a:lnTo>
                  <a:lnTo>
                    <a:pt x="2086" y="222"/>
                  </a:lnTo>
                  <a:lnTo>
                    <a:pt x="2096" y="237"/>
                  </a:lnTo>
                  <a:lnTo>
                    <a:pt x="2112" y="281"/>
                  </a:lnTo>
                  <a:lnTo>
                    <a:pt x="2114" y="321"/>
                  </a:lnTo>
                  <a:lnTo>
                    <a:pt x="2111" y="351"/>
                  </a:lnTo>
                  <a:lnTo>
                    <a:pt x="2107" y="363"/>
                  </a:lnTo>
                  <a:lnTo>
                    <a:pt x="2107" y="365"/>
                  </a:lnTo>
                  <a:lnTo>
                    <a:pt x="2107" y="365"/>
                  </a:lnTo>
                  <a:lnTo>
                    <a:pt x="2107" y="365"/>
                  </a:lnTo>
                  <a:lnTo>
                    <a:pt x="2106" y="366"/>
                  </a:lnTo>
                  <a:lnTo>
                    <a:pt x="2106" y="366"/>
                  </a:lnTo>
                  <a:lnTo>
                    <a:pt x="1903" y="1574"/>
                  </a:lnTo>
                  <a:lnTo>
                    <a:pt x="441" y="1694"/>
                  </a:lnTo>
                  <a:lnTo>
                    <a:pt x="395" y="1691"/>
                  </a:lnTo>
                  <a:lnTo>
                    <a:pt x="355" y="1686"/>
                  </a:lnTo>
                  <a:lnTo>
                    <a:pt x="319" y="1678"/>
                  </a:lnTo>
                  <a:lnTo>
                    <a:pt x="288" y="1667"/>
                  </a:lnTo>
                  <a:lnTo>
                    <a:pt x="262" y="1656"/>
                  </a:lnTo>
                  <a:lnTo>
                    <a:pt x="238" y="1642"/>
                  </a:lnTo>
                  <a:lnTo>
                    <a:pt x="220" y="1628"/>
                  </a:lnTo>
                  <a:lnTo>
                    <a:pt x="205" y="1613"/>
                  </a:lnTo>
                  <a:lnTo>
                    <a:pt x="192" y="1598"/>
                  </a:lnTo>
                  <a:lnTo>
                    <a:pt x="183" y="1584"/>
                  </a:lnTo>
                  <a:lnTo>
                    <a:pt x="176" y="1571"/>
                  </a:lnTo>
                  <a:lnTo>
                    <a:pt x="172" y="1558"/>
                  </a:lnTo>
                  <a:lnTo>
                    <a:pt x="168" y="1547"/>
                  </a:lnTo>
                  <a:lnTo>
                    <a:pt x="166" y="1539"/>
                  </a:lnTo>
                  <a:lnTo>
                    <a:pt x="165" y="1534"/>
                  </a:lnTo>
                  <a:lnTo>
                    <a:pt x="165" y="1530"/>
                  </a:lnTo>
                  <a:lnTo>
                    <a:pt x="162" y="1509"/>
                  </a:lnTo>
                  <a:lnTo>
                    <a:pt x="158" y="1453"/>
                  </a:lnTo>
                  <a:lnTo>
                    <a:pt x="150" y="1366"/>
                  </a:lnTo>
                  <a:lnTo>
                    <a:pt x="139" y="1256"/>
                  </a:lnTo>
                  <a:lnTo>
                    <a:pt x="127" y="1130"/>
                  </a:lnTo>
                  <a:lnTo>
                    <a:pt x="114" y="993"/>
                  </a:lnTo>
                  <a:lnTo>
                    <a:pt x="101" y="853"/>
                  </a:lnTo>
                  <a:lnTo>
                    <a:pt x="89" y="716"/>
                  </a:lnTo>
                  <a:lnTo>
                    <a:pt x="39" y="716"/>
                  </a:lnTo>
                  <a:lnTo>
                    <a:pt x="115" y="1535"/>
                  </a:lnTo>
                  <a:lnTo>
                    <a:pt x="115" y="1537"/>
                  </a:lnTo>
                  <a:lnTo>
                    <a:pt x="116" y="1544"/>
                  </a:lnTo>
                  <a:lnTo>
                    <a:pt x="119" y="1554"/>
                  </a:lnTo>
                  <a:lnTo>
                    <a:pt x="122" y="1567"/>
                  </a:lnTo>
                  <a:lnTo>
                    <a:pt x="128" y="1582"/>
                  </a:lnTo>
                  <a:lnTo>
                    <a:pt x="137" y="1599"/>
                  </a:lnTo>
                  <a:lnTo>
                    <a:pt x="147" y="1618"/>
                  </a:lnTo>
                  <a:lnTo>
                    <a:pt x="162" y="1637"/>
                  </a:lnTo>
                  <a:lnTo>
                    <a:pt x="180" y="1657"/>
                  </a:lnTo>
                  <a:lnTo>
                    <a:pt x="202" y="1675"/>
                  </a:lnTo>
                  <a:lnTo>
                    <a:pt x="228" y="1693"/>
                  </a:lnTo>
                  <a:lnTo>
                    <a:pt x="259" y="1709"/>
                  </a:lnTo>
                  <a:lnTo>
                    <a:pt x="296" y="1723"/>
                  </a:lnTo>
                  <a:lnTo>
                    <a:pt x="339" y="1733"/>
                  </a:lnTo>
                  <a:lnTo>
                    <a:pt x="386" y="1740"/>
                  </a:lnTo>
                  <a:lnTo>
                    <a:pt x="441" y="1743"/>
                  </a:lnTo>
                  <a:lnTo>
                    <a:pt x="442" y="1743"/>
                  </a:lnTo>
                  <a:lnTo>
                    <a:pt x="444" y="1743"/>
                  </a:lnTo>
                  <a:lnTo>
                    <a:pt x="1894" y="1623"/>
                  </a:lnTo>
                  <a:lnTo>
                    <a:pt x="1840" y="1916"/>
                  </a:lnTo>
                  <a:lnTo>
                    <a:pt x="1888" y="1924"/>
                  </a:lnTo>
                  <a:lnTo>
                    <a:pt x="1945" y="1620"/>
                  </a:lnTo>
                  <a:lnTo>
                    <a:pt x="2172" y="1600"/>
                  </a:lnTo>
                  <a:lnTo>
                    <a:pt x="2167" y="1552"/>
                  </a:lnTo>
                  <a:close/>
                </a:path>
              </a:pathLst>
            </a:custGeom>
            <a:solidFill>
              <a:srgbClr val="99CCFF">
                <a:alpha val="59000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2B885419-5DD2-4F22-9C62-A8C091AD80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537F-7B9D-4B7B-95F4-8EAC097F7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44B3-8EB7-48DC-B1C3-3562556FE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F3DA-EE7A-4B6E-B752-C899F6B8CD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38A6-FC43-4F79-BB12-83EFB3812A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868-D128-414D-B770-F7B287CDD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823-49A3-473D-9ED2-AFAB891ECA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AFCC-008D-4AD1-BBA8-A06774BE2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41DF11-7F03-4077-A58D-114408810B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BFDE51-0AE2-4D89-8D00-0E8A1A7D364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grpSp>
        <p:nvGrpSpPr>
          <p:cNvPr id="14" name="Group 16"/>
          <p:cNvGrpSpPr>
            <a:grpSpLocks noChangeAspect="1"/>
          </p:cNvGrpSpPr>
          <p:nvPr userDrawn="1"/>
        </p:nvGrpSpPr>
        <p:grpSpPr bwMode="auto">
          <a:xfrm>
            <a:off x="0" y="11113"/>
            <a:ext cx="9144000" cy="6846887"/>
            <a:chOff x="2308" y="1895"/>
            <a:chExt cx="1144" cy="962"/>
          </a:xfrm>
        </p:grpSpPr>
        <p:sp>
          <p:nvSpPr>
            <p:cNvPr id="15" name="AutoShape 17"/>
            <p:cNvSpPr>
              <a:spLocks noChangeAspect="1" noChangeArrowheads="1" noTextEdit="1"/>
            </p:cNvSpPr>
            <p:nvPr userDrawn="1"/>
          </p:nvSpPr>
          <p:spPr bwMode="auto">
            <a:xfrm>
              <a:off x="2308" y="1895"/>
              <a:ext cx="1144" cy="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8"/>
            <p:cNvSpPr>
              <a:spLocks/>
            </p:cNvSpPr>
            <p:nvPr userDrawn="1"/>
          </p:nvSpPr>
          <p:spPr bwMode="auto">
            <a:xfrm>
              <a:off x="2485" y="2042"/>
              <a:ext cx="967" cy="801"/>
            </a:xfrm>
            <a:custGeom>
              <a:avLst/>
              <a:gdLst/>
              <a:ahLst/>
              <a:cxnLst>
                <a:cxn ang="0">
                  <a:pos x="1611" y="1506"/>
                </a:cxn>
                <a:cxn ang="0">
                  <a:pos x="1663" y="1498"/>
                </a:cxn>
                <a:cxn ang="0">
                  <a:pos x="1712" y="1481"/>
                </a:cxn>
                <a:cxn ang="0">
                  <a:pos x="1755" y="1456"/>
                </a:cxn>
                <a:cxn ang="0">
                  <a:pos x="1793" y="1423"/>
                </a:cxn>
                <a:cxn ang="0">
                  <a:pos x="1825" y="1384"/>
                </a:cxn>
                <a:cxn ang="0">
                  <a:pos x="1849" y="1339"/>
                </a:cxn>
                <a:cxn ang="0">
                  <a:pos x="1864" y="1289"/>
                </a:cxn>
                <a:cxn ang="0">
                  <a:pos x="1868" y="1236"/>
                </a:cxn>
                <a:cxn ang="0">
                  <a:pos x="1868" y="1222"/>
                </a:cxn>
                <a:cxn ang="0">
                  <a:pos x="1867" y="1209"/>
                </a:cxn>
                <a:cxn ang="0">
                  <a:pos x="1934" y="175"/>
                </a:cxn>
                <a:cxn ang="0">
                  <a:pos x="1932" y="162"/>
                </a:cxn>
                <a:cxn ang="0">
                  <a:pos x="1929" y="138"/>
                </a:cxn>
                <a:cxn ang="0">
                  <a:pos x="1914" y="118"/>
                </a:cxn>
                <a:cxn ang="0">
                  <a:pos x="1889" y="104"/>
                </a:cxn>
                <a:cxn ang="0">
                  <a:pos x="1860" y="95"/>
                </a:cxn>
                <a:cxn ang="0">
                  <a:pos x="1831" y="89"/>
                </a:cxn>
                <a:cxn ang="0">
                  <a:pos x="1815" y="87"/>
                </a:cxn>
                <a:cxn ang="0">
                  <a:pos x="1810" y="86"/>
                </a:cxn>
                <a:cxn ang="0">
                  <a:pos x="251" y="0"/>
                </a:cxn>
                <a:cxn ang="0">
                  <a:pos x="201" y="1"/>
                </a:cxn>
                <a:cxn ang="0">
                  <a:pos x="155" y="12"/>
                </a:cxn>
                <a:cxn ang="0">
                  <a:pos x="111" y="33"/>
                </a:cxn>
                <a:cxn ang="0">
                  <a:pos x="73" y="63"/>
                </a:cxn>
                <a:cxn ang="0">
                  <a:pos x="41" y="100"/>
                </a:cxn>
                <a:cxn ang="0">
                  <a:pos x="18" y="141"/>
                </a:cxn>
                <a:cxn ang="0">
                  <a:pos x="4" y="187"/>
                </a:cxn>
                <a:cxn ang="0">
                  <a:pos x="0" y="236"/>
                </a:cxn>
                <a:cxn ang="0">
                  <a:pos x="67" y="1354"/>
                </a:cxn>
                <a:cxn ang="0">
                  <a:pos x="63" y="1378"/>
                </a:cxn>
                <a:cxn ang="0">
                  <a:pos x="63" y="1392"/>
                </a:cxn>
                <a:cxn ang="0">
                  <a:pos x="65" y="1427"/>
                </a:cxn>
                <a:cxn ang="0">
                  <a:pos x="78" y="1484"/>
                </a:cxn>
                <a:cxn ang="0">
                  <a:pos x="103" y="1537"/>
                </a:cxn>
                <a:cxn ang="0">
                  <a:pos x="138" y="1582"/>
                </a:cxn>
                <a:cxn ang="0">
                  <a:pos x="162" y="1601"/>
                </a:cxn>
                <a:cxn ang="0">
                  <a:pos x="169" y="1602"/>
                </a:cxn>
                <a:cxn ang="0">
                  <a:pos x="1611" y="1507"/>
                </a:cxn>
              </a:cxnLst>
              <a:rect l="0" t="0" r="r" b="b"/>
              <a:pathLst>
                <a:path w="1934" h="1602">
                  <a:moveTo>
                    <a:pt x="1611" y="1507"/>
                  </a:moveTo>
                  <a:lnTo>
                    <a:pt x="1611" y="1506"/>
                  </a:lnTo>
                  <a:lnTo>
                    <a:pt x="1638" y="1503"/>
                  </a:lnTo>
                  <a:lnTo>
                    <a:pt x="1663" y="1498"/>
                  </a:lnTo>
                  <a:lnTo>
                    <a:pt x="1689" y="1491"/>
                  </a:lnTo>
                  <a:lnTo>
                    <a:pt x="1712" y="1481"/>
                  </a:lnTo>
                  <a:lnTo>
                    <a:pt x="1735" y="1469"/>
                  </a:lnTo>
                  <a:lnTo>
                    <a:pt x="1755" y="1456"/>
                  </a:lnTo>
                  <a:lnTo>
                    <a:pt x="1775" y="1440"/>
                  </a:lnTo>
                  <a:lnTo>
                    <a:pt x="1793" y="1423"/>
                  </a:lnTo>
                  <a:lnTo>
                    <a:pt x="1810" y="1404"/>
                  </a:lnTo>
                  <a:lnTo>
                    <a:pt x="1825" y="1384"/>
                  </a:lnTo>
                  <a:lnTo>
                    <a:pt x="1837" y="1362"/>
                  </a:lnTo>
                  <a:lnTo>
                    <a:pt x="1849" y="1339"/>
                  </a:lnTo>
                  <a:lnTo>
                    <a:pt x="1857" y="1315"/>
                  </a:lnTo>
                  <a:lnTo>
                    <a:pt x="1864" y="1289"/>
                  </a:lnTo>
                  <a:lnTo>
                    <a:pt x="1867" y="1263"/>
                  </a:lnTo>
                  <a:lnTo>
                    <a:pt x="1868" y="1236"/>
                  </a:lnTo>
                  <a:lnTo>
                    <a:pt x="1868" y="1229"/>
                  </a:lnTo>
                  <a:lnTo>
                    <a:pt x="1868" y="1222"/>
                  </a:lnTo>
                  <a:lnTo>
                    <a:pt x="1868" y="1215"/>
                  </a:lnTo>
                  <a:lnTo>
                    <a:pt x="1867" y="1209"/>
                  </a:lnTo>
                  <a:lnTo>
                    <a:pt x="1869" y="1209"/>
                  </a:lnTo>
                  <a:lnTo>
                    <a:pt x="1934" y="175"/>
                  </a:lnTo>
                  <a:lnTo>
                    <a:pt x="1932" y="175"/>
                  </a:lnTo>
                  <a:lnTo>
                    <a:pt x="1932" y="162"/>
                  </a:lnTo>
                  <a:lnTo>
                    <a:pt x="1931" y="149"/>
                  </a:lnTo>
                  <a:lnTo>
                    <a:pt x="1929" y="138"/>
                  </a:lnTo>
                  <a:lnTo>
                    <a:pt x="1927" y="125"/>
                  </a:lnTo>
                  <a:lnTo>
                    <a:pt x="1914" y="118"/>
                  </a:lnTo>
                  <a:lnTo>
                    <a:pt x="1902" y="111"/>
                  </a:lnTo>
                  <a:lnTo>
                    <a:pt x="1889" y="104"/>
                  </a:lnTo>
                  <a:lnTo>
                    <a:pt x="1875" y="100"/>
                  </a:lnTo>
                  <a:lnTo>
                    <a:pt x="1860" y="95"/>
                  </a:lnTo>
                  <a:lnTo>
                    <a:pt x="1846" y="92"/>
                  </a:lnTo>
                  <a:lnTo>
                    <a:pt x="1831" y="89"/>
                  </a:lnTo>
                  <a:lnTo>
                    <a:pt x="1816" y="87"/>
                  </a:lnTo>
                  <a:lnTo>
                    <a:pt x="1815" y="87"/>
                  </a:lnTo>
                  <a:lnTo>
                    <a:pt x="1813" y="86"/>
                  </a:lnTo>
                  <a:lnTo>
                    <a:pt x="1810" y="86"/>
                  </a:lnTo>
                  <a:lnTo>
                    <a:pt x="1806" y="86"/>
                  </a:lnTo>
                  <a:lnTo>
                    <a:pt x="251" y="0"/>
                  </a:lnTo>
                  <a:lnTo>
                    <a:pt x="225" y="0"/>
                  </a:lnTo>
                  <a:lnTo>
                    <a:pt x="201" y="1"/>
                  </a:lnTo>
                  <a:lnTo>
                    <a:pt x="178" y="5"/>
                  </a:lnTo>
                  <a:lnTo>
                    <a:pt x="155" y="12"/>
                  </a:lnTo>
                  <a:lnTo>
                    <a:pt x="132" y="21"/>
                  </a:lnTo>
                  <a:lnTo>
                    <a:pt x="111" y="33"/>
                  </a:lnTo>
                  <a:lnTo>
                    <a:pt x="92" y="47"/>
                  </a:lnTo>
                  <a:lnTo>
                    <a:pt x="73" y="63"/>
                  </a:lnTo>
                  <a:lnTo>
                    <a:pt x="56" y="80"/>
                  </a:lnTo>
                  <a:lnTo>
                    <a:pt x="41" y="100"/>
                  </a:lnTo>
                  <a:lnTo>
                    <a:pt x="28" y="121"/>
                  </a:lnTo>
                  <a:lnTo>
                    <a:pt x="18" y="141"/>
                  </a:lnTo>
                  <a:lnTo>
                    <a:pt x="10" y="164"/>
                  </a:lnTo>
                  <a:lnTo>
                    <a:pt x="4" y="187"/>
                  </a:lnTo>
                  <a:lnTo>
                    <a:pt x="1" y="211"/>
                  </a:lnTo>
                  <a:lnTo>
                    <a:pt x="0" y="236"/>
                  </a:lnTo>
                  <a:lnTo>
                    <a:pt x="62" y="1354"/>
                  </a:lnTo>
                  <a:lnTo>
                    <a:pt x="67" y="1354"/>
                  </a:lnTo>
                  <a:lnTo>
                    <a:pt x="64" y="1372"/>
                  </a:lnTo>
                  <a:lnTo>
                    <a:pt x="63" y="1378"/>
                  </a:lnTo>
                  <a:lnTo>
                    <a:pt x="63" y="1385"/>
                  </a:lnTo>
                  <a:lnTo>
                    <a:pt x="63" y="1392"/>
                  </a:lnTo>
                  <a:lnTo>
                    <a:pt x="63" y="1397"/>
                  </a:lnTo>
                  <a:lnTo>
                    <a:pt x="65" y="1427"/>
                  </a:lnTo>
                  <a:lnTo>
                    <a:pt x="70" y="1456"/>
                  </a:lnTo>
                  <a:lnTo>
                    <a:pt x="78" y="1484"/>
                  </a:lnTo>
                  <a:lnTo>
                    <a:pt x="90" y="1511"/>
                  </a:lnTo>
                  <a:lnTo>
                    <a:pt x="103" y="1537"/>
                  </a:lnTo>
                  <a:lnTo>
                    <a:pt x="119" y="1560"/>
                  </a:lnTo>
                  <a:lnTo>
                    <a:pt x="138" y="1582"/>
                  </a:lnTo>
                  <a:lnTo>
                    <a:pt x="159" y="1601"/>
                  </a:lnTo>
                  <a:lnTo>
                    <a:pt x="162" y="1601"/>
                  </a:lnTo>
                  <a:lnTo>
                    <a:pt x="166" y="1601"/>
                  </a:lnTo>
                  <a:lnTo>
                    <a:pt x="169" y="1602"/>
                  </a:lnTo>
                  <a:lnTo>
                    <a:pt x="172" y="1602"/>
                  </a:lnTo>
                  <a:lnTo>
                    <a:pt x="1611" y="1507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9"/>
            <p:cNvSpPr>
              <a:spLocks/>
            </p:cNvSpPr>
            <p:nvPr userDrawn="1"/>
          </p:nvSpPr>
          <p:spPr bwMode="auto">
            <a:xfrm>
              <a:off x="2404" y="1995"/>
              <a:ext cx="1038" cy="843"/>
            </a:xfrm>
            <a:custGeom>
              <a:avLst/>
              <a:gdLst/>
              <a:ahLst/>
              <a:cxnLst>
                <a:cxn ang="0">
                  <a:pos x="190" y="1489"/>
                </a:cxn>
                <a:cxn ang="0">
                  <a:pos x="190" y="1482"/>
                </a:cxn>
                <a:cxn ang="0">
                  <a:pos x="190" y="1466"/>
                </a:cxn>
                <a:cxn ang="0">
                  <a:pos x="180" y="1289"/>
                </a:cxn>
                <a:cxn ang="0">
                  <a:pos x="158" y="899"/>
                </a:cxn>
                <a:cxn ang="0">
                  <a:pos x="136" y="509"/>
                </a:cxn>
                <a:cxn ang="0">
                  <a:pos x="126" y="332"/>
                </a:cxn>
                <a:cxn ang="0">
                  <a:pos x="132" y="275"/>
                </a:cxn>
                <a:cxn ang="0">
                  <a:pos x="148" y="222"/>
                </a:cxn>
                <a:cxn ang="0">
                  <a:pos x="176" y="175"/>
                </a:cxn>
                <a:cxn ang="0">
                  <a:pos x="211" y="133"/>
                </a:cxn>
                <a:cxn ang="0">
                  <a:pos x="232" y="114"/>
                </a:cxn>
                <a:cxn ang="0">
                  <a:pos x="255" y="99"/>
                </a:cxn>
                <a:cxn ang="0">
                  <a:pos x="279" y="85"/>
                </a:cxn>
                <a:cxn ang="0">
                  <a:pos x="305" y="75"/>
                </a:cxn>
                <a:cxn ang="0">
                  <a:pos x="331" y="67"/>
                </a:cxn>
                <a:cxn ang="0">
                  <a:pos x="359" y="61"/>
                </a:cxn>
                <a:cxn ang="0">
                  <a:pos x="386" y="59"/>
                </a:cxn>
                <a:cxn ang="0">
                  <a:pos x="415" y="59"/>
                </a:cxn>
                <a:cxn ang="0">
                  <a:pos x="1983" y="146"/>
                </a:cxn>
                <a:cxn ang="0">
                  <a:pos x="1995" y="148"/>
                </a:cxn>
                <a:cxn ang="0">
                  <a:pos x="1997" y="150"/>
                </a:cxn>
                <a:cxn ang="0">
                  <a:pos x="2018" y="153"/>
                </a:cxn>
                <a:cxn ang="0">
                  <a:pos x="2037" y="159"/>
                </a:cxn>
                <a:cxn ang="0">
                  <a:pos x="2057" y="165"/>
                </a:cxn>
                <a:cxn ang="0">
                  <a:pos x="2076" y="173"/>
                </a:cxn>
                <a:cxn ang="0">
                  <a:pos x="2059" y="138"/>
                </a:cxn>
                <a:cxn ang="0">
                  <a:pos x="2038" y="106"/>
                </a:cxn>
                <a:cxn ang="0">
                  <a:pos x="2013" y="77"/>
                </a:cxn>
                <a:cxn ang="0">
                  <a:pos x="1983" y="52"/>
                </a:cxn>
                <a:cxn ang="0">
                  <a:pos x="1951" y="32"/>
                </a:cxn>
                <a:cxn ang="0">
                  <a:pos x="1915" y="16"/>
                </a:cxn>
                <a:cxn ang="0">
                  <a:pos x="1877" y="5"/>
                </a:cxn>
                <a:cxn ang="0">
                  <a:pos x="1837" y="0"/>
                </a:cxn>
                <a:cxn ang="0">
                  <a:pos x="271" y="0"/>
                </a:cxn>
                <a:cxn ang="0">
                  <a:pos x="217" y="6"/>
                </a:cxn>
                <a:cxn ang="0">
                  <a:pos x="165" y="21"/>
                </a:cxn>
                <a:cxn ang="0">
                  <a:pos x="120" y="46"/>
                </a:cxn>
                <a:cxn ang="0">
                  <a:pos x="80" y="80"/>
                </a:cxn>
                <a:cxn ang="0">
                  <a:pos x="46" y="119"/>
                </a:cxn>
                <a:cxn ang="0">
                  <a:pos x="21" y="165"/>
                </a:cxn>
                <a:cxn ang="0">
                  <a:pos x="6" y="216"/>
                </a:cxn>
                <a:cxn ang="0">
                  <a:pos x="0" y="270"/>
                </a:cxn>
                <a:cxn ang="0">
                  <a:pos x="66" y="1399"/>
                </a:cxn>
                <a:cxn ang="0">
                  <a:pos x="65" y="1413"/>
                </a:cxn>
                <a:cxn ang="0">
                  <a:pos x="65" y="1427"/>
                </a:cxn>
                <a:cxn ang="0">
                  <a:pos x="68" y="1473"/>
                </a:cxn>
                <a:cxn ang="0">
                  <a:pos x="80" y="1515"/>
                </a:cxn>
                <a:cxn ang="0">
                  <a:pos x="97" y="1556"/>
                </a:cxn>
                <a:cxn ang="0">
                  <a:pos x="121" y="1591"/>
                </a:cxn>
                <a:cxn ang="0">
                  <a:pos x="150" y="1624"/>
                </a:cxn>
                <a:cxn ang="0">
                  <a:pos x="184" y="1650"/>
                </a:cxn>
                <a:cxn ang="0">
                  <a:pos x="222" y="1672"/>
                </a:cxn>
                <a:cxn ang="0">
                  <a:pos x="263" y="1687"/>
                </a:cxn>
                <a:cxn ang="0">
                  <a:pos x="233" y="1644"/>
                </a:cxn>
                <a:cxn ang="0">
                  <a:pos x="210" y="1597"/>
                </a:cxn>
                <a:cxn ang="0">
                  <a:pos x="195" y="1547"/>
                </a:cxn>
                <a:cxn ang="0">
                  <a:pos x="190" y="1492"/>
                </a:cxn>
              </a:cxnLst>
              <a:rect l="0" t="0" r="r" b="b"/>
              <a:pathLst>
                <a:path w="2076" h="1687">
                  <a:moveTo>
                    <a:pt x="190" y="1492"/>
                  </a:moveTo>
                  <a:lnTo>
                    <a:pt x="190" y="1489"/>
                  </a:lnTo>
                  <a:lnTo>
                    <a:pt x="190" y="1486"/>
                  </a:lnTo>
                  <a:lnTo>
                    <a:pt x="190" y="1482"/>
                  </a:lnTo>
                  <a:lnTo>
                    <a:pt x="190" y="1479"/>
                  </a:lnTo>
                  <a:lnTo>
                    <a:pt x="190" y="1466"/>
                  </a:lnTo>
                  <a:lnTo>
                    <a:pt x="188" y="1418"/>
                  </a:lnTo>
                  <a:lnTo>
                    <a:pt x="180" y="1289"/>
                  </a:lnTo>
                  <a:lnTo>
                    <a:pt x="171" y="1108"/>
                  </a:lnTo>
                  <a:lnTo>
                    <a:pt x="158" y="899"/>
                  </a:lnTo>
                  <a:lnTo>
                    <a:pt x="147" y="691"/>
                  </a:lnTo>
                  <a:lnTo>
                    <a:pt x="136" y="509"/>
                  </a:lnTo>
                  <a:lnTo>
                    <a:pt x="129" y="381"/>
                  </a:lnTo>
                  <a:lnTo>
                    <a:pt x="126" y="332"/>
                  </a:lnTo>
                  <a:lnTo>
                    <a:pt x="127" y="303"/>
                  </a:lnTo>
                  <a:lnTo>
                    <a:pt x="132" y="275"/>
                  </a:lnTo>
                  <a:lnTo>
                    <a:pt x="139" y="249"/>
                  </a:lnTo>
                  <a:lnTo>
                    <a:pt x="148" y="222"/>
                  </a:lnTo>
                  <a:lnTo>
                    <a:pt x="161" y="198"/>
                  </a:lnTo>
                  <a:lnTo>
                    <a:pt x="176" y="175"/>
                  </a:lnTo>
                  <a:lnTo>
                    <a:pt x="192" y="153"/>
                  </a:lnTo>
                  <a:lnTo>
                    <a:pt x="211" y="133"/>
                  </a:lnTo>
                  <a:lnTo>
                    <a:pt x="222" y="123"/>
                  </a:lnTo>
                  <a:lnTo>
                    <a:pt x="232" y="114"/>
                  </a:lnTo>
                  <a:lnTo>
                    <a:pt x="243" y="106"/>
                  </a:lnTo>
                  <a:lnTo>
                    <a:pt x="255" y="99"/>
                  </a:lnTo>
                  <a:lnTo>
                    <a:pt x="267" y="92"/>
                  </a:lnTo>
                  <a:lnTo>
                    <a:pt x="279" y="85"/>
                  </a:lnTo>
                  <a:lnTo>
                    <a:pt x="292" y="80"/>
                  </a:lnTo>
                  <a:lnTo>
                    <a:pt x="305" y="75"/>
                  </a:lnTo>
                  <a:lnTo>
                    <a:pt x="317" y="70"/>
                  </a:lnTo>
                  <a:lnTo>
                    <a:pt x="331" y="67"/>
                  </a:lnTo>
                  <a:lnTo>
                    <a:pt x="345" y="64"/>
                  </a:lnTo>
                  <a:lnTo>
                    <a:pt x="359" y="61"/>
                  </a:lnTo>
                  <a:lnTo>
                    <a:pt x="373" y="60"/>
                  </a:lnTo>
                  <a:lnTo>
                    <a:pt x="386" y="59"/>
                  </a:lnTo>
                  <a:lnTo>
                    <a:pt x="400" y="59"/>
                  </a:lnTo>
                  <a:lnTo>
                    <a:pt x="415" y="59"/>
                  </a:lnTo>
                  <a:lnTo>
                    <a:pt x="1981" y="146"/>
                  </a:lnTo>
                  <a:lnTo>
                    <a:pt x="1983" y="146"/>
                  </a:lnTo>
                  <a:lnTo>
                    <a:pt x="1989" y="146"/>
                  </a:lnTo>
                  <a:lnTo>
                    <a:pt x="1995" y="148"/>
                  </a:lnTo>
                  <a:lnTo>
                    <a:pt x="1997" y="148"/>
                  </a:lnTo>
                  <a:lnTo>
                    <a:pt x="1997" y="150"/>
                  </a:lnTo>
                  <a:lnTo>
                    <a:pt x="2007" y="151"/>
                  </a:lnTo>
                  <a:lnTo>
                    <a:pt x="2018" y="153"/>
                  </a:lnTo>
                  <a:lnTo>
                    <a:pt x="2028" y="156"/>
                  </a:lnTo>
                  <a:lnTo>
                    <a:pt x="2037" y="159"/>
                  </a:lnTo>
                  <a:lnTo>
                    <a:pt x="2048" y="163"/>
                  </a:lnTo>
                  <a:lnTo>
                    <a:pt x="2057" y="165"/>
                  </a:lnTo>
                  <a:lnTo>
                    <a:pt x="2067" y="169"/>
                  </a:lnTo>
                  <a:lnTo>
                    <a:pt x="2076" y="173"/>
                  </a:lnTo>
                  <a:lnTo>
                    <a:pt x="2068" y="156"/>
                  </a:lnTo>
                  <a:lnTo>
                    <a:pt x="2059" y="138"/>
                  </a:lnTo>
                  <a:lnTo>
                    <a:pt x="2050" y="121"/>
                  </a:lnTo>
                  <a:lnTo>
                    <a:pt x="2038" y="106"/>
                  </a:lnTo>
                  <a:lnTo>
                    <a:pt x="2026" y="91"/>
                  </a:lnTo>
                  <a:lnTo>
                    <a:pt x="2013" y="77"/>
                  </a:lnTo>
                  <a:lnTo>
                    <a:pt x="1998" y="65"/>
                  </a:lnTo>
                  <a:lnTo>
                    <a:pt x="1983" y="52"/>
                  </a:lnTo>
                  <a:lnTo>
                    <a:pt x="1967" y="42"/>
                  </a:lnTo>
                  <a:lnTo>
                    <a:pt x="1951" y="32"/>
                  </a:lnTo>
                  <a:lnTo>
                    <a:pt x="1934" y="23"/>
                  </a:lnTo>
                  <a:lnTo>
                    <a:pt x="1915" y="16"/>
                  </a:lnTo>
                  <a:lnTo>
                    <a:pt x="1897" y="11"/>
                  </a:lnTo>
                  <a:lnTo>
                    <a:pt x="1877" y="5"/>
                  </a:lnTo>
                  <a:lnTo>
                    <a:pt x="1858" y="2"/>
                  </a:lnTo>
                  <a:lnTo>
                    <a:pt x="1837" y="0"/>
                  </a:lnTo>
                  <a:lnTo>
                    <a:pt x="1837" y="0"/>
                  </a:lnTo>
                  <a:lnTo>
                    <a:pt x="271" y="0"/>
                  </a:lnTo>
                  <a:lnTo>
                    <a:pt x="243" y="1"/>
                  </a:lnTo>
                  <a:lnTo>
                    <a:pt x="217" y="6"/>
                  </a:lnTo>
                  <a:lnTo>
                    <a:pt x="190" y="13"/>
                  </a:lnTo>
                  <a:lnTo>
                    <a:pt x="165" y="21"/>
                  </a:lnTo>
                  <a:lnTo>
                    <a:pt x="142" y="32"/>
                  </a:lnTo>
                  <a:lnTo>
                    <a:pt x="120" y="46"/>
                  </a:lnTo>
                  <a:lnTo>
                    <a:pt x="98" y="62"/>
                  </a:lnTo>
                  <a:lnTo>
                    <a:pt x="80" y="80"/>
                  </a:lnTo>
                  <a:lnTo>
                    <a:pt x="63" y="98"/>
                  </a:lnTo>
                  <a:lnTo>
                    <a:pt x="46" y="119"/>
                  </a:lnTo>
                  <a:lnTo>
                    <a:pt x="33" y="142"/>
                  </a:lnTo>
                  <a:lnTo>
                    <a:pt x="21" y="165"/>
                  </a:lnTo>
                  <a:lnTo>
                    <a:pt x="13" y="190"/>
                  </a:lnTo>
                  <a:lnTo>
                    <a:pt x="6" y="216"/>
                  </a:lnTo>
                  <a:lnTo>
                    <a:pt x="2" y="242"/>
                  </a:lnTo>
                  <a:lnTo>
                    <a:pt x="0" y="270"/>
                  </a:lnTo>
                  <a:lnTo>
                    <a:pt x="65" y="1399"/>
                  </a:lnTo>
                  <a:lnTo>
                    <a:pt x="66" y="1399"/>
                  </a:lnTo>
                  <a:lnTo>
                    <a:pt x="65" y="1406"/>
                  </a:lnTo>
                  <a:lnTo>
                    <a:pt x="65" y="1413"/>
                  </a:lnTo>
                  <a:lnTo>
                    <a:pt x="65" y="1420"/>
                  </a:lnTo>
                  <a:lnTo>
                    <a:pt x="65" y="1427"/>
                  </a:lnTo>
                  <a:lnTo>
                    <a:pt x="66" y="1450"/>
                  </a:lnTo>
                  <a:lnTo>
                    <a:pt x="68" y="1473"/>
                  </a:lnTo>
                  <a:lnTo>
                    <a:pt x="73" y="1495"/>
                  </a:lnTo>
                  <a:lnTo>
                    <a:pt x="80" y="1515"/>
                  </a:lnTo>
                  <a:lnTo>
                    <a:pt x="88" y="1536"/>
                  </a:lnTo>
                  <a:lnTo>
                    <a:pt x="97" y="1556"/>
                  </a:lnTo>
                  <a:lnTo>
                    <a:pt x="109" y="1574"/>
                  </a:lnTo>
                  <a:lnTo>
                    <a:pt x="121" y="1591"/>
                  </a:lnTo>
                  <a:lnTo>
                    <a:pt x="135" y="1609"/>
                  </a:lnTo>
                  <a:lnTo>
                    <a:pt x="150" y="1624"/>
                  </a:lnTo>
                  <a:lnTo>
                    <a:pt x="166" y="1637"/>
                  </a:lnTo>
                  <a:lnTo>
                    <a:pt x="184" y="1650"/>
                  </a:lnTo>
                  <a:lnTo>
                    <a:pt x="202" y="1662"/>
                  </a:lnTo>
                  <a:lnTo>
                    <a:pt x="222" y="1672"/>
                  </a:lnTo>
                  <a:lnTo>
                    <a:pt x="242" y="1680"/>
                  </a:lnTo>
                  <a:lnTo>
                    <a:pt x="263" y="1687"/>
                  </a:lnTo>
                  <a:lnTo>
                    <a:pt x="247" y="1666"/>
                  </a:lnTo>
                  <a:lnTo>
                    <a:pt x="233" y="1644"/>
                  </a:lnTo>
                  <a:lnTo>
                    <a:pt x="220" y="1621"/>
                  </a:lnTo>
                  <a:lnTo>
                    <a:pt x="210" y="1597"/>
                  </a:lnTo>
                  <a:lnTo>
                    <a:pt x="202" y="1572"/>
                  </a:lnTo>
                  <a:lnTo>
                    <a:pt x="195" y="1547"/>
                  </a:lnTo>
                  <a:lnTo>
                    <a:pt x="192" y="1520"/>
                  </a:lnTo>
                  <a:lnTo>
                    <a:pt x="190" y="1492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20"/>
            <p:cNvSpPr>
              <a:spLocks/>
            </p:cNvSpPr>
            <p:nvPr userDrawn="1"/>
          </p:nvSpPr>
          <p:spPr bwMode="auto">
            <a:xfrm>
              <a:off x="2308" y="1895"/>
              <a:ext cx="1086" cy="962"/>
            </a:xfrm>
            <a:custGeom>
              <a:avLst/>
              <a:gdLst/>
              <a:ahLst/>
              <a:cxnLst>
                <a:cxn ang="0">
                  <a:pos x="2154" y="377"/>
                </a:cxn>
                <a:cxn ang="0">
                  <a:pos x="2162" y="339"/>
                </a:cxn>
                <a:cxn ang="0">
                  <a:pos x="2159" y="268"/>
                </a:cxn>
                <a:cxn ang="0">
                  <a:pos x="2127" y="193"/>
                </a:cxn>
                <a:cxn ang="0">
                  <a:pos x="2073" y="143"/>
                </a:cxn>
                <a:cxn ang="0">
                  <a:pos x="1997" y="108"/>
                </a:cxn>
                <a:cxn ang="0">
                  <a:pos x="1962" y="99"/>
                </a:cxn>
                <a:cxn ang="0">
                  <a:pos x="271" y="0"/>
                </a:cxn>
                <a:cxn ang="0">
                  <a:pos x="245" y="2"/>
                </a:cxn>
                <a:cxn ang="0">
                  <a:pos x="184" y="18"/>
                </a:cxn>
                <a:cxn ang="0">
                  <a:pos x="109" y="56"/>
                </a:cxn>
                <a:cxn ang="0">
                  <a:pos x="41" y="128"/>
                </a:cxn>
                <a:cxn ang="0">
                  <a:pos x="3" y="243"/>
                </a:cxn>
                <a:cxn ang="0">
                  <a:pos x="0" y="296"/>
                </a:cxn>
                <a:cxn ang="0">
                  <a:pos x="81" y="636"/>
                </a:cxn>
                <a:cxn ang="0">
                  <a:pos x="62" y="428"/>
                </a:cxn>
                <a:cxn ang="0">
                  <a:pos x="51" y="306"/>
                </a:cxn>
                <a:cxn ang="0">
                  <a:pos x="59" y="216"/>
                </a:cxn>
                <a:cxn ang="0">
                  <a:pos x="98" y="135"/>
                </a:cxn>
                <a:cxn ang="0">
                  <a:pos x="154" y="85"/>
                </a:cxn>
                <a:cxn ang="0">
                  <a:pos x="212" y="60"/>
                </a:cxn>
                <a:cxn ang="0">
                  <a:pos x="257" y="51"/>
                </a:cxn>
                <a:cxn ang="0">
                  <a:pos x="1957" y="149"/>
                </a:cxn>
                <a:cxn ang="0">
                  <a:pos x="2025" y="173"/>
                </a:cxn>
                <a:cxn ang="0">
                  <a:pos x="2074" y="207"/>
                </a:cxn>
                <a:cxn ang="0">
                  <a:pos x="2112" y="281"/>
                </a:cxn>
                <a:cxn ang="0">
                  <a:pos x="2107" y="363"/>
                </a:cxn>
                <a:cxn ang="0">
                  <a:pos x="2107" y="365"/>
                </a:cxn>
                <a:cxn ang="0">
                  <a:pos x="1903" y="1574"/>
                </a:cxn>
                <a:cxn ang="0">
                  <a:pos x="355" y="1686"/>
                </a:cxn>
                <a:cxn ang="0">
                  <a:pos x="262" y="1656"/>
                </a:cxn>
                <a:cxn ang="0">
                  <a:pos x="205" y="1613"/>
                </a:cxn>
                <a:cxn ang="0">
                  <a:pos x="176" y="1571"/>
                </a:cxn>
                <a:cxn ang="0">
                  <a:pos x="166" y="1539"/>
                </a:cxn>
                <a:cxn ang="0">
                  <a:pos x="162" y="1509"/>
                </a:cxn>
                <a:cxn ang="0">
                  <a:pos x="139" y="1256"/>
                </a:cxn>
                <a:cxn ang="0">
                  <a:pos x="101" y="853"/>
                </a:cxn>
                <a:cxn ang="0">
                  <a:pos x="115" y="1535"/>
                </a:cxn>
                <a:cxn ang="0">
                  <a:pos x="119" y="1554"/>
                </a:cxn>
                <a:cxn ang="0">
                  <a:pos x="137" y="1599"/>
                </a:cxn>
                <a:cxn ang="0">
                  <a:pos x="180" y="1657"/>
                </a:cxn>
                <a:cxn ang="0">
                  <a:pos x="259" y="1709"/>
                </a:cxn>
                <a:cxn ang="0">
                  <a:pos x="386" y="1740"/>
                </a:cxn>
                <a:cxn ang="0">
                  <a:pos x="444" y="1743"/>
                </a:cxn>
                <a:cxn ang="0">
                  <a:pos x="1888" y="1924"/>
                </a:cxn>
                <a:cxn ang="0">
                  <a:pos x="2167" y="1552"/>
                </a:cxn>
              </a:cxnLst>
              <a:rect l="0" t="0" r="r" b="b"/>
              <a:pathLst>
                <a:path w="2172" h="1924">
                  <a:moveTo>
                    <a:pt x="2167" y="1552"/>
                  </a:moveTo>
                  <a:lnTo>
                    <a:pt x="1954" y="1569"/>
                  </a:lnTo>
                  <a:lnTo>
                    <a:pt x="2154" y="377"/>
                  </a:lnTo>
                  <a:lnTo>
                    <a:pt x="2157" y="368"/>
                  </a:lnTo>
                  <a:lnTo>
                    <a:pt x="2160" y="356"/>
                  </a:lnTo>
                  <a:lnTo>
                    <a:pt x="2162" y="339"/>
                  </a:lnTo>
                  <a:lnTo>
                    <a:pt x="2164" y="318"/>
                  </a:lnTo>
                  <a:lnTo>
                    <a:pt x="2164" y="294"/>
                  </a:lnTo>
                  <a:lnTo>
                    <a:pt x="2159" y="268"/>
                  </a:lnTo>
                  <a:lnTo>
                    <a:pt x="2152" y="242"/>
                  </a:lnTo>
                  <a:lnTo>
                    <a:pt x="2139" y="214"/>
                  </a:lnTo>
                  <a:lnTo>
                    <a:pt x="2127" y="193"/>
                  </a:lnTo>
                  <a:lnTo>
                    <a:pt x="2111" y="175"/>
                  </a:lnTo>
                  <a:lnTo>
                    <a:pt x="2093" y="159"/>
                  </a:lnTo>
                  <a:lnTo>
                    <a:pt x="2073" y="143"/>
                  </a:lnTo>
                  <a:lnTo>
                    <a:pt x="2050" y="130"/>
                  </a:lnTo>
                  <a:lnTo>
                    <a:pt x="2024" y="119"/>
                  </a:lnTo>
                  <a:lnTo>
                    <a:pt x="1997" y="108"/>
                  </a:lnTo>
                  <a:lnTo>
                    <a:pt x="1967" y="100"/>
                  </a:lnTo>
                  <a:lnTo>
                    <a:pt x="1964" y="99"/>
                  </a:lnTo>
                  <a:lnTo>
                    <a:pt x="1962" y="99"/>
                  </a:lnTo>
                  <a:lnTo>
                    <a:pt x="273" y="0"/>
                  </a:lnTo>
                  <a:lnTo>
                    <a:pt x="272" y="0"/>
                  </a:lnTo>
                  <a:lnTo>
                    <a:pt x="271" y="0"/>
                  </a:lnTo>
                  <a:lnTo>
                    <a:pt x="267" y="0"/>
                  </a:lnTo>
                  <a:lnTo>
                    <a:pt x="258" y="1"/>
                  </a:lnTo>
                  <a:lnTo>
                    <a:pt x="245" y="2"/>
                  </a:lnTo>
                  <a:lnTo>
                    <a:pt x="227" y="6"/>
                  </a:lnTo>
                  <a:lnTo>
                    <a:pt x="207" y="10"/>
                  </a:lnTo>
                  <a:lnTo>
                    <a:pt x="184" y="18"/>
                  </a:lnTo>
                  <a:lnTo>
                    <a:pt x="160" y="28"/>
                  </a:lnTo>
                  <a:lnTo>
                    <a:pt x="135" y="40"/>
                  </a:lnTo>
                  <a:lnTo>
                    <a:pt x="109" y="56"/>
                  </a:lnTo>
                  <a:lnTo>
                    <a:pt x="85" y="76"/>
                  </a:lnTo>
                  <a:lnTo>
                    <a:pt x="62" y="99"/>
                  </a:lnTo>
                  <a:lnTo>
                    <a:pt x="41" y="128"/>
                  </a:lnTo>
                  <a:lnTo>
                    <a:pt x="25" y="161"/>
                  </a:lnTo>
                  <a:lnTo>
                    <a:pt x="12" y="199"/>
                  </a:lnTo>
                  <a:lnTo>
                    <a:pt x="3" y="243"/>
                  </a:lnTo>
                  <a:lnTo>
                    <a:pt x="0" y="294"/>
                  </a:lnTo>
                  <a:lnTo>
                    <a:pt x="0" y="295"/>
                  </a:lnTo>
                  <a:lnTo>
                    <a:pt x="0" y="296"/>
                  </a:lnTo>
                  <a:lnTo>
                    <a:pt x="39" y="716"/>
                  </a:lnTo>
                  <a:lnTo>
                    <a:pt x="89" y="716"/>
                  </a:lnTo>
                  <a:lnTo>
                    <a:pt x="81" y="636"/>
                  </a:lnTo>
                  <a:lnTo>
                    <a:pt x="74" y="560"/>
                  </a:lnTo>
                  <a:lnTo>
                    <a:pt x="68" y="489"/>
                  </a:lnTo>
                  <a:lnTo>
                    <a:pt x="62" y="428"/>
                  </a:lnTo>
                  <a:lnTo>
                    <a:pt x="56" y="375"/>
                  </a:lnTo>
                  <a:lnTo>
                    <a:pt x="53" y="335"/>
                  </a:lnTo>
                  <a:lnTo>
                    <a:pt x="51" y="306"/>
                  </a:lnTo>
                  <a:lnTo>
                    <a:pt x="50" y="292"/>
                  </a:lnTo>
                  <a:lnTo>
                    <a:pt x="52" y="252"/>
                  </a:lnTo>
                  <a:lnTo>
                    <a:pt x="59" y="216"/>
                  </a:lnTo>
                  <a:lnTo>
                    <a:pt x="69" y="185"/>
                  </a:lnTo>
                  <a:lnTo>
                    <a:pt x="82" y="158"/>
                  </a:lnTo>
                  <a:lnTo>
                    <a:pt x="98" y="135"/>
                  </a:lnTo>
                  <a:lnTo>
                    <a:pt x="115" y="115"/>
                  </a:lnTo>
                  <a:lnTo>
                    <a:pt x="135" y="99"/>
                  </a:lnTo>
                  <a:lnTo>
                    <a:pt x="154" y="85"/>
                  </a:lnTo>
                  <a:lnTo>
                    <a:pt x="174" y="75"/>
                  </a:lnTo>
                  <a:lnTo>
                    <a:pt x="194" y="67"/>
                  </a:lnTo>
                  <a:lnTo>
                    <a:pt x="212" y="60"/>
                  </a:lnTo>
                  <a:lnTo>
                    <a:pt x="229" y="55"/>
                  </a:lnTo>
                  <a:lnTo>
                    <a:pt x="244" y="53"/>
                  </a:lnTo>
                  <a:lnTo>
                    <a:pt x="257" y="51"/>
                  </a:lnTo>
                  <a:lnTo>
                    <a:pt x="266" y="50"/>
                  </a:lnTo>
                  <a:lnTo>
                    <a:pt x="271" y="50"/>
                  </a:lnTo>
                  <a:lnTo>
                    <a:pt x="1957" y="149"/>
                  </a:lnTo>
                  <a:lnTo>
                    <a:pt x="1982" y="155"/>
                  </a:lnTo>
                  <a:lnTo>
                    <a:pt x="2005" y="163"/>
                  </a:lnTo>
                  <a:lnTo>
                    <a:pt x="2025" y="173"/>
                  </a:lnTo>
                  <a:lnTo>
                    <a:pt x="2044" y="183"/>
                  </a:lnTo>
                  <a:lnTo>
                    <a:pt x="2060" y="195"/>
                  </a:lnTo>
                  <a:lnTo>
                    <a:pt x="2074" y="207"/>
                  </a:lnTo>
                  <a:lnTo>
                    <a:pt x="2086" y="222"/>
                  </a:lnTo>
                  <a:lnTo>
                    <a:pt x="2096" y="237"/>
                  </a:lnTo>
                  <a:lnTo>
                    <a:pt x="2112" y="281"/>
                  </a:lnTo>
                  <a:lnTo>
                    <a:pt x="2114" y="321"/>
                  </a:lnTo>
                  <a:lnTo>
                    <a:pt x="2111" y="351"/>
                  </a:lnTo>
                  <a:lnTo>
                    <a:pt x="2107" y="363"/>
                  </a:lnTo>
                  <a:lnTo>
                    <a:pt x="2107" y="365"/>
                  </a:lnTo>
                  <a:lnTo>
                    <a:pt x="2107" y="365"/>
                  </a:lnTo>
                  <a:lnTo>
                    <a:pt x="2107" y="365"/>
                  </a:lnTo>
                  <a:lnTo>
                    <a:pt x="2106" y="366"/>
                  </a:lnTo>
                  <a:lnTo>
                    <a:pt x="2106" y="366"/>
                  </a:lnTo>
                  <a:lnTo>
                    <a:pt x="1903" y="1574"/>
                  </a:lnTo>
                  <a:lnTo>
                    <a:pt x="441" y="1694"/>
                  </a:lnTo>
                  <a:lnTo>
                    <a:pt x="395" y="1691"/>
                  </a:lnTo>
                  <a:lnTo>
                    <a:pt x="355" y="1686"/>
                  </a:lnTo>
                  <a:lnTo>
                    <a:pt x="319" y="1678"/>
                  </a:lnTo>
                  <a:lnTo>
                    <a:pt x="288" y="1667"/>
                  </a:lnTo>
                  <a:lnTo>
                    <a:pt x="262" y="1656"/>
                  </a:lnTo>
                  <a:lnTo>
                    <a:pt x="238" y="1642"/>
                  </a:lnTo>
                  <a:lnTo>
                    <a:pt x="220" y="1628"/>
                  </a:lnTo>
                  <a:lnTo>
                    <a:pt x="205" y="1613"/>
                  </a:lnTo>
                  <a:lnTo>
                    <a:pt x="192" y="1598"/>
                  </a:lnTo>
                  <a:lnTo>
                    <a:pt x="183" y="1584"/>
                  </a:lnTo>
                  <a:lnTo>
                    <a:pt x="176" y="1571"/>
                  </a:lnTo>
                  <a:lnTo>
                    <a:pt x="172" y="1558"/>
                  </a:lnTo>
                  <a:lnTo>
                    <a:pt x="168" y="1547"/>
                  </a:lnTo>
                  <a:lnTo>
                    <a:pt x="166" y="1539"/>
                  </a:lnTo>
                  <a:lnTo>
                    <a:pt x="165" y="1534"/>
                  </a:lnTo>
                  <a:lnTo>
                    <a:pt x="165" y="1530"/>
                  </a:lnTo>
                  <a:lnTo>
                    <a:pt x="162" y="1509"/>
                  </a:lnTo>
                  <a:lnTo>
                    <a:pt x="158" y="1453"/>
                  </a:lnTo>
                  <a:lnTo>
                    <a:pt x="150" y="1366"/>
                  </a:lnTo>
                  <a:lnTo>
                    <a:pt x="139" y="1256"/>
                  </a:lnTo>
                  <a:lnTo>
                    <a:pt x="127" y="1130"/>
                  </a:lnTo>
                  <a:lnTo>
                    <a:pt x="114" y="993"/>
                  </a:lnTo>
                  <a:lnTo>
                    <a:pt x="101" y="853"/>
                  </a:lnTo>
                  <a:lnTo>
                    <a:pt x="89" y="716"/>
                  </a:lnTo>
                  <a:lnTo>
                    <a:pt x="39" y="716"/>
                  </a:lnTo>
                  <a:lnTo>
                    <a:pt x="115" y="1535"/>
                  </a:lnTo>
                  <a:lnTo>
                    <a:pt x="115" y="1537"/>
                  </a:lnTo>
                  <a:lnTo>
                    <a:pt x="116" y="1544"/>
                  </a:lnTo>
                  <a:lnTo>
                    <a:pt x="119" y="1554"/>
                  </a:lnTo>
                  <a:lnTo>
                    <a:pt x="122" y="1567"/>
                  </a:lnTo>
                  <a:lnTo>
                    <a:pt x="128" y="1582"/>
                  </a:lnTo>
                  <a:lnTo>
                    <a:pt x="137" y="1599"/>
                  </a:lnTo>
                  <a:lnTo>
                    <a:pt x="147" y="1618"/>
                  </a:lnTo>
                  <a:lnTo>
                    <a:pt x="162" y="1637"/>
                  </a:lnTo>
                  <a:lnTo>
                    <a:pt x="180" y="1657"/>
                  </a:lnTo>
                  <a:lnTo>
                    <a:pt x="202" y="1675"/>
                  </a:lnTo>
                  <a:lnTo>
                    <a:pt x="228" y="1693"/>
                  </a:lnTo>
                  <a:lnTo>
                    <a:pt x="259" y="1709"/>
                  </a:lnTo>
                  <a:lnTo>
                    <a:pt x="296" y="1723"/>
                  </a:lnTo>
                  <a:lnTo>
                    <a:pt x="339" y="1733"/>
                  </a:lnTo>
                  <a:lnTo>
                    <a:pt x="386" y="1740"/>
                  </a:lnTo>
                  <a:lnTo>
                    <a:pt x="441" y="1743"/>
                  </a:lnTo>
                  <a:lnTo>
                    <a:pt x="442" y="1743"/>
                  </a:lnTo>
                  <a:lnTo>
                    <a:pt x="444" y="1743"/>
                  </a:lnTo>
                  <a:lnTo>
                    <a:pt x="1894" y="1623"/>
                  </a:lnTo>
                  <a:lnTo>
                    <a:pt x="1840" y="1916"/>
                  </a:lnTo>
                  <a:lnTo>
                    <a:pt x="1888" y="1924"/>
                  </a:lnTo>
                  <a:lnTo>
                    <a:pt x="1945" y="1620"/>
                  </a:lnTo>
                  <a:lnTo>
                    <a:pt x="2172" y="1600"/>
                  </a:lnTo>
                  <a:lnTo>
                    <a:pt x="2167" y="1552"/>
                  </a:lnTo>
                  <a:close/>
                </a:path>
              </a:pathLst>
            </a:custGeom>
            <a:solidFill>
              <a:srgbClr val="99CCFF">
                <a:alpha val="59000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D:\TEXT\MAMA\&#1048;&#1085;&#1090;&#1077;&#1083;\Training_TRKM\Materials\Razdat\Act_2\insert.doc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hyperlink" Target="file:///D:\TEXT\MAMA\&#1048;&#1085;&#1090;&#1077;&#1083;\Training_TRKM\Materials\Razdat\Act_3\klaster.doc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hyperlink" Target="file:///D:\TEXT\MAMA\&#1048;&#1085;&#1090;&#1077;&#1083;\Training_TRKM\Materials\Razdat\Act_3\klaster.doc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447925" y="2311400"/>
            <a:ext cx="6696075" cy="2235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Основные методические приемы развития критического </a:t>
            </a:r>
            <a:r>
              <a:rPr lang="ru-RU" sz="3200" dirty="0" smtClean="0">
                <a:solidFill>
                  <a:schemeClr val="tx1"/>
                </a:solidFill>
              </a:rPr>
              <a:t>мышления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Назарова М.А.</a:t>
            </a:r>
            <a:endParaRPr lang="ru-RU" sz="3200" i="1" dirty="0">
              <a:solidFill>
                <a:schemeClr val="tx1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708400" y="5229225"/>
            <a:ext cx="511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/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Корзина (идей, понятий, имен)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400"/>
              <a:t>Ученик записывает в тетради все, что ему известно по проблеме</a:t>
            </a:r>
          </a:p>
          <a:p>
            <a:r>
              <a:rPr lang="ru-RU" sz="2400"/>
              <a:t>Обмен информацией в парах или группах</a:t>
            </a:r>
          </a:p>
          <a:p>
            <a:r>
              <a:rPr lang="ru-RU" sz="2400"/>
              <a:t>Группы по кругу называют сведения, факты</a:t>
            </a:r>
          </a:p>
          <a:p>
            <a:r>
              <a:rPr lang="ru-RU" sz="2400"/>
              <a:t>Учитель записывает все на доске</a:t>
            </a:r>
          </a:p>
          <a:p>
            <a:r>
              <a:rPr lang="ru-RU" sz="2400"/>
              <a:t>Связывание в логические цепи, исправление ошибок по мере усвоения новой информации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F901-E32B-43EE-8339-16A87BA3E91C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Мозговой штурм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400"/>
              <a:t>Создание банка идей, возможных решений проблемы. Принимаются любые предложения. Критика и комментирование не допускаются.</a:t>
            </a:r>
          </a:p>
          <a:p>
            <a:r>
              <a:rPr lang="ru-RU" sz="2400"/>
              <a:t>Коллективное обсуждение. Найти рациональное в любом из предложений, попытаться совместить их в целое.</a:t>
            </a:r>
          </a:p>
          <a:p>
            <a:r>
              <a:rPr lang="ru-RU" sz="2400"/>
              <a:t>Выбор наиболее перспективных решений, учитывая имеющиеся ресурсы (этот этап может быть отсрочен).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7D3A-151A-45BA-85BC-E6312C67CF28}" type="slidenum">
              <a:rPr lang="ru-RU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Лекция с остановками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Лекция читается «дозировано». После каждой смысловой части делается остановка, идет обсуждение проблемного вопроса, поиск коллективного ответа на основной вопрос или выполняется групповой или индивидуальное задание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02F0-0E51-452B-BAB0-EF0CEF769A69}" type="slidenum">
              <a:rPr lang="ru-RU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Перепутанные логические цепочки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r>
              <a:rPr lang="ru-RU"/>
              <a:t>На отдельных листах выписываются 5-6 фраз, связанных логически, перетасовываются и предъявляются ученикам. В тексте обязательно должно скрываться какое-то глубинное противоречие. Предлагается восстановить порядок.</a:t>
            </a:r>
          </a:p>
          <a:p>
            <a:r>
              <a:rPr lang="ru-RU"/>
              <a:t>Ставится бинарный вопрос «да» или «нет».</a:t>
            </a:r>
          </a:p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A06F-FA26-49C4-B8D2-662298371F23}" type="slidenum">
              <a:rPr lang="ru-RU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Зигзаг (пила)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Текст или материал делится на несколько смысловых фрагментов</a:t>
            </a:r>
          </a:p>
          <a:p>
            <a:pPr>
              <a:lnSpc>
                <a:spcPct val="90000"/>
              </a:lnSpc>
            </a:pPr>
            <a:r>
              <a:rPr lang="ru-RU" sz="2000"/>
              <a:t>Все ученики делятся на несколько рабочих групп (не больше 7 человек в группе)</a:t>
            </a:r>
          </a:p>
          <a:p>
            <a:pPr>
              <a:lnSpc>
                <a:spcPct val="90000"/>
              </a:lnSpc>
            </a:pPr>
            <a:r>
              <a:rPr lang="ru-RU" sz="2000"/>
              <a:t>Формируются экспертные группы по одному ученику от каждой рабочей группы</a:t>
            </a:r>
          </a:p>
          <a:p>
            <a:pPr>
              <a:lnSpc>
                <a:spcPct val="90000"/>
              </a:lnSpc>
            </a:pPr>
            <a:r>
              <a:rPr lang="ru-RU" sz="2000"/>
              <a:t>Каждая экспертная группа работает над своим фрагментом (сначала индивидуально, потом обсуждают)</a:t>
            </a:r>
          </a:p>
          <a:p>
            <a:pPr>
              <a:lnSpc>
                <a:spcPct val="90000"/>
              </a:lnSpc>
            </a:pPr>
            <a:r>
              <a:rPr lang="ru-RU" sz="2000"/>
              <a:t>Ученики возвращаются в рабочие группы и обучают остальных своей части материала</a:t>
            </a:r>
          </a:p>
          <a:p>
            <a:pPr>
              <a:lnSpc>
                <a:spcPct val="90000"/>
              </a:lnSpc>
            </a:pPr>
            <a:r>
              <a:rPr lang="ru-RU" sz="2000"/>
              <a:t>Группа вырабатывает общие представления о проблеме и докладывает их остальным группам.</a:t>
            </a:r>
          </a:p>
          <a:p>
            <a:pPr>
              <a:lnSpc>
                <a:spcPct val="90000"/>
              </a:lnSpc>
            </a:pPr>
            <a:endParaRPr lang="ru-RU" sz="2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CA6A-5AB9-4141-956C-0C86F2FB34F3}" type="slidenum">
              <a:rPr lang="ru-RU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Ключевые слова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Учитель выбирает из текста 4-5 ключевых слова и выписывает их на доску</a:t>
            </a:r>
          </a:p>
          <a:p>
            <a:r>
              <a:rPr lang="ru-RU"/>
              <a:t>Ученики в парах дают толкование слов и высказывают предположения, как они буду применяться в новом контексте</a:t>
            </a:r>
          </a:p>
          <a:p>
            <a:r>
              <a:rPr lang="ru-RU"/>
              <a:t>При работе с текстом проверяется правильность предположений и новая трактовка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34-9F5A-4318-84B3-2B082C176A95}" type="slidenum">
              <a:rPr lang="ru-RU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Таблицы: «Знаю – Узнал - Хочу узнать –  (ЗУХ)» </a:t>
            </a:r>
          </a:p>
        </p:txBody>
      </p:sp>
      <p:graphicFrame>
        <p:nvGraphicFramePr>
          <p:cNvPr id="35880" name="Group 40"/>
          <p:cNvGraphicFramePr>
            <a:graphicFrameLocks noGrp="1"/>
          </p:cNvGraphicFramePr>
          <p:nvPr>
            <p:ph type="tbl" idx="1"/>
          </p:nvPr>
        </p:nvGraphicFramePr>
        <p:xfrm>
          <a:off x="900113" y="2420938"/>
          <a:ext cx="7693025" cy="1517904"/>
        </p:xfrm>
        <a:graphic>
          <a:graphicData uri="http://schemas.openxmlformats.org/drawingml/2006/table">
            <a:tbl>
              <a:tblPr/>
              <a:tblGrid>
                <a:gridCol w="2563812"/>
                <a:gridCol w="2565400"/>
                <a:gridCol w="2563813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 мы знаем?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 мы узнали?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Что мы хотим узнать?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ED2F-738D-4F55-8AEE-2695101CE459}" type="slidenum">
              <a:rPr lang="ru-RU"/>
              <a:pPr/>
              <a:t>16</a:t>
            </a:fld>
            <a:endParaRPr lang="ru-RU"/>
          </a:p>
        </p:txBody>
      </p:sp>
      <p:graphicFrame>
        <p:nvGraphicFramePr>
          <p:cNvPr id="35876" name="Group 36"/>
          <p:cNvGraphicFramePr>
            <a:graphicFrameLocks noGrp="1"/>
          </p:cNvGraphicFramePr>
          <p:nvPr/>
        </p:nvGraphicFramePr>
        <p:xfrm>
          <a:off x="900113" y="4005263"/>
          <a:ext cx="7704137" cy="2541080"/>
        </p:xfrm>
        <a:graphic>
          <a:graphicData uri="http://schemas.openxmlformats.org/drawingml/2006/table">
            <a:tbl>
              <a:tblPr/>
              <a:tblGrid>
                <a:gridCol w="3887787"/>
                <a:gridCol w="3816350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Категории информации, которыми мы намерены пользоваться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(Главные слова)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Источники информации, из которых мы получили/намерены получить информацию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(Откуда узнал(ю)?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Синквей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401955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Пишем синквей (от англ. «путь мысли»)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ru-RU" sz="2000" b="1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Правила написания синквейя: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b="1">
                <a:solidFill>
                  <a:srgbClr val="FF7C80"/>
                </a:solidFill>
              </a:rPr>
              <a:t>Одно слово.</a:t>
            </a:r>
            <a:r>
              <a:rPr lang="ru-RU" sz="2000" b="1"/>
              <a:t> Существительное или местоимение, обозначающее предмет, о котором идет речь.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b="1">
                <a:solidFill>
                  <a:srgbClr val="FF7C80"/>
                </a:solidFill>
              </a:rPr>
              <a:t>Два слова.</a:t>
            </a:r>
            <a:r>
              <a:rPr lang="ru-RU" sz="2000" b="1"/>
              <a:t>  Прилагательные или причастия, описывающие признаки и свойства выбранного предмета.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b="1">
                <a:solidFill>
                  <a:srgbClr val="FF7C80"/>
                </a:solidFill>
              </a:rPr>
              <a:t>Три слова.</a:t>
            </a:r>
            <a:r>
              <a:rPr lang="ru-RU" sz="2000" b="1"/>
              <a:t> Глаголы, описывающие совершаемые предметом или объектом действия.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b="1">
                <a:solidFill>
                  <a:srgbClr val="FF7C80"/>
                </a:solidFill>
              </a:rPr>
              <a:t>Фраза из четырех слов.</a:t>
            </a:r>
            <a:r>
              <a:rPr lang="ru-RU" sz="2000" b="1"/>
              <a:t> Выражает личное отношение автора к предмету или объекту.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b="1">
                <a:solidFill>
                  <a:srgbClr val="FF7C80"/>
                </a:solidFill>
              </a:rPr>
              <a:t>Одно слово.</a:t>
            </a:r>
            <a:r>
              <a:rPr lang="ru-RU" sz="2000" b="1"/>
              <a:t> Характеризует суть предмета или объекта.</a:t>
            </a: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7BF2-C81B-47F0-B23F-F5EAFA5112FE}" type="slidenum">
              <a:rPr lang="ru-RU"/>
              <a:pPr/>
              <a:t>17</a:t>
            </a:fld>
            <a:endParaRPr lang="ru-RU"/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107950" y="115888"/>
            <a:ext cx="592138" cy="673100"/>
            <a:chOff x="1824" y="633"/>
            <a:chExt cx="2834" cy="2849"/>
          </a:xfrm>
        </p:grpSpPr>
        <p:sp>
          <p:nvSpPr>
            <p:cNvPr id="50181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82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83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84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185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308725"/>
            <a:ext cx="360363" cy="360363"/>
          </a:xfrm>
          <a:prstGeom prst="actionButtonReturn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Синквейны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sz="2400"/>
          </a:p>
          <a:p>
            <a:pPr>
              <a:buFont typeface="Wingdings" pitchFamily="2" charset="2"/>
              <a:buNone/>
            </a:pPr>
            <a:r>
              <a:rPr lang="ru-RU" sz="2400"/>
              <a:t>Каникулы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Долгожданные, но недолгие.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Планируешь, предполагаешь – не успеваешь.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Ну почему хорошее так быстротечно!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Мгновение.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B92D-0591-47BD-993D-C5B6948DC1AF}" type="slidenum">
              <a:rPr lang="ru-RU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Синквейны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Учитель.</a:t>
            </a:r>
          </a:p>
          <a:p>
            <a:pPr>
              <a:buFont typeface="Wingdings" pitchFamily="2" charset="2"/>
              <a:buNone/>
            </a:pPr>
            <a:r>
              <a:rPr lang="ru-RU"/>
              <a:t>Суетливый, крикливый.</a:t>
            </a:r>
          </a:p>
          <a:p>
            <a:pPr>
              <a:buFont typeface="Wingdings" pitchFamily="2" charset="2"/>
              <a:buNone/>
            </a:pPr>
            <a:r>
              <a:rPr lang="ru-RU"/>
              <a:t>Объясняет, объясняет и ждет.</a:t>
            </a:r>
          </a:p>
          <a:p>
            <a:pPr>
              <a:buFont typeface="Wingdings" pitchFamily="2" charset="2"/>
              <a:buNone/>
            </a:pPr>
            <a:r>
              <a:rPr lang="ru-RU"/>
              <a:t>Когда окончится эта пытка?</a:t>
            </a:r>
          </a:p>
          <a:p>
            <a:pPr>
              <a:buFont typeface="Wingdings" pitchFamily="2" charset="2"/>
              <a:buNone/>
            </a:pPr>
            <a:r>
              <a:rPr lang="ru-RU"/>
              <a:t>Бедолага!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9642-9BED-4F49-95E1-850DE7F24E0E}" type="slidenum">
              <a:rPr lang="ru-RU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 чем это мы?... </a:t>
            </a:r>
            <a:r>
              <a:rPr lang="ru-RU">
                <a:sym typeface="Wingdings" pitchFamily="2" charset="2"/>
              </a:rPr>
              <a:t>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ru-RU" b="1"/>
              <a:t>Критическое мышление — это:</a:t>
            </a:r>
          </a:p>
          <a:p>
            <a:pPr marL="0" indent="0">
              <a:lnSpc>
                <a:spcPct val="90000"/>
              </a:lnSpc>
              <a:buFontTx/>
              <a:buChar char="-"/>
            </a:pPr>
            <a:r>
              <a:rPr lang="ru-RU" b="1"/>
              <a:t> способность ставить новые, полные смысла </a:t>
            </a:r>
            <a:r>
              <a:rPr lang="ru-RU" b="1" i="1">
                <a:solidFill>
                  <a:srgbClr val="FF7C80"/>
                </a:solidFill>
              </a:rPr>
              <a:t>вопросы</a:t>
            </a:r>
            <a:r>
              <a:rPr lang="ru-RU" b="1"/>
              <a:t>;</a:t>
            </a:r>
          </a:p>
          <a:p>
            <a:pPr marL="0" indent="0">
              <a:lnSpc>
                <a:spcPct val="90000"/>
              </a:lnSpc>
              <a:buFontTx/>
              <a:buChar char="-"/>
            </a:pPr>
            <a:r>
              <a:rPr lang="ru-RU" b="1"/>
              <a:t> вырабатывать разнообразные, подкрепляющие </a:t>
            </a:r>
            <a:r>
              <a:rPr lang="ru-RU" b="1" i="1">
                <a:solidFill>
                  <a:srgbClr val="FF7C80"/>
                </a:solidFill>
              </a:rPr>
              <a:t>аргументы</a:t>
            </a:r>
            <a:r>
              <a:rPr lang="ru-RU" b="1"/>
              <a:t>;</a:t>
            </a:r>
          </a:p>
          <a:p>
            <a:pPr marL="0" indent="0">
              <a:lnSpc>
                <a:spcPct val="90000"/>
              </a:lnSpc>
              <a:buFontTx/>
              <a:buChar char="-"/>
            </a:pPr>
            <a:r>
              <a:rPr lang="ru-RU" b="1"/>
              <a:t> принимать независимые продуманные </a:t>
            </a:r>
            <a:r>
              <a:rPr lang="ru-RU" b="1" i="1">
                <a:solidFill>
                  <a:srgbClr val="FF7C80"/>
                </a:solidFill>
              </a:rPr>
              <a:t>решения</a:t>
            </a:r>
            <a:r>
              <a:rPr lang="ru-RU" b="1"/>
              <a:t>.</a:t>
            </a:r>
          </a:p>
          <a:p>
            <a:pPr marL="0" indent="0">
              <a:lnSpc>
                <a:spcPct val="90000"/>
              </a:lnSpc>
              <a:buFontTx/>
              <a:buChar char="-"/>
            </a:pPr>
            <a:r>
              <a:rPr lang="ru-RU" b="1"/>
              <a:t> …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678B-B205-4FCD-8B68-507507E5656C}" type="slidenum">
              <a:rPr lang="ru-RU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Синквейны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Учитель – </a:t>
            </a:r>
          </a:p>
          <a:p>
            <a:pPr>
              <a:buFont typeface="Wingdings" pitchFamily="2" charset="2"/>
              <a:buNone/>
            </a:pPr>
            <a:r>
              <a:rPr lang="ru-RU"/>
              <a:t>Жестокий и грубый.</a:t>
            </a:r>
          </a:p>
          <a:p>
            <a:pPr>
              <a:buFont typeface="Wingdings" pitchFamily="2" charset="2"/>
              <a:buNone/>
            </a:pPr>
            <a:r>
              <a:rPr lang="ru-RU"/>
              <a:t>Унизить готов, наорать.</a:t>
            </a:r>
          </a:p>
          <a:p>
            <a:pPr>
              <a:buFont typeface="Wingdings" pitchFamily="2" charset="2"/>
              <a:buNone/>
            </a:pPr>
            <a:r>
              <a:rPr lang="ru-RU"/>
              <a:t>Мне холодно. Сомкнуты губы.</a:t>
            </a:r>
          </a:p>
          <a:p>
            <a:pPr>
              <a:buFont typeface="Wingdings" pitchFamily="2" charset="2"/>
              <a:buNone/>
            </a:pPr>
            <a:r>
              <a:rPr lang="ru-RU"/>
              <a:t>Бежать?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3021-61C8-474F-8599-F83D51150839}" type="slidenum">
              <a:rPr lang="ru-RU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Синквейн о подготовке и проведении тренинга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0" y="2362200"/>
            <a:ext cx="8964613" cy="37242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/>
              <a:t>Тренинг</a:t>
            </a:r>
          </a:p>
          <a:p>
            <a:pPr algn="ctr">
              <a:buFont typeface="Wingdings" pitchFamily="2" charset="2"/>
              <a:buNone/>
            </a:pPr>
            <a:r>
              <a:rPr lang="ru-RU" b="1"/>
              <a:t>Испытывающий, вдохновляющий</a:t>
            </a:r>
          </a:p>
          <a:p>
            <a:pPr algn="ctr">
              <a:buFont typeface="Wingdings" pitchFamily="2" charset="2"/>
              <a:buNone/>
            </a:pPr>
            <a:r>
              <a:rPr lang="ru-RU" b="1"/>
              <a:t>Организует, направляет, развивает</a:t>
            </a:r>
          </a:p>
          <a:p>
            <a:pPr algn="ctr">
              <a:buFont typeface="Wingdings" pitchFamily="2" charset="2"/>
              <a:buNone/>
            </a:pPr>
            <a:r>
              <a:rPr lang="ru-RU" sz="2400" b="1"/>
              <a:t>Расширяет горизонты профессиональной деятельности</a:t>
            </a:r>
          </a:p>
          <a:p>
            <a:pPr algn="ctr">
              <a:buFont typeface="Wingdings" pitchFamily="2" charset="2"/>
              <a:buNone/>
            </a:pPr>
            <a:r>
              <a:rPr lang="ru-RU" b="1"/>
              <a:t>Полет мысли!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8BDE-9446-4E32-945E-05918D4AB8C5}" type="slidenum">
              <a:rPr lang="ru-RU"/>
              <a:pPr/>
              <a:t>21</a:t>
            </a:fld>
            <a:endParaRPr lang="ru-RU"/>
          </a:p>
        </p:txBody>
      </p:sp>
      <p:sp>
        <p:nvSpPr>
          <p:cNvPr id="512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308725"/>
            <a:ext cx="360363" cy="360363"/>
          </a:xfrm>
          <a:prstGeom prst="actionButtonReturn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924800" cy="1143000"/>
          </a:xfrm>
        </p:spPr>
        <p:txBody>
          <a:bodyPr/>
          <a:lstStyle/>
          <a:p>
            <a:pPr algn="ctr"/>
            <a:r>
              <a:rPr lang="ru-RU" sz="3200">
                <a:latin typeface="Times New Roman" pitchFamily="18" charset="0"/>
              </a:rPr>
              <a:t>Сравнение признаков обыденного           и критического мышления</a:t>
            </a:r>
          </a:p>
        </p:txBody>
      </p:sp>
      <p:sp>
        <p:nvSpPr>
          <p:cNvPr id="4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F3B8-3213-429C-B3CC-30200AF1218E}" type="slidenum">
              <a:rPr lang="ru-RU"/>
              <a:pPr/>
              <a:t>3</a:t>
            </a:fld>
            <a:endParaRPr lang="ru-RU"/>
          </a:p>
        </p:txBody>
      </p:sp>
      <p:graphicFrame>
        <p:nvGraphicFramePr>
          <p:cNvPr id="64705" name="Group 193"/>
          <p:cNvGraphicFramePr>
            <a:graphicFrameLocks noGrp="1"/>
          </p:cNvGraphicFramePr>
          <p:nvPr/>
        </p:nvGraphicFramePr>
        <p:xfrm>
          <a:off x="755650" y="1341438"/>
          <a:ext cx="7993063" cy="4910138"/>
        </p:xfrm>
        <a:graphic>
          <a:graphicData uri="http://schemas.openxmlformats.org/drawingml/2006/table">
            <a:tbl>
              <a:tblPr/>
              <a:tblGrid>
                <a:gridCol w="3417888"/>
                <a:gridCol w="457517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Умелое мышление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Обычное мышление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Оценивающее суждение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Гадательное предположение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Взвешенное суждение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Предпочтение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Классификация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Группирование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Допущение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Верование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Логическое формулирование выводов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Формулирование выводов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Понимание принципов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Объединение понятий по ассоциации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Построение гипотезы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Предположение (без достаточных оснований)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Предложение мнений с аргументами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Предложение мнений без аргументов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Формулирование суждений на основе критериев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Формулирование суждений без опоры на критерии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Мысль в подарок…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4019550"/>
          </a:xfrm>
        </p:spPr>
        <p:txBody>
          <a:bodyPr/>
          <a:lstStyle/>
          <a:p>
            <a:pPr marL="0" indent="719138" algn="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sz="2400" b="1"/>
          </a:p>
          <a:p>
            <a:pPr marL="0" indent="719138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3200" b="1" i="1"/>
              <a:t>Умеющие мыслить умеют    </a:t>
            </a:r>
          </a:p>
          <a:p>
            <a:pPr marL="0" indent="719138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3200" b="1" i="1"/>
              <a:t> задавать вопросы.</a:t>
            </a:r>
          </a:p>
          <a:p>
            <a:pPr marL="0" indent="719138" algn="ct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200" b="1" i="1"/>
              <a:t>					  Э. Кинг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FFB7-68CB-4428-8110-2647A576D43D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Стратегия «Инсерт» 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			</a:t>
            </a:r>
            <a:r>
              <a:rPr lang="ru-RU" sz="3200"/>
              <a:t>(«Условные значки»)</a:t>
            </a:r>
            <a:r>
              <a:rPr lang="en-US" sz="3200"/>
              <a:t> (1)</a:t>
            </a:r>
            <a:r>
              <a:rPr lang="ru-RU" sz="320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400" b="1"/>
          </a:p>
          <a:p>
            <a:pPr>
              <a:buFont typeface="Wingdings" pitchFamily="2" charset="2"/>
              <a:buNone/>
            </a:pPr>
            <a:r>
              <a:rPr lang="ru-RU" sz="2400" b="1"/>
              <a:t>I</a:t>
            </a:r>
            <a:r>
              <a:rPr lang="ru-RU" sz="2400"/>
              <a:t> – interactive </a:t>
            </a:r>
            <a:r>
              <a:rPr lang="ru-RU" sz="2400">
                <a:solidFill>
                  <a:schemeClr val="tx2"/>
                </a:solidFill>
              </a:rPr>
              <a:t>самоактивизирующая</a:t>
            </a:r>
            <a:r>
              <a:rPr lang="ru-RU" sz="2400" b="1"/>
              <a:t> </a:t>
            </a:r>
            <a:endParaRPr lang="ru-RU" sz="2400"/>
          </a:p>
          <a:p>
            <a:pPr>
              <a:buFont typeface="Wingdings" pitchFamily="2" charset="2"/>
              <a:buNone/>
            </a:pPr>
            <a:r>
              <a:rPr lang="ru-RU" sz="2400" b="1"/>
              <a:t>N</a:t>
            </a:r>
            <a:r>
              <a:rPr lang="ru-RU" sz="2400"/>
              <a:t> – noting </a:t>
            </a:r>
            <a:r>
              <a:rPr lang="en-US" sz="2400"/>
              <a:t>     </a:t>
            </a:r>
            <a:r>
              <a:rPr lang="ru-RU" sz="2400">
                <a:solidFill>
                  <a:schemeClr val="tx2"/>
                </a:solidFill>
              </a:rPr>
              <a:t>(диалоговая)</a:t>
            </a:r>
            <a:r>
              <a:rPr lang="ru-RU" sz="2400"/>
              <a:t>                «</a:t>
            </a:r>
            <a:r>
              <a:rPr lang="ru-RU" sz="2400" b="1">
                <a:sym typeface="Wingdings" pitchFamily="2" charset="2"/>
              </a:rPr>
              <a:t></a:t>
            </a:r>
            <a:r>
              <a:rPr lang="ru-RU" sz="2400"/>
              <a:t>» – уже знал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S</a:t>
            </a:r>
            <a:r>
              <a:rPr lang="ru-RU" sz="2400"/>
              <a:t> – system    </a:t>
            </a:r>
            <a:r>
              <a:rPr lang="en-US" sz="2400"/>
              <a:t> </a:t>
            </a:r>
            <a:r>
              <a:rPr lang="ru-RU" sz="2400">
                <a:solidFill>
                  <a:schemeClr val="tx2"/>
                </a:solidFill>
              </a:rPr>
              <a:t>системная разметка</a:t>
            </a:r>
            <a:r>
              <a:rPr lang="ru-RU" sz="2400" b="1"/>
              <a:t>   </a:t>
            </a:r>
            <a:r>
              <a:rPr lang="ru-RU" sz="2400"/>
              <a:t>«</a:t>
            </a:r>
            <a:r>
              <a:rPr lang="ru-RU" sz="2400" b="1"/>
              <a:t>+</a:t>
            </a:r>
            <a:r>
              <a:rPr lang="ru-RU" sz="2400"/>
              <a:t>» – новое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E</a:t>
            </a:r>
            <a:r>
              <a:rPr lang="ru-RU" sz="2400"/>
              <a:t> – effective  </a:t>
            </a:r>
            <a:r>
              <a:rPr lang="en-US" sz="2400"/>
              <a:t> </a:t>
            </a:r>
            <a:r>
              <a:rPr lang="ru-RU" sz="2400">
                <a:solidFill>
                  <a:schemeClr val="tx2"/>
                </a:solidFill>
              </a:rPr>
              <a:t>для эффективного</a:t>
            </a:r>
            <a:r>
              <a:rPr lang="ru-RU" sz="2400" b="1"/>
              <a:t>      </a:t>
            </a:r>
            <a:r>
              <a:rPr lang="ru-RU" sz="2400"/>
              <a:t>«</a:t>
            </a:r>
            <a:r>
              <a:rPr lang="ru-RU" sz="2400" b="1"/>
              <a:t>–</a:t>
            </a:r>
            <a:r>
              <a:rPr lang="ru-RU" sz="2400"/>
              <a:t>» – думал иначе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R</a:t>
            </a:r>
            <a:r>
              <a:rPr lang="ru-RU" sz="2400"/>
              <a:t> - reading </a:t>
            </a:r>
            <a:r>
              <a:rPr lang="en-US" sz="2400"/>
              <a:t>&amp;</a:t>
            </a:r>
            <a:r>
              <a:rPr lang="ru-RU" sz="2400"/>
              <a:t> </a:t>
            </a:r>
            <a:r>
              <a:rPr lang="en-US" sz="2400"/>
              <a:t> </a:t>
            </a:r>
            <a:r>
              <a:rPr lang="ru-RU" sz="2400">
                <a:solidFill>
                  <a:schemeClr val="tx2"/>
                </a:solidFill>
              </a:rPr>
              <a:t>чтения и</a:t>
            </a:r>
            <a:r>
              <a:rPr lang="ru-RU" sz="2400" b="1"/>
              <a:t>		     </a:t>
            </a:r>
            <a:r>
              <a:rPr lang="en-US" sz="2400" b="1"/>
              <a:t> </a:t>
            </a:r>
            <a:r>
              <a:rPr lang="ru-RU" sz="2400"/>
              <a:t>«</a:t>
            </a:r>
            <a:r>
              <a:rPr lang="ru-RU" sz="2400" b="1"/>
              <a:t>?</a:t>
            </a:r>
            <a:r>
              <a:rPr lang="ru-RU" sz="2400"/>
              <a:t>» – есть вопросы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T </a:t>
            </a:r>
            <a:r>
              <a:rPr lang="ru-RU" sz="2400"/>
              <a:t>– thinking	</a:t>
            </a:r>
            <a:r>
              <a:rPr lang="en-US" sz="2400"/>
              <a:t> </a:t>
            </a:r>
            <a:r>
              <a:rPr lang="ru-RU" sz="2400">
                <a:solidFill>
                  <a:schemeClr val="tx2"/>
                </a:solidFill>
              </a:rPr>
              <a:t>размышления 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D1C9-F7A7-453A-8039-D4545F4C87C2}" type="slidenum">
              <a:rPr lang="ru-RU"/>
              <a:pPr/>
              <a:t>5</a:t>
            </a:fld>
            <a:endParaRPr lang="ru-RU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5940425" y="2852738"/>
            <a:ext cx="0" cy="273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794000" y="2852738"/>
            <a:ext cx="0" cy="273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01" name="AutoShape 4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ru-RU"/>
              <a:t>Стратегия «Инсерт» </a:t>
            </a:r>
            <a:r>
              <a:rPr lang="en-US"/>
              <a:t/>
            </a:r>
            <a:br>
              <a:rPr lang="en-US"/>
            </a:br>
            <a:r>
              <a:rPr lang="en-US"/>
              <a:t>		</a:t>
            </a:r>
            <a:r>
              <a:rPr lang="ru-RU"/>
              <a:t>(«Условные значки»)</a:t>
            </a:r>
            <a:r>
              <a:rPr lang="en-US"/>
              <a:t> (2)</a:t>
            </a:r>
            <a:endParaRPr lang="ru-RU"/>
          </a:p>
        </p:txBody>
      </p:sp>
      <p:graphicFrame>
        <p:nvGraphicFramePr>
          <p:cNvPr id="23598" name="Group 46"/>
          <p:cNvGraphicFramePr>
            <a:graphicFrameLocks noGrp="1"/>
          </p:cNvGraphicFramePr>
          <p:nvPr>
            <p:ph type="tbl" idx="1"/>
          </p:nvPr>
        </p:nvGraphicFramePr>
        <p:xfrm>
          <a:off x="838200" y="2624138"/>
          <a:ext cx="7693025" cy="3541714"/>
        </p:xfrm>
        <a:graphic>
          <a:graphicData uri="http://schemas.openxmlformats.org/drawingml/2006/table">
            <a:tbl>
              <a:tblPr/>
              <a:tblGrid>
                <a:gridCol w="2078038"/>
                <a:gridCol w="5614987"/>
              </a:tblGrid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Значки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Ключевые слова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5DC7-E874-4530-B898-79C60F293B44}" type="slidenum">
              <a:rPr lang="ru-RU"/>
              <a:pPr/>
              <a:t>6</a:t>
            </a:fld>
            <a:endParaRPr lang="ru-RU"/>
          </a:p>
        </p:txBody>
      </p:sp>
      <p:sp>
        <p:nvSpPr>
          <p:cNvPr id="23599" name="AutoShape 47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389938" y="404813"/>
            <a:ext cx="358775" cy="360362"/>
          </a:xfrm>
          <a:prstGeom prst="actionButtonInformation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Графические организаторы: 						«Кластеры» (1)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916113"/>
            <a:ext cx="7693025" cy="4306887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ru-RU" sz="1800"/>
              <a:t>	</a:t>
            </a:r>
            <a:r>
              <a:rPr lang="ru-RU" sz="2000" b="1"/>
              <a:t>выделение смысловых единиц текста и их графическое оформление в определенном порядке в виде грозди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endParaRPr lang="ru-RU" sz="900" b="1"/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tx2"/>
                </a:solidFill>
              </a:rPr>
              <a:t>Важно в тексте, с которым работаешь: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400" b="1"/>
              <a:t>Выделить главную смысловую единицу в виде ключевого слова или словосочетания (тема).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400" b="1"/>
              <a:t>Выделить связанные с ключевым словом смысловые единицы (категорий информации).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400" b="1"/>
              <a:t>Конкретизировать категории мнениями и фактами, которые содержаться в осваиваемой информации.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3056-FFD3-4137-9BCB-ADC051211BAC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87" name="AutoShape 3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Графические организаторы: 						«Кластеры» (2)</a:t>
            </a: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5123-6736-49CE-91C3-60AD6B78C1CC}" type="slidenum">
              <a:rPr lang="ru-RU"/>
              <a:pPr/>
              <a:t>8</a:t>
            </a:fld>
            <a:endParaRPr lang="ru-RU"/>
          </a:p>
        </p:txBody>
      </p:sp>
      <p:grpSp>
        <p:nvGrpSpPr>
          <p:cNvPr id="27694" name="Group 46"/>
          <p:cNvGrpSpPr>
            <a:grpSpLocks/>
          </p:cNvGrpSpPr>
          <p:nvPr/>
        </p:nvGrpSpPr>
        <p:grpSpPr bwMode="auto">
          <a:xfrm>
            <a:off x="1679575" y="2205038"/>
            <a:ext cx="6348413" cy="4394200"/>
            <a:chOff x="1058" y="1389"/>
            <a:chExt cx="3999" cy="2768"/>
          </a:xfrm>
        </p:grpSpPr>
        <p:sp>
          <p:nvSpPr>
            <p:cNvPr id="27654" name="Oval 6"/>
            <p:cNvSpPr>
              <a:spLocks noChangeArrowheads="1"/>
            </p:cNvSpPr>
            <p:nvPr/>
          </p:nvSpPr>
          <p:spPr bwMode="auto">
            <a:xfrm>
              <a:off x="2546" y="2504"/>
              <a:ext cx="930" cy="477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Ключевое слово</a:t>
              </a:r>
            </a:p>
            <a:p>
              <a:pPr algn="ctr"/>
              <a:endParaRPr lang="ru-RU" sz="1400" b="1"/>
            </a:p>
          </p:txBody>
        </p:sp>
        <p:sp>
          <p:nvSpPr>
            <p:cNvPr id="27655" name="Oval 7"/>
            <p:cNvSpPr>
              <a:spLocks noChangeArrowheads="1"/>
            </p:cNvSpPr>
            <p:nvPr/>
          </p:nvSpPr>
          <p:spPr bwMode="auto">
            <a:xfrm>
              <a:off x="1337" y="1836"/>
              <a:ext cx="1116" cy="28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Категория 1</a:t>
              </a:r>
            </a:p>
          </p:txBody>
        </p:sp>
        <p:sp>
          <p:nvSpPr>
            <p:cNvPr id="27656" name="Oval 8"/>
            <p:cNvSpPr>
              <a:spLocks noChangeArrowheads="1"/>
            </p:cNvSpPr>
            <p:nvPr/>
          </p:nvSpPr>
          <p:spPr bwMode="auto">
            <a:xfrm>
              <a:off x="1337" y="3363"/>
              <a:ext cx="1116" cy="28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Категория 4</a:t>
              </a:r>
            </a:p>
          </p:txBody>
        </p:sp>
        <p:sp>
          <p:nvSpPr>
            <p:cNvPr id="27657" name="Oval 9"/>
            <p:cNvSpPr>
              <a:spLocks noChangeArrowheads="1"/>
            </p:cNvSpPr>
            <p:nvPr/>
          </p:nvSpPr>
          <p:spPr bwMode="auto">
            <a:xfrm>
              <a:off x="3569" y="3363"/>
              <a:ext cx="1116" cy="28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Категория 3</a:t>
              </a:r>
            </a:p>
          </p:txBody>
        </p:sp>
        <p:sp>
          <p:nvSpPr>
            <p:cNvPr id="27658" name="Oval 10"/>
            <p:cNvSpPr>
              <a:spLocks noChangeArrowheads="1"/>
            </p:cNvSpPr>
            <p:nvPr/>
          </p:nvSpPr>
          <p:spPr bwMode="auto">
            <a:xfrm>
              <a:off x="3383" y="1836"/>
              <a:ext cx="1116" cy="28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Категория 2</a:t>
              </a:r>
            </a:p>
          </p:txBody>
        </p:sp>
        <p:sp>
          <p:nvSpPr>
            <p:cNvPr id="27659" name="Oval 11"/>
            <p:cNvSpPr>
              <a:spLocks noChangeArrowheads="1"/>
            </p:cNvSpPr>
            <p:nvPr/>
          </p:nvSpPr>
          <p:spPr bwMode="auto">
            <a:xfrm>
              <a:off x="1244" y="2248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0" name="Oval 12"/>
            <p:cNvSpPr>
              <a:spLocks noChangeArrowheads="1"/>
            </p:cNvSpPr>
            <p:nvPr/>
          </p:nvSpPr>
          <p:spPr bwMode="auto">
            <a:xfrm>
              <a:off x="1058" y="2630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1" name="Oval 13"/>
            <p:cNvSpPr>
              <a:spLocks noChangeArrowheads="1"/>
            </p:cNvSpPr>
            <p:nvPr/>
          </p:nvSpPr>
          <p:spPr bwMode="auto">
            <a:xfrm>
              <a:off x="2166" y="3823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2" name="Oval 14"/>
            <p:cNvSpPr>
              <a:spLocks noChangeArrowheads="1"/>
            </p:cNvSpPr>
            <p:nvPr/>
          </p:nvSpPr>
          <p:spPr bwMode="auto">
            <a:xfrm>
              <a:off x="1337" y="3775"/>
              <a:ext cx="279" cy="28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3" name="Oval 15"/>
            <p:cNvSpPr>
              <a:spLocks noChangeArrowheads="1"/>
            </p:cNvSpPr>
            <p:nvPr/>
          </p:nvSpPr>
          <p:spPr bwMode="auto">
            <a:xfrm>
              <a:off x="3011" y="3871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4" name="Oval 16"/>
            <p:cNvSpPr>
              <a:spLocks noChangeArrowheads="1"/>
            </p:cNvSpPr>
            <p:nvPr/>
          </p:nvSpPr>
          <p:spPr bwMode="auto">
            <a:xfrm>
              <a:off x="3197" y="3489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5" name="Oval 17"/>
            <p:cNvSpPr>
              <a:spLocks noChangeArrowheads="1"/>
            </p:cNvSpPr>
            <p:nvPr/>
          </p:nvSpPr>
          <p:spPr bwMode="auto">
            <a:xfrm>
              <a:off x="4127" y="3871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6" name="Oval 18"/>
            <p:cNvSpPr>
              <a:spLocks noChangeArrowheads="1"/>
            </p:cNvSpPr>
            <p:nvPr/>
          </p:nvSpPr>
          <p:spPr bwMode="auto">
            <a:xfrm>
              <a:off x="4778" y="2057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7" name="Oval 19"/>
            <p:cNvSpPr>
              <a:spLocks noChangeArrowheads="1"/>
            </p:cNvSpPr>
            <p:nvPr/>
          </p:nvSpPr>
          <p:spPr bwMode="auto">
            <a:xfrm>
              <a:off x="2732" y="1962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8" name="Oval 20"/>
            <p:cNvSpPr>
              <a:spLocks noChangeArrowheads="1"/>
            </p:cNvSpPr>
            <p:nvPr/>
          </p:nvSpPr>
          <p:spPr bwMode="auto">
            <a:xfrm>
              <a:off x="3011" y="1580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9" name="Oval 21"/>
            <p:cNvSpPr>
              <a:spLocks noChangeArrowheads="1"/>
            </p:cNvSpPr>
            <p:nvPr/>
          </p:nvSpPr>
          <p:spPr bwMode="auto">
            <a:xfrm>
              <a:off x="4313" y="1389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0" name="Oval 22"/>
            <p:cNvSpPr>
              <a:spLocks noChangeArrowheads="1"/>
            </p:cNvSpPr>
            <p:nvPr/>
          </p:nvSpPr>
          <p:spPr bwMode="auto">
            <a:xfrm>
              <a:off x="2546" y="1675"/>
              <a:ext cx="279" cy="28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FFFF99"/>
                </a:solidFill>
              </a:endParaRPr>
            </a:p>
          </p:txBody>
        </p:sp>
        <p:sp>
          <p:nvSpPr>
            <p:cNvPr id="27671" name="Line 23"/>
            <p:cNvSpPr>
              <a:spLocks noChangeShapeType="1"/>
            </p:cNvSpPr>
            <p:nvPr/>
          </p:nvSpPr>
          <p:spPr bwMode="auto">
            <a:xfrm>
              <a:off x="2360" y="2057"/>
              <a:ext cx="465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2" name="Line 24"/>
            <p:cNvSpPr>
              <a:spLocks noChangeShapeType="1"/>
            </p:cNvSpPr>
            <p:nvPr/>
          </p:nvSpPr>
          <p:spPr bwMode="auto">
            <a:xfrm flipH="1">
              <a:off x="3197" y="2057"/>
              <a:ext cx="279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3" name="Line 25"/>
            <p:cNvSpPr>
              <a:spLocks noChangeShapeType="1"/>
            </p:cNvSpPr>
            <p:nvPr/>
          </p:nvSpPr>
          <p:spPr bwMode="auto">
            <a:xfrm>
              <a:off x="3383" y="2916"/>
              <a:ext cx="558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4" name="Line 26"/>
            <p:cNvSpPr>
              <a:spLocks noChangeShapeType="1"/>
            </p:cNvSpPr>
            <p:nvPr/>
          </p:nvSpPr>
          <p:spPr bwMode="auto">
            <a:xfrm flipH="1">
              <a:off x="2174" y="2916"/>
              <a:ext cx="558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5" name="Line 27"/>
            <p:cNvSpPr>
              <a:spLocks noChangeShapeType="1"/>
            </p:cNvSpPr>
            <p:nvPr/>
          </p:nvSpPr>
          <p:spPr bwMode="auto">
            <a:xfrm flipH="1">
              <a:off x="1430" y="2057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6" name="Line 28"/>
            <p:cNvSpPr>
              <a:spLocks noChangeShapeType="1"/>
            </p:cNvSpPr>
            <p:nvPr/>
          </p:nvSpPr>
          <p:spPr bwMode="auto">
            <a:xfrm flipH="1">
              <a:off x="1244" y="2534"/>
              <a:ext cx="93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7" name="Line 29"/>
            <p:cNvSpPr>
              <a:spLocks noChangeShapeType="1"/>
            </p:cNvSpPr>
            <p:nvPr/>
          </p:nvSpPr>
          <p:spPr bwMode="auto">
            <a:xfrm flipV="1">
              <a:off x="2360" y="1771"/>
              <a:ext cx="186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auto">
            <a:xfrm>
              <a:off x="2453" y="1962"/>
              <a:ext cx="279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9" name="Line 31"/>
            <p:cNvSpPr>
              <a:spLocks noChangeShapeType="1"/>
            </p:cNvSpPr>
            <p:nvPr/>
          </p:nvSpPr>
          <p:spPr bwMode="auto">
            <a:xfrm>
              <a:off x="3290" y="1771"/>
              <a:ext cx="186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 flipH="1">
              <a:off x="4313" y="1675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 flipH="1" flipV="1">
              <a:off x="4499" y="2057"/>
              <a:ext cx="279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2" name="Line 34"/>
            <p:cNvSpPr>
              <a:spLocks noChangeShapeType="1"/>
            </p:cNvSpPr>
            <p:nvPr/>
          </p:nvSpPr>
          <p:spPr bwMode="auto">
            <a:xfrm flipH="1">
              <a:off x="1415" y="3600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3" name="Line 35"/>
            <p:cNvSpPr>
              <a:spLocks noChangeShapeType="1"/>
            </p:cNvSpPr>
            <p:nvPr/>
          </p:nvSpPr>
          <p:spPr bwMode="auto">
            <a:xfrm flipV="1">
              <a:off x="3476" y="3489"/>
              <a:ext cx="93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4" name="Line 36"/>
            <p:cNvSpPr>
              <a:spLocks noChangeShapeType="1"/>
            </p:cNvSpPr>
            <p:nvPr/>
          </p:nvSpPr>
          <p:spPr bwMode="auto">
            <a:xfrm flipV="1">
              <a:off x="3197" y="3775"/>
              <a:ext cx="93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5" name="Line 37"/>
            <p:cNvSpPr>
              <a:spLocks noChangeShapeType="1"/>
            </p:cNvSpPr>
            <p:nvPr/>
          </p:nvSpPr>
          <p:spPr bwMode="auto">
            <a:xfrm>
              <a:off x="4267" y="367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6" name="Line 38"/>
            <p:cNvSpPr>
              <a:spLocks noChangeShapeType="1"/>
            </p:cNvSpPr>
            <p:nvPr/>
          </p:nvSpPr>
          <p:spPr bwMode="auto">
            <a:xfrm>
              <a:off x="2174" y="3644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92" name="AutoShape 44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389938" y="404813"/>
            <a:ext cx="358775" cy="360362"/>
          </a:xfrm>
          <a:prstGeom prst="actionButtonInformation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93" name="AutoShape 4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308725"/>
            <a:ext cx="360363" cy="360363"/>
          </a:xfrm>
          <a:prstGeom prst="actionButtonReturn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52" name="AutoShape 3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/>
              <a:t>Пример</a:t>
            </a: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8E74-B9D8-4948-BB61-41080213FA31}" type="slidenum">
              <a:rPr lang="ru-RU"/>
              <a:pPr/>
              <a:t>9</a:t>
            </a:fld>
            <a:endParaRPr lang="ru-RU"/>
          </a:p>
        </p:txBody>
      </p:sp>
      <p:grpSp>
        <p:nvGrpSpPr>
          <p:cNvPr id="60459" name="Group 43"/>
          <p:cNvGrpSpPr>
            <a:grpSpLocks/>
          </p:cNvGrpSpPr>
          <p:nvPr/>
        </p:nvGrpSpPr>
        <p:grpSpPr bwMode="auto">
          <a:xfrm>
            <a:off x="1763713" y="2463800"/>
            <a:ext cx="6348412" cy="3702050"/>
            <a:chOff x="1111" y="1552"/>
            <a:chExt cx="3999" cy="2768"/>
          </a:xfrm>
        </p:grpSpPr>
        <p:sp>
          <p:nvSpPr>
            <p:cNvPr id="60419" name="Oval 3"/>
            <p:cNvSpPr>
              <a:spLocks noChangeArrowheads="1"/>
            </p:cNvSpPr>
            <p:nvPr/>
          </p:nvSpPr>
          <p:spPr bwMode="auto">
            <a:xfrm>
              <a:off x="2290" y="2667"/>
              <a:ext cx="1633" cy="718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Образовательный процесс</a:t>
              </a:r>
            </a:p>
            <a:p>
              <a:pPr algn="ctr"/>
              <a:endParaRPr lang="ru-RU" sz="1400" b="1"/>
            </a:p>
          </p:txBody>
        </p:sp>
        <p:sp>
          <p:nvSpPr>
            <p:cNvPr id="60420" name="Oval 4"/>
            <p:cNvSpPr>
              <a:spLocks noChangeArrowheads="1"/>
            </p:cNvSpPr>
            <p:nvPr/>
          </p:nvSpPr>
          <p:spPr bwMode="auto">
            <a:xfrm>
              <a:off x="1390" y="1999"/>
              <a:ext cx="1116" cy="5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Участники</a:t>
              </a:r>
            </a:p>
          </p:txBody>
        </p:sp>
        <p:sp>
          <p:nvSpPr>
            <p:cNvPr id="60421" name="Oval 5"/>
            <p:cNvSpPr>
              <a:spLocks noChangeArrowheads="1"/>
            </p:cNvSpPr>
            <p:nvPr/>
          </p:nvSpPr>
          <p:spPr bwMode="auto">
            <a:xfrm>
              <a:off x="1390" y="3294"/>
              <a:ext cx="1116" cy="519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Методы</a:t>
              </a:r>
            </a:p>
          </p:txBody>
        </p:sp>
        <p:sp>
          <p:nvSpPr>
            <p:cNvPr id="60422" name="Oval 6"/>
            <p:cNvSpPr>
              <a:spLocks noChangeArrowheads="1"/>
            </p:cNvSpPr>
            <p:nvPr/>
          </p:nvSpPr>
          <p:spPr bwMode="auto">
            <a:xfrm>
              <a:off x="3622" y="3339"/>
              <a:ext cx="1163" cy="47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Предметные области</a:t>
              </a:r>
            </a:p>
          </p:txBody>
        </p:sp>
        <p:sp>
          <p:nvSpPr>
            <p:cNvPr id="60423" name="Oval 7"/>
            <p:cNvSpPr>
              <a:spLocks noChangeArrowheads="1"/>
            </p:cNvSpPr>
            <p:nvPr/>
          </p:nvSpPr>
          <p:spPr bwMode="auto">
            <a:xfrm>
              <a:off x="3436" y="1999"/>
              <a:ext cx="1116" cy="5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/>
                <a:t>Содержание</a:t>
              </a:r>
            </a:p>
          </p:txBody>
        </p:sp>
        <p:sp>
          <p:nvSpPr>
            <p:cNvPr id="60424" name="Oval 8"/>
            <p:cNvSpPr>
              <a:spLocks noChangeArrowheads="1"/>
            </p:cNvSpPr>
            <p:nvPr/>
          </p:nvSpPr>
          <p:spPr bwMode="auto">
            <a:xfrm>
              <a:off x="1297" y="2411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5" name="Oval 9"/>
            <p:cNvSpPr>
              <a:spLocks noChangeArrowheads="1"/>
            </p:cNvSpPr>
            <p:nvPr/>
          </p:nvSpPr>
          <p:spPr bwMode="auto">
            <a:xfrm>
              <a:off x="1111" y="2793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6" name="Oval 10"/>
            <p:cNvSpPr>
              <a:spLocks noChangeArrowheads="1"/>
            </p:cNvSpPr>
            <p:nvPr/>
          </p:nvSpPr>
          <p:spPr bwMode="auto">
            <a:xfrm>
              <a:off x="2219" y="3986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7" name="Oval 11"/>
            <p:cNvSpPr>
              <a:spLocks noChangeArrowheads="1"/>
            </p:cNvSpPr>
            <p:nvPr/>
          </p:nvSpPr>
          <p:spPr bwMode="auto">
            <a:xfrm>
              <a:off x="1390" y="3938"/>
              <a:ext cx="279" cy="28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8" name="Oval 12"/>
            <p:cNvSpPr>
              <a:spLocks noChangeArrowheads="1"/>
            </p:cNvSpPr>
            <p:nvPr/>
          </p:nvSpPr>
          <p:spPr bwMode="auto">
            <a:xfrm>
              <a:off x="3064" y="4034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9" name="Oval 13"/>
            <p:cNvSpPr>
              <a:spLocks noChangeArrowheads="1"/>
            </p:cNvSpPr>
            <p:nvPr/>
          </p:nvSpPr>
          <p:spPr bwMode="auto">
            <a:xfrm>
              <a:off x="3250" y="3652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0" name="Oval 14"/>
            <p:cNvSpPr>
              <a:spLocks noChangeArrowheads="1"/>
            </p:cNvSpPr>
            <p:nvPr/>
          </p:nvSpPr>
          <p:spPr bwMode="auto">
            <a:xfrm>
              <a:off x="4180" y="4034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1" name="Oval 15"/>
            <p:cNvSpPr>
              <a:spLocks noChangeArrowheads="1"/>
            </p:cNvSpPr>
            <p:nvPr/>
          </p:nvSpPr>
          <p:spPr bwMode="auto">
            <a:xfrm>
              <a:off x="4831" y="2220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2" name="Oval 16"/>
            <p:cNvSpPr>
              <a:spLocks noChangeArrowheads="1"/>
            </p:cNvSpPr>
            <p:nvPr/>
          </p:nvSpPr>
          <p:spPr bwMode="auto">
            <a:xfrm>
              <a:off x="2785" y="2125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3" name="Oval 17"/>
            <p:cNvSpPr>
              <a:spLocks noChangeArrowheads="1"/>
            </p:cNvSpPr>
            <p:nvPr/>
          </p:nvSpPr>
          <p:spPr bwMode="auto">
            <a:xfrm>
              <a:off x="3064" y="1743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4" name="Oval 18"/>
            <p:cNvSpPr>
              <a:spLocks noChangeArrowheads="1"/>
            </p:cNvSpPr>
            <p:nvPr/>
          </p:nvSpPr>
          <p:spPr bwMode="auto">
            <a:xfrm>
              <a:off x="4366" y="1552"/>
              <a:ext cx="279" cy="28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5" name="Oval 19"/>
            <p:cNvSpPr>
              <a:spLocks noChangeArrowheads="1"/>
            </p:cNvSpPr>
            <p:nvPr/>
          </p:nvSpPr>
          <p:spPr bwMode="auto">
            <a:xfrm>
              <a:off x="2599" y="1838"/>
              <a:ext cx="279" cy="28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FFFF99"/>
                </a:solidFill>
              </a:endParaRPr>
            </a:p>
          </p:txBody>
        </p:sp>
        <p:sp>
          <p:nvSpPr>
            <p:cNvPr id="60436" name="Line 20"/>
            <p:cNvSpPr>
              <a:spLocks noChangeShapeType="1"/>
            </p:cNvSpPr>
            <p:nvPr/>
          </p:nvSpPr>
          <p:spPr bwMode="auto">
            <a:xfrm>
              <a:off x="2413" y="2220"/>
              <a:ext cx="465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7" name="Line 21"/>
            <p:cNvSpPr>
              <a:spLocks noChangeShapeType="1"/>
            </p:cNvSpPr>
            <p:nvPr/>
          </p:nvSpPr>
          <p:spPr bwMode="auto">
            <a:xfrm flipH="1">
              <a:off x="3250" y="2220"/>
              <a:ext cx="279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8" name="Line 22"/>
            <p:cNvSpPr>
              <a:spLocks noChangeShapeType="1"/>
            </p:cNvSpPr>
            <p:nvPr/>
          </p:nvSpPr>
          <p:spPr bwMode="auto">
            <a:xfrm>
              <a:off x="3436" y="3079"/>
              <a:ext cx="558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9" name="Line 23"/>
            <p:cNvSpPr>
              <a:spLocks noChangeShapeType="1"/>
            </p:cNvSpPr>
            <p:nvPr/>
          </p:nvSpPr>
          <p:spPr bwMode="auto">
            <a:xfrm flipH="1">
              <a:off x="2227" y="3079"/>
              <a:ext cx="558" cy="4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0" name="Line 24"/>
            <p:cNvSpPr>
              <a:spLocks noChangeShapeType="1"/>
            </p:cNvSpPr>
            <p:nvPr/>
          </p:nvSpPr>
          <p:spPr bwMode="auto">
            <a:xfrm flipH="1">
              <a:off x="1483" y="2220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1" name="Line 25"/>
            <p:cNvSpPr>
              <a:spLocks noChangeShapeType="1"/>
            </p:cNvSpPr>
            <p:nvPr/>
          </p:nvSpPr>
          <p:spPr bwMode="auto">
            <a:xfrm flipH="1">
              <a:off x="1297" y="2697"/>
              <a:ext cx="93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2" name="Line 26"/>
            <p:cNvSpPr>
              <a:spLocks noChangeShapeType="1"/>
            </p:cNvSpPr>
            <p:nvPr/>
          </p:nvSpPr>
          <p:spPr bwMode="auto">
            <a:xfrm flipV="1">
              <a:off x="2413" y="1934"/>
              <a:ext cx="186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3" name="Line 27"/>
            <p:cNvSpPr>
              <a:spLocks noChangeShapeType="1"/>
            </p:cNvSpPr>
            <p:nvPr/>
          </p:nvSpPr>
          <p:spPr bwMode="auto">
            <a:xfrm>
              <a:off x="2506" y="2125"/>
              <a:ext cx="279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4" name="Line 28"/>
            <p:cNvSpPr>
              <a:spLocks noChangeShapeType="1"/>
            </p:cNvSpPr>
            <p:nvPr/>
          </p:nvSpPr>
          <p:spPr bwMode="auto">
            <a:xfrm>
              <a:off x="3343" y="1934"/>
              <a:ext cx="186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5" name="Line 29"/>
            <p:cNvSpPr>
              <a:spLocks noChangeShapeType="1"/>
            </p:cNvSpPr>
            <p:nvPr/>
          </p:nvSpPr>
          <p:spPr bwMode="auto">
            <a:xfrm flipH="1">
              <a:off x="4366" y="1838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6" name="Line 30"/>
            <p:cNvSpPr>
              <a:spLocks noChangeShapeType="1"/>
            </p:cNvSpPr>
            <p:nvPr/>
          </p:nvSpPr>
          <p:spPr bwMode="auto">
            <a:xfrm flipH="1" flipV="1">
              <a:off x="4552" y="2220"/>
              <a:ext cx="279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7" name="Line 31"/>
            <p:cNvSpPr>
              <a:spLocks noChangeShapeType="1"/>
            </p:cNvSpPr>
            <p:nvPr/>
          </p:nvSpPr>
          <p:spPr bwMode="auto">
            <a:xfrm flipH="1">
              <a:off x="1468" y="3763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8" name="Line 32"/>
            <p:cNvSpPr>
              <a:spLocks noChangeShapeType="1"/>
            </p:cNvSpPr>
            <p:nvPr/>
          </p:nvSpPr>
          <p:spPr bwMode="auto">
            <a:xfrm flipV="1">
              <a:off x="3529" y="3652"/>
              <a:ext cx="93" cy="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49" name="Line 33"/>
            <p:cNvSpPr>
              <a:spLocks noChangeShapeType="1"/>
            </p:cNvSpPr>
            <p:nvPr/>
          </p:nvSpPr>
          <p:spPr bwMode="auto">
            <a:xfrm flipV="1">
              <a:off x="3250" y="3938"/>
              <a:ext cx="93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50" name="Line 34"/>
            <p:cNvSpPr>
              <a:spLocks noChangeShapeType="1"/>
            </p:cNvSpPr>
            <p:nvPr/>
          </p:nvSpPr>
          <p:spPr bwMode="auto">
            <a:xfrm>
              <a:off x="4320" y="383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51" name="Line 35"/>
            <p:cNvSpPr>
              <a:spLocks noChangeShapeType="1"/>
            </p:cNvSpPr>
            <p:nvPr/>
          </p:nvSpPr>
          <p:spPr bwMode="auto">
            <a:xfrm>
              <a:off x="2227" y="3807"/>
              <a:ext cx="93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456" name="AutoShape 40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389938" y="404813"/>
            <a:ext cx="358775" cy="360362"/>
          </a:xfrm>
          <a:prstGeom prst="actionButtonInformation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58" name="AutoShape 4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308725"/>
            <a:ext cx="360363" cy="360363"/>
          </a:xfrm>
          <a:prstGeom prst="actionButtonReturn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2517</TotalTime>
  <Words>716</Words>
  <Application>Microsoft PowerPoint</Application>
  <PresentationFormat>Экран (4:3)</PresentationFormat>
  <Paragraphs>162</Paragraphs>
  <Slides>21</Slides>
  <Notes>1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Основные методические приемы развития критического мышления Назарова М.А.</vt:lpstr>
      <vt:lpstr>О чем это мы?... </vt:lpstr>
      <vt:lpstr>Сравнение признаков обыденного           и критического мышления</vt:lpstr>
      <vt:lpstr>Мысль в подарок…</vt:lpstr>
      <vt:lpstr>Стратегия «Инсерт»     («Условные значки») (1) </vt:lpstr>
      <vt:lpstr>Стратегия «Инсерт»    («Условные значки») (2)</vt:lpstr>
      <vt:lpstr>Графические организаторы:       «Кластеры» (1)</vt:lpstr>
      <vt:lpstr>Графические организаторы:       «Кластеры» (2)</vt:lpstr>
      <vt:lpstr>Пример</vt:lpstr>
      <vt:lpstr>Корзина (идей, понятий, имен)</vt:lpstr>
      <vt:lpstr>Мозговой штурм</vt:lpstr>
      <vt:lpstr>Лекция с остановками</vt:lpstr>
      <vt:lpstr>Перепутанные логические цепочки</vt:lpstr>
      <vt:lpstr>Зигзаг (пила)</vt:lpstr>
      <vt:lpstr>Ключевые слова</vt:lpstr>
      <vt:lpstr>Таблицы: «Знаю – Узнал - Хочу узнать –  (ЗУХ)» </vt:lpstr>
      <vt:lpstr>Синквей</vt:lpstr>
      <vt:lpstr>Синквейны</vt:lpstr>
      <vt:lpstr>Синквейны</vt:lpstr>
      <vt:lpstr>Синквейны</vt:lpstr>
      <vt:lpstr>Синквейн о подготовке и проведении тренинга</vt:lpstr>
    </vt:vector>
  </TitlesOfParts>
  <Company>Shill's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критического мышления</dc:title>
  <dc:creator>Черняева Л.И.</dc:creator>
  <cp:lastModifiedBy>skool18</cp:lastModifiedBy>
  <cp:revision>98</cp:revision>
  <dcterms:created xsi:type="dcterms:W3CDTF">2005-06-09T13:48:03Z</dcterms:created>
  <dcterms:modified xsi:type="dcterms:W3CDTF">2015-05-16T00:58:21Z</dcterms:modified>
</cp:coreProperties>
</file>