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73" r:id="rId4"/>
    <p:sldId id="258" r:id="rId5"/>
    <p:sldId id="266" r:id="rId6"/>
    <p:sldId id="265" r:id="rId7"/>
    <p:sldId id="267" r:id="rId8"/>
    <p:sldId id="268" r:id="rId9"/>
    <p:sldId id="269" r:id="rId10"/>
    <p:sldId id="270" r:id="rId11"/>
    <p:sldId id="271" r:id="rId12"/>
    <p:sldId id="259" r:id="rId13"/>
    <p:sldId id="260" r:id="rId14"/>
    <p:sldId id="261" r:id="rId15"/>
    <p:sldId id="262" r:id="rId16"/>
    <p:sldId id="264" r:id="rId17"/>
    <p:sldId id="274"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6409" autoAdjust="0"/>
  </p:normalViewPr>
  <p:slideViewPr>
    <p:cSldViewPr>
      <p:cViewPr varScale="1">
        <p:scale>
          <a:sx n="93" d="100"/>
          <a:sy n="93" d="100"/>
        </p:scale>
        <p:origin x="-234" y="-10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16" name="Номер слайда 15"/>
          <p:cNvSpPr>
            <a:spLocks noGrp="1"/>
          </p:cNvSpPr>
          <p:nvPr>
            <p:ph type="sldNum" sz="quarter" idx="11"/>
          </p:nvPr>
        </p:nvSpPr>
        <p:spPr/>
        <p:txBody>
          <a:bodyPr/>
          <a:lstStyle/>
          <a:p>
            <a:fld id="{554145B5-8CE0-412E-8C5E-81AFFA39D39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4145B5-8CE0-412E-8C5E-81AFFA39D39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4145B5-8CE0-412E-8C5E-81AFFA39D39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2A9A063-B2AC-4CA3-AC1C-9294D5292AD1}" type="datetimeFigureOut">
              <a:rPr lang="ru-RU" smtClean="0"/>
              <a:pPr/>
              <a:t>10.05.2015</a:t>
            </a:fld>
            <a:endParaRPr lang="ru-RU"/>
          </a:p>
        </p:txBody>
      </p:sp>
      <p:sp>
        <p:nvSpPr>
          <p:cNvPr id="15" name="Номер слайда 14"/>
          <p:cNvSpPr>
            <a:spLocks noGrp="1"/>
          </p:cNvSpPr>
          <p:nvPr>
            <p:ph type="sldNum" sz="quarter" idx="15"/>
          </p:nvPr>
        </p:nvSpPr>
        <p:spPr/>
        <p:txBody>
          <a:bodyPr/>
          <a:lstStyle>
            <a:lvl1pPr algn="ctr">
              <a:defRPr/>
            </a:lvl1pPr>
          </a:lstStyle>
          <a:p>
            <a:fld id="{554145B5-8CE0-412E-8C5E-81AFFA39D39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4145B5-8CE0-412E-8C5E-81AFFA39D39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4145B5-8CE0-412E-8C5E-81AFFA39D39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54145B5-8CE0-412E-8C5E-81AFFA39D39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4145B5-8CE0-412E-8C5E-81AFFA39D39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4145B5-8CE0-412E-8C5E-81AFFA39D39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2A9A063-B2AC-4CA3-AC1C-9294D5292AD1}" type="datetimeFigureOut">
              <a:rPr lang="ru-RU" smtClean="0"/>
              <a:pPr/>
              <a:t>10.05.2015</a:t>
            </a:fld>
            <a:endParaRPr lang="ru-RU"/>
          </a:p>
        </p:txBody>
      </p:sp>
      <p:sp>
        <p:nvSpPr>
          <p:cNvPr id="9" name="Номер слайда 8"/>
          <p:cNvSpPr>
            <a:spLocks noGrp="1"/>
          </p:cNvSpPr>
          <p:nvPr>
            <p:ph type="sldNum" sz="quarter" idx="15"/>
          </p:nvPr>
        </p:nvSpPr>
        <p:spPr/>
        <p:txBody>
          <a:bodyPr/>
          <a:lstStyle/>
          <a:p>
            <a:fld id="{554145B5-8CE0-412E-8C5E-81AFFA39D39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2A9A063-B2AC-4CA3-AC1C-9294D5292AD1}" type="datetimeFigureOut">
              <a:rPr lang="ru-RU" smtClean="0"/>
              <a:pPr/>
              <a:t>10.05.2015</a:t>
            </a:fld>
            <a:endParaRPr lang="ru-RU"/>
          </a:p>
        </p:txBody>
      </p:sp>
      <p:sp>
        <p:nvSpPr>
          <p:cNvPr id="9" name="Номер слайда 8"/>
          <p:cNvSpPr>
            <a:spLocks noGrp="1"/>
          </p:cNvSpPr>
          <p:nvPr>
            <p:ph type="sldNum" sz="quarter" idx="11"/>
          </p:nvPr>
        </p:nvSpPr>
        <p:spPr/>
        <p:txBody>
          <a:bodyPr/>
          <a:lstStyle/>
          <a:p>
            <a:fld id="{554145B5-8CE0-412E-8C5E-81AFFA39D39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2A9A063-B2AC-4CA3-AC1C-9294D5292AD1}" type="datetimeFigureOut">
              <a:rPr lang="ru-RU" smtClean="0"/>
              <a:pPr/>
              <a:t>10.05.2015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54145B5-8CE0-412E-8C5E-81AFFA39D39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5852" y="3071810"/>
            <a:ext cx="6400800" cy="1752600"/>
          </a:xfrm>
        </p:spPr>
        <p:txBody>
          <a:bodyPr/>
          <a:lstStyle/>
          <a:p>
            <a:r>
              <a:rPr lang="ru-RU" dirty="0" smtClean="0">
                <a:solidFill>
                  <a:srgbClr val="002060"/>
                </a:solidFill>
              </a:rPr>
              <a:t>Рекомендации для родителей.</a:t>
            </a:r>
            <a:endParaRPr lang="ru-RU" dirty="0">
              <a:solidFill>
                <a:srgbClr val="002060"/>
              </a:solidFill>
            </a:endParaRPr>
          </a:p>
        </p:txBody>
      </p:sp>
      <p:sp>
        <p:nvSpPr>
          <p:cNvPr id="2" name="Заголовок 1"/>
          <p:cNvSpPr>
            <a:spLocks noGrp="1"/>
          </p:cNvSpPr>
          <p:nvPr>
            <p:ph type="ctrTitle"/>
          </p:nvPr>
        </p:nvSpPr>
        <p:spPr>
          <a:xfrm>
            <a:off x="785786" y="1428736"/>
            <a:ext cx="7772400" cy="1470025"/>
          </a:xfrm>
        </p:spPr>
        <p:txBody>
          <a:bodyPr/>
          <a:lstStyle/>
          <a:p>
            <a:r>
              <a:rPr lang="ru-RU" dirty="0" smtClean="0">
                <a:solidFill>
                  <a:srgbClr val="C00000"/>
                </a:solidFill>
              </a:rPr>
              <a:t>Игрушки для пятилетних</a:t>
            </a:r>
            <a:r>
              <a:rPr lang="ru-RU" dirty="0" smtClean="0"/>
              <a:t>                                   </a:t>
            </a:r>
            <a:endParaRPr lang="ru-RU" dirty="0"/>
          </a:p>
        </p:txBody>
      </p:sp>
      <p:pic>
        <p:nvPicPr>
          <p:cNvPr id="1026" name="Picture 2"/>
          <p:cNvPicPr>
            <a:picLocks noChangeAspect="1" noChangeArrowheads="1"/>
          </p:cNvPicPr>
          <p:nvPr/>
        </p:nvPicPr>
        <p:blipFill>
          <a:blip r:embed="rId2"/>
          <a:srcRect/>
          <a:stretch>
            <a:fillRect/>
          </a:stretch>
        </p:blipFill>
        <p:spPr bwMode="auto">
          <a:xfrm>
            <a:off x="3143240" y="4714884"/>
            <a:ext cx="2857500" cy="191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928670"/>
            <a:ext cx="4572000" cy="5078313"/>
          </a:xfrm>
          <a:prstGeom prst="rect">
            <a:avLst/>
          </a:prstGeom>
        </p:spPr>
        <p:txBody>
          <a:bodyPr>
            <a:spAutoFit/>
          </a:bodyPr>
          <a:lstStyle/>
          <a:p>
            <a:r>
              <a:rPr lang="ru-RU" sz="2400" b="1" dirty="0" smtClean="0">
                <a:solidFill>
                  <a:srgbClr val="0070C0"/>
                </a:solidFill>
              </a:rPr>
              <a:t>5. «Он еще ничего не понимает, лучше я сам выберу!»</a:t>
            </a:r>
          </a:p>
          <a:p>
            <a:endParaRPr lang="ru-RU" sz="2400" b="1" dirty="0" smtClean="0">
              <a:solidFill>
                <a:srgbClr val="0070C0"/>
              </a:solidFill>
            </a:endParaRPr>
          </a:p>
          <a:p>
            <a:r>
              <a:rPr lang="ru-RU" sz="2400" b="1" dirty="0" smtClean="0">
                <a:solidFill>
                  <a:srgbClr val="0070C0"/>
                </a:solidFill>
              </a:rPr>
              <a:t>Игрушки для детей созданы именно для них, поэтому уважайте выбор малыша. Если ваш ребёнок хочет юлу, а вы покупаете барабан, то барабанить, скорее всего, придется именно вам. Ребенок даже не посмотрит в сторону покупки.</a:t>
            </a:r>
          </a:p>
          <a:p>
            <a:endParaRPr lang="ru-RU" dirty="0" smtClean="0"/>
          </a:p>
          <a:p>
            <a:endParaRPr lang="ru-RU" dirty="0" smtClean="0"/>
          </a:p>
        </p:txBody>
      </p:sp>
      <p:pic>
        <p:nvPicPr>
          <p:cNvPr id="4098" name="Picture 2"/>
          <p:cNvPicPr>
            <a:picLocks noChangeAspect="1" noChangeArrowheads="1"/>
          </p:cNvPicPr>
          <p:nvPr/>
        </p:nvPicPr>
        <p:blipFill>
          <a:blip r:embed="rId2"/>
          <a:srcRect/>
          <a:stretch>
            <a:fillRect/>
          </a:stretch>
        </p:blipFill>
        <p:spPr bwMode="auto">
          <a:xfrm>
            <a:off x="5376824" y="3929066"/>
            <a:ext cx="3338560"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1357298"/>
            <a:ext cx="4572000" cy="3970318"/>
          </a:xfrm>
          <a:prstGeom prst="rect">
            <a:avLst/>
          </a:prstGeom>
        </p:spPr>
        <p:txBody>
          <a:bodyPr>
            <a:spAutoFit/>
          </a:bodyPr>
          <a:lstStyle/>
          <a:p>
            <a:r>
              <a:rPr lang="ru-RU" sz="2400" b="1" dirty="0" smtClean="0">
                <a:solidFill>
                  <a:srgbClr val="0070C0"/>
                </a:solidFill>
              </a:rPr>
              <a:t>Уважаемые родители, если вы хотите, чтобы ваши дети по-настоящему интересовались купленными игрушками и с радостью играли ими, рекомендуем прислушаться к нашим советам и сделать правильный выбор. Удачных вам покупок!</a:t>
            </a:r>
          </a:p>
          <a:p>
            <a:endParaRPr lang="ru-RU" dirty="0" smtClean="0"/>
          </a:p>
          <a:p>
            <a:r>
              <a:rPr lang="ru-RU" dirty="0" err="1" smtClean="0"/>
              <a:t>i</a:t>
            </a:r>
            <a:endParaRPr lang="ru-RU" dirty="0"/>
          </a:p>
        </p:txBody>
      </p:sp>
      <p:pic>
        <p:nvPicPr>
          <p:cNvPr id="5123" name="Picture 3"/>
          <p:cNvPicPr>
            <a:picLocks noChangeAspect="1" noChangeArrowheads="1"/>
          </p:cNvPicPr>
          <p:nvPr/>
        </p:nvPicPr>
        <p:blipFill>
          <a:blip r:embed="rId2"/>
          <a:srcRect/>
          <a:stretch>
            <a:fillRect/>
          </a:stretch>
        </p:blipFill>
        <p:spPr bwMode="auto">
          <a:xfrm>
            <a:off x="5786446" y="3786190"/>
            <a:ext cx="2653683"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714356"/>
            <a:ext cx="4572000" cy="4524315"/>
          </a:xfrm>
          <a:prstGeom prst="rect">
            <a:avLst/>
          </a:prstGeom>
        </p:spPr>
        <p:txBody>
          <a:bodyPr>
            <a:spAutoFit/>
          </a:bodyPr>
          <a:lstStyle/>
          <a:p>
            <a:r>
              <a:rPr lang="ru-RU" sz="2400" b="1" dirty="0">
                <a:solidFill>
                  <a:srgbClr val="0070C0"/>
                </a:solidFill>
              </a:rPr>
              <a:t>Игрушки надо выбирать, а не собирать! Естественно, вы не сможете не купить своему ребёнку какие-то игрушки. Но при желании все игрушки можно сделать своими руками и выглядеть для ребёнка они будут не менее красивыми и ценными, чем купленные в магазине. Включайте свою фантазию - и у вас всё получится. </a:t>
            </a:r>
          </a:p>
        </p:txBody>
      </p:sp>
      <p:pic>
        <p:nvPicPr>
          <p:cNvPr id="2050" name="Picture 2"/>
          <p:cNvPicPr>
            <a:picLocks noChangeAspect="1" noChangeArrowheads="1"/>
          </p:cNvPicPr>
          <p:nvPr/>
        </p:nvPicPr>
        <p:blipFill>
          <a:blip r:embed="rId2"/>
          <a:srcRect/>
          <a:stretch>
            <a:fillRect/>
          </a:stretch>
        </p:blipFill>
        <p:spPr bwMode="auto">
          <a:xfrm>
            <a:off x="5929322" y="3929066"/>
            <a:ext cx="2426974" cy="20002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571480"/>
            <a:ext cx="4572000" cy="2677656"/>
          </a:xfrm>
          <a:prstGeom prst="rect">
            <a:avLst/>
          </a:prstGeom>
        </p:spPr>
        <p:txBody>
          <a:bodyPr>
            <a:spAutoFit/>
          </a:bodyPr>
          <a:lstStyle/>
          <a:p>
            <a:r>
              <a:rPr lang="ru-RU" sz="2800" b="1" dirty="0">
                <a:solidFill>
                  <a:srgbClr val="0070C0"/>
                </a:solidFill>
              </a:rPr>
              <a:t>Во-первых, папа из обрезков дерева может изготовить великолепную кукольную мебель, смастерить машинку,</a:t>
            </a:r>
          </a:p>
        </p:txBody>
      </p:sp>
      <p:pic>
        <p:nvPicPr>
          <p:cNvPr id="3" name="Рисунок 2"/>
          <p:cNvPicPr/>
          <p:nvPr/>
        </p:nvPicPr>
        <p:blipFill>
          <a:blip r:embed="rId2"/>
          <a:srcRect/>
          <a:stretch>
            <a:fillRect/>
          </a:stretch>
        </p:blipFill>
        <p:spPr bwMode="auto">
          <a:xfrm>
            <a:off x="928662" y="3857628"/>
            <a:ext cx="2786068" cy="2071702"/>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4929190" y="3643314"/>
            <a:ext cx="2571768" cy="1854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1142984"/>
            <a:ext cx="4572000" cy="2246769"/>
          </a:xfrm>
          <a:prstGeom prst="rect">
            <a:avLst/>
          </a:prstGeom>
        </p:spPr>
        <p:txBody>
          <a:bodyPr>
            <a:spAutoFit/>
          </a:bodyPr>
          <a:lstStyle/>
          <a:p>
            <a:r>
              <a:rPr lang="ru-RU" sz="2800" b="1" dirty="0" smtClean="0">
                <a:solidFill>
                  <a:srgbClr val="0070C0"/>
                </a:solidFill>
              </a:rPr>
              <a:t>Во-вторых</a:t>
            </a:r>
            <a:r>
              <a:rPr lang="ru-RU" sz="2800" b="1" dirty="0">
                <a:solidFill>
                  <a:srgbClr val="0070C0"/>
                </a:solidFill>
              </a:rPr>
              <a:t>, мама может пошить из остатков пряжи или ткани великолепную куклу и одежду для неё, </a:t>
            </a:r>
          </a:p>
        </p:txBody>
      </p:sp>
      <p:pic>
        <p:nvPicPr>
          <p:cNvPr id="4" name="Рисунок 3"/>
          <p:cNvPicPr/>
          <p:nvPr/>
        </p:nvPicPr>
        <p:blipFill>
          <a:blip r:embed="rId2"/>
          <a:srcRect/>
          <a:stretch>
            <a:fillRect/>
          </a:stretch>
        </p:blipFill>
        <p:spPr bwMode="auto">
          <a:xfrm>
            <a:off x="1500166" y="3857628"/>
            <a:ext cx="1928816" cy="2500330"/>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5214942" y="3929066"/>
            <a:ext cx="2423176"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1285860"/>
            <a:ext cx="4572000" cy="1815882"/>
          </a:xfrm>
          <a:prstGeom prst="rect">
            <a:avLst/>
          </a:prstGeom>
        </p:spPr>
        <p:txBody>
          <a:bodyPr>
            <a:spAutoFit/>
          </a:bodyPr>
          <a:lstStyle/>
          <a:p>
            <a:r>
              <a:rPr lang="ru-RU" sz="2800" b="1" dirty="0" smtClean="0">
                <a:solidFill>
                  <a:srgbClr val="0070C0"/>
                </a:solidFill>
              </a:rPr>
              <a:t>В-третьих</a:t>
            </a:r>
            <a:r>
              <a:rPr lang="ru-RU" sz="2800" b="1" dirty="0">
                <a:solidFill>
                  <a:srgbClr val="0070C0"/>
                </a:solidFill>
              </a:rPr>
              <a:t>, лото и головоломки можно вырезать самим из газет и журналов</a:t>
            </a:r>
            <a:r>
              <a:rPr lang="ru-RU" sz="2800" b="1" dirty="0"/>
              <a:t>. </a:t>
            </a:r>
          </a:p>
        </p:txBody>
      </p:sp>
      <p:pic>
        <p:nvPicPr>
          <p:cNvPr id="3" name="Рисунок 2"/>
          <p:cNvPicPr/>
          <p:nvPr/>
        </p:nvPicPr>
        <p:blipFill>
          <a:blip r:embed="rId2"/>
          <a:srcRect/>
          <a:stretch>
            <a:fillRect/>
          </a:stretch>
        </p:blipFill>
        <p:spPr bwMode="auto">
          <a:xfrm>
            <a:off x="2857488" y="3929066"/>
            <a:ext cx="307183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1142984"/>
            <a:ext cx="4572000" cy="2246769"/>
          </a:xfrm>
          <a:prstGeom prst="rect">
            <a:avLst/>
          </a:prstGeom>
        </p:spPr>
        <p:txBody>
          <a:bodyPr>
            <a:spAutoFit/>
          </a:bodyPr>
          <a:lstStyle/>
          <a:p>
            <a:r>
              <a:rPr lang="ru-RU" sz="2800" b="1" dirty="0">
                <a:solidFill>
                  <a:srgbClr val="0070C0"/>
                </a:solidFill>
              </a:rPr>
              <a:t>С одной стороны, это экономия бюджета, а с другой - хорошая возможность сплочения семьи. </a:t>
            </a:r>
          </a:p>
        </p:txBody>
      </p:sp>
      <p:pic>
        <p:nvPicPr>
          <p:cNvPr id="4" name="Picture 2"/>
          <p:cNvPicPr>
            <a:picLocks noChangeAspect="1" noChangeArrowheads="1"/>
          </p:cNvPicPr>
          <p:nvPr/>
        </p:nvPicPr>
        <p:blipFill>
          <a:blip r:embed="rId2"/>
          <a:srcRect/>
          <a:stretch>
            <a:fillRect/>
          </a:stretch>
        </p:blipFill>
        <p:spPr bwMode="auto">
          <a:xfrm>
            <a:off x="2720312" y="4214817"/>
            <a:ext cx="2851820" cy="19269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928670"/>
            <a:ext cx="5500694" cy="3785652"/>
          </a:xfrm>
          <a:prstGeom prst="rect">
            <a:avLst/>
          </a:prstGeom>
        </p:spPr>
        <p:txBody>
          <a:bodyPr wrap="square">
            <a:spAutoFit/>
          </a:bodyPr>
          <a:lstStyle/>
          <a:p>
            <a:r>
              <a:rPr lang="ru-RU" sz="2400" b="1" dirty="0" smtClean="0">
                <a:solidFill>
                  <a:srgbClr val="0070C0"/>
                </a:solidFill>
              </a:rPr>
              <a:t>Не заставляйте ребенка выкидывать его сломанные или устаревшие игрушки, так как с каждой из них у него связаны положительные эмоции и переживания, детские воспоминания, друзья; подарите их другим детям, детскому саду или ребенку, у которого мало игрушек, и он сам будет рад такому подарку.</a:t>
            </a:r>
            <a:endParaRPr lang="ru-RU" sz="2400" b="1" dirty="0">
              <a:solidFill>
                <a:srgbClr val="0070C0"/>
              </a:solidFill>
            </a:endParaRPr>
          </a:p>
        </p:txBody>
      </p:sp>
      <p:pic>
        <p:nvPicPr>
          <p:cNvPr id="2050" name="Picture 2"/>
          <p:cNvPicPr>
            <a:picLocks noChangeAspect="1" noChangeArrowheads="1"/>
          </p:cNvPicPr>
          <p:nvPr/>
        </p:nvPicPr>
        <p:blipFill>
          <a:blip r:embed="rId2"/>
          <a:srcRect/>
          <a:stretch>
            <a:fillRect/>
          </a:stretch>
        </p:blipFill>
        <p:spPr bwMode="auto">
          <a:xfrm>
            <a:off x="6368224" y="4152692"/>
            <a:ext cx="2570581" cy="2562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1670" y="285728"/>
            <a:ext cx="4572000" cy="2677656"/>
          </a:xfrm>
          <a:prstGeom prst="rect">
            <a:avLst/>
          </a:prstGeom>
        </p:spPr>
        <p:txBody>
          <a:bodyPr>
            <a:spAutoFit/>
          </a:bodyPr>
          <a:lstStyle/>
          <a:p>
            <a:r>
              <a:rPr lang="ru-RU" sz="2400" b="1" dirty="0" smtClean="0">
                <a:solidFill>
                  <a:srgbClr val="0070C0"/>
                </a:solidFill>
              </a:rPr>
              <a:t>В заключении необходимо напомнить вам, дорогие родители, что никакая, даже самая лучшая игрушка, не может заменить живого общения с любимыми папой и мамой!</a:t>
            </a:r>
            <a:endParaRPr lang="ru-RU" sz="2400" b="1" dirty="0">
              <a:solidFill>
                <a:srgbClr val="0070C0"/>
              </a:solidFill>
            </a:endParaRPr>
          </a:p>
        </p:txBody>
      </p:sp>
      <p:pic>
        <p:nvPicPr>
          <p:cNvPr id="4" name="Picture 2"/>
          <p:cNvPicPr>
            <a:picLocks noChangeAspect="1" noChangeArrowheads="1"/>
          </p:cNvPicPr>
          <p:nvPr/>
        </p:nvPicPr>
        <p:blipFill>
          <a:blip r:embed="rId2"/>
          <a:srcRect/>
          <a:stretch>
            <a:fillRect/>
          </a:stretch>
        </p:blipFill>
        <p:spPr bwMode="auto">
          <a:xfrm>
            <a:off x="2000232" y="3643314"/>
            <a:ext cx="5257800" cy="287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785794"/>
            <a:ext cx="4572000" cy="4708981"/>
          </a:xfrm>
          <a:prstGeom prst="rect">
            <a:avLst/>
          </a:prstGeom>
        </p:spPr>
        <p:txBody>
          <a:bodyPr>
            <a:spAutoFit/>
          </a:bodyPr>
          <a:lstStyle/>
          <a:p>
            <a:r>
              <a:rPr lang="ru-RU" sz="2000" b="1" dirty="0">
                <a:solidFill>
                  <a:srgbClr val="C00000"/>
                </a:solidFill>
              </a:rPr>
              <a:t>Игрушка для пятилетнего ребенка </a:t>
            </a:r>
            <a:r>
              <a:rPr lang="ru-RU" sz="2000" dirty="0">
                <a:solidFill>
                  <a:srgbClr val="0070C0"/>
                </a:solidFill>
              </a:rPr>
              <a:t>- </a:t>
            </a:r>
            <a:r>
              <a:rPr lang="ru-RU" sz="2000" b="1" dirty="0">
                <a:solidFill>
                  <a:srgbClr val="0070C0"/>
                </a:solidFill>
              </a:rPr>
              <a:t>это не просто предмет, с которым можно выполнять какие-либо действия. В первую очередь она  становится для дошкольника собеседником и товарищем, который помогает ближе познакомиться с окружающим миром, изучить взаимоотношения в нем и самоопределиться. Для детей пятилетнего возраста игрушка выступает, прежде всего, в качестве персонажа для ролевой игры. Другими словами она участвует в развитии сюжета, некой истории, которую придумывает для себя ребенок.</a:t>
            </a:r>
          </a:p>
        </p:txBody>
      </p:sp>
      <p:pic>
        <p:nvPicPr>
          <p:cNvPr id="1026" name="Picture 2"/>
          <p:cNvPicPr>
            <a:picLocks noChangeAspect="1" noChangeArrowheads="1"/>
          </p:cNvPicPr>
          <p:nvPr/>
        </p:nvPicPr>
        <p:blipFill>
          <a:blip r:embed="rId2"/>
          <a:srcRect/>
          <a:stretch>
            <a:fillRect/>
          </a:stretch>
        </p:blipFill>
        <p:spPr bwMode="auto">
          <a:xfrm>
            <a:off x="5857884" y="2357430"/>
            <a:ext cx="2762250" cy="384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42852"/>
            <a:ext cx="4572000" cy="5632311"/>
          </a:xfrm>
          <a:prstGeom prst="rect">
            <a:avLst/>
          </a:prstGeom>
        </p:spPr>
        <p:txBody>
          <a:bodyPr>
            <a:spAutoFit/>
          </a:bodyPr>
          <a:lstStyle/>
          <a:p>
            <a:r>
              <a:rPr lang="ru-RU" sz="2000" b="1" dirty="0" smtClean="0">
                <a:solidFill>
                  <a:srgbClr val="0070C0"/>
                </a:solidFill>
              </a:rPr>
              <a:t>У пятилетних детей начинает проявляться особая активность, что выражается в вопросах. Это «почемучки», их все интересует, они всё подмечают.</a:t>
            </a:r>
          </a:p>
          <a:p>
            <a:endParaRPr lang="ru-RU" sz="2000" b="1" dirty="0" smtClean="0">
              <a:solidFill>
                <a:srgbClr val="0070C0"/>
              </a:solidFill>
            </a:endParaRPr>
          </a:p>
          <a:p>
            <a:r>
              <a:rPr lang="ru-RU" sz="2000" b="1" dirty="0" smtClean="0">
                <a:solidFill>
                  <a:srgbClr val="0070C0"/>
                </a:solidFill>
              </a:rPr>
              <a:t>Пятилетки уже могут играть по правилам, вести себя по правилам. Ребенок становится способным к деятельностям, в которых требуется от него самому что-то задумать, и в соответствии со своим замыслом точно выполнить это. Если раньше внимание ребёнка было приковано к разным предметам, то теперь перед ребёнком открываются взаимоотношения людей - взаимоотношения своих товарищей, взрослых между собой.</a:t>
            </a:r>
            <a:endParaRPr lang="ru-RU" sz="2000" b="1" dirty="0">
              <a:solidFill>
                <a:srgbClr val="0070C0"/>
              </a:solidFill>
            </a:endParaRPr>
          </a:p>
        </p:txBody>
      </p:sp>
      <p:pic>
        <p:nvPicPr>
          <p:cNvPr id="1026" name="Picture 2"/>
          <p:cNvPicPr>
            <a:picLocks noChangeAspect="1" noChangeArrowheads="1"/>
          </p:cNvPicPr>
          <p:nvPr/>
        </p:nvPicPr>
        <p:blipFill>
          <a:blip r:embed="rId2"/>
          <a:srcRect/>
          <a:stretch>
            <a:fillRect/>
          </a:stretch>
        </p:blipFill>
        <p:spPr bwMode="auto">
          <a:xfrm>
            <a:off x="5715008" y="3825541"/>
            <a:ext cx="3085153" cy="19609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85728"/>
            <a:ext cx="4572000" cy="5909310"/>
          </a:xfrm>
          <a:prstGeom prst="rect">
            <a:avLst/>
          </a:prstGeom>
        </p:spPr>
        <p:txBody>
          <a:bodyPr>
            <a:spAutoFit/>
          </a:bodyPr>
          <a:lstStyle/>
          <a:p>
            <a:r>
              <a:rPr lang="ru-RU" b="1" dirty="0">
                <a:solidFill>
                  <a:srgbClr val="C00000"/>
                </a:solidFill>
              </a:rPr>
              <a:t>Если вы хотите купить своему ребёнку новую игрушку, руководствуйтесь </a:t>
            </a:r>
            <a:r>
              <a:rPr lang="ru-RU" b="1" dirty="0" smtClean="0">
                <a:solidFill>
                  <a:srgbClr val="C00000"/>
                </a:solidFill>
              </a:rPr>
              <a:t>такими </a:t>
            </a:r>
            <a:r>
              <a:rPr lang="ru-RU" b="1" dirty="0">
                <a:solidFill>
                  <a:srgbClr val="C00000"/>
                </a:solidFill>
              </a:rPr>
              <a:t>правилами.</a:t>
            </a:r>
          </a:p>
          <a:p>
            <a:r>
              <a:rPr lang="ru-RU" b="1" dirty="0" smtClean="0">
                <a:solidFill>
                  <a:srgbClr val="0070C0"/>
                </a:solidFill>
              </a:rPr>
              <a:t>- Игрушка должна отвечать гигиеническим требованиям;</a:t>
            </a:r>
          </a:p>
          <a:p>
            <a:r>
              <a:rPr lang="ru-RU" b="1" dirty="0" smtClean="0">
                <a:solidFill>
                  <a:srgbClr val="0070C0"/>
                </a:solidFill>
              </a:rPr>
              <a:t>- У игрушки не должно быть острых, колющих, режущих краев;</a:t>
            </a:r>
          </a:p>
          <a:p>
            <a:r>
              <a:rPr lang="ru-RU" b="1" dirty="0" smtClean="0">
                <a:solidFill>
                  <a:srgbClr val="0070C0"/>
                </a:solidFill>
              </a:rPr>
              <a:t>- Игрушка должна содействовать физическому, умственному развитию или укреплять нервную систему, развивать органы чувств, творческие способности;</a:t>
            </a:r>
          </a:p>
          <a:p>
            <a:r>
              <a:rPr lang="ru-RU" b="1" dirty="0" smtClean="0">
                <a:solidFill>
                  <a:srgbClr val="0070C0"/>
                </a:solidFill>
              </a:rPr>
              <a:t>- Игрушка не должна провоцировать ребенка агрессивные действия, на игровые сюжеты, связанные с насилием;</a:t>
            </a:r>
          </a:p>
          <a:p>
            <a:r>
              <a:rPr lang="ru-RU" b="1" dirty="0" smtClean="0">
                <a:solidFill>
                  <a:srgbClr val="0070C0"/>
                </a:solidFill>
              </a:rPr>
              <a:t>- Игрушка должна быть прочной, надежной в действии;</a:t>
            </a:r>
          </a:p>
          <a:p>
            <a:r>
              <a:rPr lang="ru-RU" b="1" dirty="0" smtClean="0">
                <a:solidFill>
                  <a:srgbClr val="0070C0"/>
                </a:solidFill>
              </a:rPr>
              <a:t>- Игрушка должна быть удобной в использовании;</a:t>
            </a:r>
          </a:p>
          <a:p>
            <a:r>
              <a:rPr lang="ru-RU" b="1" dirty="0" smtClean="0">
                <a:solidFill>
                  <a:srgbClr val="0070C0"/>
                </a:solidFill>
              </a:rPr>
              <a:t>- Игрушка по весу должна соответствовать физическим силам ребенка определенного возраста.</a:t>
            </a:r>
            <a:endParaRPr lang="ru-RU" b="1" dirty="0">
              <a:solidFill>
                <a:srgbClr val="0070C0"/>
              </a:solidFill>
            </a:endParaRPr>
          </a:p>
        </p:txBody>
      </p:sp>
      <p:pic>
        <p:nvPicPr>
          <p:cNvPr id="3076" name="Picture 4"/>
          <p:cNvPicPr>
            <a:picLocks noChangeAspect="1" noChangeArrowheads="1"/>
          </p:cNvPicPr>
          <p:nvPr/>
        </p:nvPicPr>
        <p:blipFill>
          <a:blip r:embed="rId2"/>
          <a:srcRect/>
          <a:stretch>
            <a:fillRect/>
          </a:stretch>
        </p:blipFill>
        <p:spPr bwMode="auto">
          <a:xfrm>
            <a:off x="5856932" y="3929066"/>
            <a:ext cx="3013732"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24" y="785794"/>
            <a:ext cx="4572000" cy="2215991"/>
          </a:xfrm>
          <a:prstGeom prst="rect">
            <a:avLst/>
          </a:prstGeom>
        </p:spPr>
        <p:txBody>
          <a:bodyPr>
            <a:spAutoFit/>
          </a:bodyPr>
          <a:lstStyle/>
          <a:p>
            <a:r>
              <a:rPr lang="ru-RU" sz="2400" b="1" dirty="0" smtClean="0">
                <a:solidFill>
                  <a:srgbClr val="0070C0"/>
                </a:solidFill>
              </a:rPr>
              <a:t>Как часто в магазине детских игрушек вы ловите себя на мысли о том, что купить что-то надо, но что именно приобрести вы не знаете? </a:t>
            </a:r>
          </a:p>
          <a:p>
            <a:endParaRPr lang="ru-RU" dirty="0" smtClean="0"/>
          </a:p>
        </p:txBody>
      </p:sp>
      <p:sp>
        <p:nvSpPr>
          <p:cNvPr id="4" name="Прямоугольник 3"/>
          <p:cNvSpPr/>
          <p:nvPr/>
        </p:nvSpPr>
        <p:spPr>
          <a:xfrm>
            <a:off x="3286116" y="3357562"/>
            <a:ext cx="4572000" cy="1938992"/>
          </a:xfrm>
          <a:prstGeom prst="rect">
            <a:avLst/>
          </a:prstGeom>
        </p:spPr>
        <p:txBody>
          <a:bodyPr>
            <a:spAutoFit/>
          </a:bodyPr>
          <a:lstStyle/>
          <a:p>
            <a:r>
              <a:rPr lang="ru-RU" sz="2400" b="1" dirty="0" smtClean="0">
                <a:solidFill>
                  <a:srgbClr val="0070C0"/>
                </a:solidFill>
              </a:rPr>
              <a:t>Давайте рассмотрим главные ошибки родителей при выборе кукол, машинок, замков и других забав для детей.</a:t>
            </a:r>
          </a:p>
          <a:p>
            <a:endParaRPr lang="ru-RU" sz="2400" b="1" dirty="0" smtClean="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00042"/>
            <a:ext cx="4572000" cy="4985980"/>
          </a:xfrm>
          <a:prstGeom prst="rect">
            <a:avLst/>
          </a:prstGeom>
        </p:spPr>
        <p:txBody>
          <a:bodyPr>
            <a:spAutoFit/>
          </a:bodyPr>
          <a:lstStyle/>
          <a:p>
            <a:r>
              <a:rPr lang="ru-RU" dirty="0" smtClean="0">
                <a:solidFill>
                  <a:srgbClr val="0070C0"/>
                </a:solidFill>
              </a:rPr>
              <a:t>1</a:t>
            </a:r>
            <a:r>
              <a:rPr lang="ru-RU" sz="2000" b="1" dirty="0" smtClean="0">
                <a:solidFill>
                  <a:srgbClr val="0070C0"/>
                </a:solidFill>
              </a:rPr>
              <a:t>. «Я так мечтал о таком в детстве!» или «Когда я был маленьким, такой красоты в магазинах не было»</a:t>
            </a:r>
          </a:p>
          <a:p>
            <a:r>
              <a:rPr lang="ru-RU" sz="2000" b="1" dirty="0" smtClean="0">
                <a:solidFill>
                  <a:srgbClr val="0070C0"/>
                </a:solidFill>
              </a:rPr>
              <a:t> </a:t>
            </a:r>
          </a:p>
          <a:p>
            <a:r>
              <a:rPr lang="ru-RU" sz="2000" b="1" dirty="0" smtClean="0">
                <a:solidFill>
                  <a:srgbClr val="0070C0"/>
                </a:solidFill>
              </a:rPr>
              <a:t>Покупка игрушки для себя – это одна из самых распространенных родительских ошибок. Ваш ребенок отличается от вас. При выборе игрушки нужно обязательно учитывать его интересы. Если малыш обожает спокойные игры, где он задействует внимание и усидчивость, не стоит задаривать его спортивным инвентарем. Ваша любовь к подвижным забавам – не его выбор.</a:t>
            </a:r>
          </a:p>
          <a:p>
            <a:endParaRPr lang="ru-RU" dirty="0"/>
          </a:p>
        </p:txBody>
      </p:sp>
      <p:pic>
        <p:nvPicPr>
          <p:cNvPr id="24578" name="Picture 2"/>
          <p:cNvPicPr>
            <a:picLocks noChangeAspect="1" noChangeArrowheads="1"/>
          </p:cNvPicPr>
          <p:nvPr/>
        </p:nvPicPr>
        <p:blipFill>
          <a:blip r:embed="rId2"/>
          <a:srcRect/>
          <a:stretch>
            <a:fillRect/>
          </a:stretch>
        </p:blipFill>
        <p:spPr bwMode="auto">
          <a:xfrm>
            <a:off x="5449339" y="4214818"/>
            <a:ext cx="3123169"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42852"/>
            <a:ext cx="4572000" cy="7109639"/>
          </a:xfrm>
          <a:prstGeom prst="rect">
            <a:avLst/>
          </a:prstGeom>
        </p:spPr>
        <p:txBody>
          <a:bodyPr>
            <a:spAutoFit/>
          </a:bodyPr>
          <a:lstStyle/>
          <a:p>
            <a:r>
              <a:rPr lang="ru-RU" sz="2000" b="1" dirty="0" smtClean="0">
                <a:solidFill>
                  <a:srgbClr val="0070C0"/>
                </a:solidFill>
              </a:rPr>
              <a:t>2. «Он – мальчик! Зачем ему куклы?»</a:t>
            </a:r>
          </a:p>
          <a:p>
            <a:r>
              <a:rPr lang="ru-RU" sz="2000" b="1" dirty="0" smtClean="0">
                <a:solidFill>
                  <a:srgbClr val="0070C0"/>
                </a:solidFill>
              </a:rPr>
              <a:t>Большинство пап сурово сводят брови на переносице, если замечают, что их сын тянет руки к мягкому мишке или к коляске для кукол. А ведь это неправильно! Ребенок должен играть со всем, что попадает в его поле зрения. И знакомство с куклой не станет причиной смены сексуальной ориентации в будущем (а ведь так действительно думают некоторое родители). Разграничение игрушек на «</a:t>
            </a:r>
            <a:r>
              <a:rPr lang="ru-RU" sz="2000" b="1" dirty="0" err="1" smtClean="0">
                <a:solidFill>
                  <a:srgbClr val="0070C0"/>
                </a:solidFill>
              </a:rPr>
              <a:t>мальчуковые</a:t>
            </a:r>
            <a:r>
              <a:rPr lang="ru-RU" sz="2000" b="1" dirty="0" smtClean="0">
                <a:solidFill>
                  <a:srgbClr val="0070C0"/>
                </a:solidFill>
              </a:rPr>
              <a:t>» и «девчачьи» отстраняет вашего малыша от права выбора. Скажем даже больше: мальчики должны играть в куклы не меньше девочек! Ведь так формируется чувство отцовства!!!</a:t>
            </a:r>
          </a:p>
          <a:p>
            <a:endParaRPr lang="ru-RU" dirty="0" smtClean="0"/>
          </a:p>
          <a:p>
            <a:endParaRPr lang="ru-RU" dirty="0" smtClean="0"/>
          </a:p>
        </p:txBody>
      </p:sp>
      <p:pic>
        <p:nvPicPr>
          <p:cNvPr id="1026" name="Picture 2"/>
          <p:cNvPicPr>
            <a:picLocks noChangeAspect="1" noChangeArrowheads="1"/>
          </p:cNvPicPr>
          <p:nvPr/>
        </p:nvPicPr>
        <p:blipFill>
          <a:blip r:embed="rId2"/>
          <a:srcRect/>
          <a:stretch>
            <a:fillRect/>
          </a:stretch>
        </p:blipFill>
        <p:spPr bwMode="auto">
          <a:xfrm>
            <a:off x="5357818" y="3786190"/>
            <a:ext cx="3395977" cy="22526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571480"/>
            <a:ext cx="4572000" cy="5878532"/>
          </a:xfrm>
          <a:prstGeom prst="rect">
            <a:avLst/>
          </a:prstGeom>
        </p:spPr>
        <p:txBody>
          <a:bodyPr>
            <a:spAutoFit/>
          </a:bodyPr>
          <a:lstStyle/>
          <a:p>
            <a:r>
              <a:rPr lang="ru-RU" sz="2000" b="1" dirty="0" smtClean="0">
                <a:solidFill>
                  <a:srgbClr val="0070C0"/>
                </a:solidFill>
              </a:rPr>
              <a:t>3. «Обычные игрушки моему ребенку не нужны, все должно развивать»</a:t>
            </a:r>
          </a:p>
          <a:p>
            <a:endParaRPr lang="ru-RU" sz="2000" b="1" dirty="0" smtClean="0">
              <a:solidFill>
                <a:srgbClr val="0070C0"/>
              </a:solidFill>
            </a:endParaRPr>
          </a:p>
          <a:p>
            <a:r>
              <a:rPr lang="ru-RU" sz="2000" b="1" dirty="0" smtClean="0">
                <a:solidFill>
                  <a:srgbClr val="0070C0"/>
                </a:solidFill>
              </a:rPr>
              <a:t>Кто сказал, что машинки или игра в мяч не развивают? А как же ориентация в пространстве, развитие мелкой и крупной моторики, стимуляция воображения, умение сосуществовать с коллективом (если малыш играет не сам) и многое другое? Все, до чего дотрагивается ребенок, учит его и знакомит с окружающим миром. Не стоит забрасывать ребёнка только карточками Домино или кубиками Никитина. Дайте ему возможность просто играть.</a:t>
            </a:r>
          </a:p>
          <a:p>
            <a:endParaRPr lang="ru-RU" dirty="0" smtClean="0"/>
          </a:p>
          <a:p>
            <a:endParaRPr lang="ru-RU" dirty="0" smtClean="0"/>
          </a:p>
        </p:txBody>
      </p:sp>
      <p:pic>
        <p:nvPicPr>
          <p:cNvPr id="2051" name="Picture 3"/>
          <p:cNvPicPr>
            <a:picLocks noChangeAspect="1" noChangeArrowheads="1"/>
          </p:cNvPicPr>
          <p:nvPr/>
        </p:nvPicPr>
        <p:blipFill>
          <a:blip r:embed="rId2"/>
          <a:srcRect/>
          <a:stretch>
            <a:fillRect/>
          </a:stretch>
        </p:blipFill>
        <p:spPr bwMode="auto">
          <a:xfrm>
            <a:off x="5572132" y="4000504"/>
            <a:ext cx="3123169"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500042"/>
            <a:ext cx="4572000" cy="5570756"/>
          </a:xfrm>
          <a:prstGeom prst="rect">
            <a:avLst/>
          </a:prstGeom>
        </p:spPr>
        <p:txBody>
          <a:bodyPr>
            <a:spAutoFit/>
          </a:bodyPr>
          <a:lstStyle/>
          <a:p>
            <a:r>
              <a:rPr lang="ru-RU" sz="2000" b="1" dirty="0" smtClean="0">
                <a:solidFill>
                  <a:srgbClr val="0070C0"/>
                </a:solidFill>
              </a:rPr>
              <a:t>4. «Лучше я буду покупать игрушки для детей дешевле! Все равно, они их ломают на второй день»</a:t>
            </a:r>
          </a:p>
          <a:p>
            <a:endParaRPr lang="ru-RU" sz="2000" b="1" dirty="0" smtClean="0">
              <a:solidFill>
                <a:srgbClr val="0070C0"/>
              </a:solidFill>
            </a:endParaRPr>
          </a:p>
          <a:p>
            <a:r>
              <a:rPr lang="ru-RU" sz="2000" b="1" dirty="0" smtClean="0">
                <a:solidFill>
                  <a:srgbClr val="0070C0"/>
                </a:solidFill>
              </a:rPr>
              <a:t>Качественные игрушки не ломаются на второй день. Это аксиома. Если вы купили машинку или куклу в магазине, к ним есть все сертификаты, но стоимость у них не такая уж низкая, не расстраивайтесь. Это все окупится, потому что этой игрушкой ребенок будет играть не один год. Лучше покупайте редко, но качественную детскую продукцию, чем часто, но ломкую и опасную для здоровья детей.</a:t>
            </a:r>
          </a:p>
          <a:p>
            <a:endParaRPr lang="ru-RU" dirty="0" smtClean="0"/>
          </a:p>
          <a:p>
            <a:endParaRPr lang="ru-RU" dirty="0" smtClean="0"/>
          </a:p>
        </p:txBody>
      </p:sp>
      <p:pic>
        <p:nvPicPr>
          <p:cNvPr id="3074" name="Picture 2"/>
          <p:cNvPicPr>
            <a:picLocks noChangeAspect="1" noChangeArrowheads="1"/>
          </p:cNvPicPr>
          <p:nvPr/>
        </p:nvPicPr>
        <p:blipFill>
          <a:blip r:embed="rId2"/>
          <a:srcRect/>
          <a:stretch>
            <a:fillRect/>
          </a:stretch>
        </p:blipFill>
        <p:spPr bwMode="auto">
          <a:xfrm>
            <a:off x="5520777" y="3714752"/>
            <a:ext cx="3123169"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324</TotalTime>
  <Words>926</Words>
  <Application>Microsoft Office PowerPoint</Application>
  <PresentationFormat>Экран (4:3)</PresentationFormat>
  <Paragraphs>40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Игрушки для пятилетних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Игрушки для пятилетних</dc:title>
  <dc:creator>user</dc:creator>
  <cp:lastModifiedBy>user</cp:lastModifiedBy>
  <cp:revision>39</cp:revision>
  <dcterms:created xsi:type="dcterms:W3CDTF">2014-10-23T04:07:31Z</dcterms:created>
  <dcterms:modified xsi:type="dcterms:W3CDTF">2015-05-10T13:25:23Z</dcterms:modified>
</cp:coreProperties>
</file>