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6" r:id="rId3"/>
    <p:sldId id="257" r:id="rId4"/>
    <p:sldId id="258" r:id="rId5"/>
    <p:sldId id="259" r:id="rId6"/>
    <p:sldId id="260" r:id="rId7"/>
    <p:sldId id="261" r:id="rId8"/>
    <p:sldId id="262" r:id="rId9"/>
    <p:sldId id="263" r:id="rId10"/>
    <p:sldId id="264"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5" d="100"/>
          <a:sy n="55" d="100"/>
        </p:scale>
        <p:origin x="-102" y="-33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FA9EDC1-6D70-4061-80A0-D217A25EA3A0}" type="datetimeFigureOut">
              <a:rPr lang="ru-RU" smtClean="0"/>
              <a:pPr/>
              <a:t>14.05.2015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90C6FB9-BA8D-43ED-9ABE-D98ED8FEBD83}" type="slidenum">
              <a:rPr lang="ru-RU" smtClean="0"/>
              <a:pPr/>
              <a:t>‹#›</a:t>
            </a:fld>
            <a:endParaRPr lang="ru-RU"/>
          </a:p>
        </p:txBody>
      </p:sp>
    </p:spTree>
    <p:extLst>
      <p:ext uri="{BB962C8B-B14F-4D97-AF65-F5344CB8AC3E}">
        <p14:creationId xmlns:p14="http://schemas.microsoft.com/office/powerpoint/2010/main" val="1756683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FA9EDC1-6D70-4061-80A0-D217A25EA3A0}" type="datetimeFigureOut">
              <a:rPr lang="ru-RU" smtClean="0"/>
              <a:pPr/>
              <a:t>14.05.2015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90C6FB9-BA8D-43ED-9ABE-D98ED8FEBD83}" type="slidenum">
              <a:rPr lang="ru-RU" smtClean="0"/>
              <a:pPr/>
              <a:t>‹#›</a:t>
            </a:fld>
            <a:endParaRPr lang="ru-RU"/>
          </a:p>
        </p:txBody>
      </p:sp>
    </p:spTree>
    <p:extLst>
      <p:ext uri="{BB962C8B-B14F-4D97-AF65-F5344CB8AC3E}">
        <p14:creationId xmlns:p14="http://schemas.microsoft.com/office/powerpoint/2010/main" val="1593984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FA9EDC1-6D70-4061-80A0-D217A25EA3A0}" type="datetimeFigureOut">
              <a:rPr lang="ru-RU" smtClean="0"/>
              <a:pPr/>
              <a:t>14.05.2015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90C6FB9-BA8D-43ED-9ABE-D98ED8FEBD83}" type="slidenum">
              <a:rPr lang="ru-RU" smtClean="0"/>
              <a:pPr/>
              <a:t>‹#›</a:t>
            </a:fld>
            <a:endParaRPr lang="ru-RU"/>
          </a:p>
        </p:txBody>
      </p:sp>
    </p:spTree>
    <p:extLst>
      <p:ext uri="{BB962C8B-B14F-4D97-AF65-F5344CB8AC3E}">
        <p14:creationId xmlns:p14="http://schemas.microsoft.com/office/powerpoint/2010/main" val="3178315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FA9EDC1-6D70-4061-80A0-D217A25EA3A0}" type="datetimeFigureOut">
              <a:rPr lang="ru-RU" smtClean="0"/>
              <a:pPr/>
              <a:t>14.05.2015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90C6FB9-BA8D-43ED-9ABE-D98ED8FEBD83}" type="slidenum">
              <a:rPr lang="ru-RU" smtClean="0"/>
              <a:pPr/>
              <a:t>‹#›</a:t>
            </a:fld>
            <a:endParaRPr lang="ru-RU"/>
          </a:p>
        </p:txBody>
      </p:sp>
    </p:spTree>
    <p:extLst>
      <p:ext uri="{BB962C8B-B14F-4D97-AF65-F5344CB8AC3E}">
        <p14:creationId xmlns:p14="http://schemas.microsoft.com/office/powerpoint/2010/main" val="3409730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FA9EDC1-6D70-4061-80A0-D217A25EA3A0}" type="datetimeFigureOut">
              <a:rPr lang="ru-RU" smtClean="0"/>
              <a:pPr/>
              <a:t>14.05.2015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90C6FB9-BA8D-43ED-9ABE-D98ED8FEBD83}" type="slidenum">
              <a:rPr lang="ru-RU" smtClean="0"/>
              <a:pPr/>
              <a:t>‹#›</a:t>
            </a:fld>
            <a:endParaRPr lang="ru-RU"/>
          </a:p>
        </p:txBody>
      </p:sp>
    </p:spTree>
    <p:extLst>
      <p:ext uri="{BB962C8B-B14F-4D97-AF65-F5344CB8AC3E}">
        <p14:creationId xmlns:p14="http://schemas.microsoft.com/office/powerpoint/2010/main" val="2659096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FA9EDC1-6D70-4061-80A0-D217A25EA3A0}" type="datetimeFigureOut">
              <a:rPr lang="ru-RU" smtClean="0"/>
              <a:pPr/>
              <a:t>14.05.2015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90C6FB9-BA8D-43ED-9ABE-D98ED8FEBD83}" type="slidenum">
              <a:rPr lang="ru-RU" smtClean="0"/>
              <a:pPr/>
              <a:t>‹#›</a:t>
            </a:fld>
            <a:endParaRPr lang="ru-RU"/>
          </a:p>
        </p:txBody>
      </p:sp>
    </p:spTree>
    <p:extLst>
      <p:ext uri="{BB962C8B-B14F-4D97-AF65-F5344CB8AC3E}">
        <p14:creationId xmlns:p14="http://schemas.microsoft.com/office/powerpoint/2010/main" val="19394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FA9EDC1-6D70-4061-80A0-D217A25EA3A0}" type="datetimeFigureOut">
              <a:rPr lang="ru-RU" smtClean="0"/>
              <a:pPr/>
              <a:t>14.05.2015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90C6FB9-BA8D-43ED-9ABE-D98ED8FEBD83}" type="slidenum">
              <a:rPr lang="ru-RU" smtClean="0"/>
              <a:pPr/>
              <a:t>‹#›</a:t>
            </a:fld>
            <a:endParaRPr lang="ru-RU"/>
          </a:p>
        </p:txBody>
      </p:sp>
    </p:spTree>
    <p:extLst>
      <p:ext uri="{BB962C8B-B14F-4D97-AF65-F5344CB8AC3E}">
        <p14:creationId xmlns:p14="http://schemas.microsoft.com/office/powerpoint/2010/main" val="2839156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FA9EDC1-6D70-4061-80A0-D217A25EA3A0}" type="datetimeFigureOut">
              <a:rPr lang="ru-RU" smtClean="0"/>
              <a:pPr/>
              <a:t>14.05.2015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90C6FB9-BA8D-43ED-9ABE-D98ED8FEBD83}" type="slidenum">
              <a:rPr lang="ru-RU" smtClean="0"/>
              <a:pPr/>
              <a:t>‹#›</a:t>
            </a:fld>
            <a:endParaRPr lang="ru-RU"/>
          </a:p>
        </p:txBody>
      </p:sp>
    </p:spTree>
    <p:extLst>
      <p:ext uri="{BB962C8B-B14F-4D97-AF65-F5344CB8AC3E}">
        <p14:creationId xmlns:p14="http://schemas.microsoft.com/office/powerpoint/2010/main" val="2444317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FA9EDC1-6D70-4061-80A0-D217A25EA3A0}" type="datetimeFigureOut">
              <a:rPr lang="ru-RU" smtClean="0"/>
              <a:pPr/>
              <a:t>14.05.2015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90C6FB9-BA8D-43ED-9ABE-D98ED8FEBD83}" type="slidenum">
              <a:rPr lang="ru-RU" smtClean="0"/>
              <a:pPr/>
              <a:t>‹#›</a:t>
            </a:fld>
            <a:endParaRPr lang="ru-RU"/>
          </a:p>
        </p:txBody>
      </p:sp>
    </p:spTree>
    <p:extLst>
      <p:ext uri="{BB962C8B-B14F-4D97-AF65-F5344CB8AC3E}">
        <p14:creationId xmlns:p14="http://schemas.microsoft.com/office/powerpoint/2010/main" val="179949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FA9EDC1-6D70-4061-80A0-D217A25EA3A0}" type="datetimeFigureOut">
              <a:rPr lang="ru-RU" smtClean="0"/>
              <a:pPr/>
              <a:t>14.05.2015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90C6FB9-BA8D-43ED-9ABE-D98ED8FEBD83}" type="slidenum">
              <a:rPr lang="ru-RU" smtClean="0"/>
              <a:pPr/>
              <a:t>‹#›</a:t>
            </a:fld>
            <a:endParaRPr lang="ru-RU"/>
          </a:p>
        </p:txBody>
      </p:sp>
    </p:spTree>
    <p:extLst>
      <p:ext uri="{BB962C8B-B14F-4D97-AF65-F5344CB8AC3E}">
        <p14:creationId xmlns:p14="http://schemas.microsoft.com/office/powerpoint/2010/main" val="444049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FA9EDC1-6D70-4061-80A0-D217A25EA3A0}" type="datetimeFigureOut">
              <a:rPr lang="ru-RU" smtClean="0"/>
              <a:pPr/>
              <a:t>14.05.2015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90C6FB9-BA8D-43ED-9ABE-D98ED8FEBD83}" type="slidenum">
              <a:rPr lang="ru-RU" smtClean="0"/>
              <a:pPr/>
              <a:t>‹#›</a:t>
            </a:fld>
            <a:endParaRPr lang="ru-RU"/>
          </a:p>
        </p:txBody>
      </p:sp>
    </p:spTree>
    <p:extLst>
      <p:ext uri="{BB962C8B-B14F-4D97-AF65-F5344CB8AC3E}">
        <p14:creationId xmlns:p14="http://schemas.microsoft.com/office/powerpoint/2010/main" val="870298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26000"/>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A9EDC1-6D70-4061-80A0-D217A25EA3A0}" type="datetimeFigureOut">
              <a:rPr lang="ru-RU" smtClean="0"/>
              <a:pPr/>
              <a:t>14.05.2015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0C6FB9-BA8D-43ED-9ABE-D98ED8FEBD83}" type="slidenum">
              <a:rPr lang="ru-RU" smtClean="0"/>
              <a:pPr/>
              <a:t>‹#›</a:t>
            </a:fld>
            <a:endParaRPr lang="ru-RU"/>
          </a:p>
        </p:txBody>
      </p:sp>
    </p:spTree>
    <p:extLst>
      <p:ext uri="{BB962C8B-B14F-4D97-AF65-F5344CB8AC3E}">
        <p14:creationId xmlns:p14="http://schemas.microsoft.com/office/powerpoint/2010/main" val="950819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1268760"/>
            <a:ext cx="7200800" cy="1362075"/>
          </a:xfrm>
        </p:spPr>
        <p:txBody>
          <a:bodyPr/>
          <a:lstStyle/>
          <a:p>
            <a:pPr algn="ctr"/>
            <a:r>
              <a:rPr lang="ru-RU" dirty="0">
                <a:latin typeface="Monotype Corsiva" pitchFamily="66" charset="0"/>
              </a:rPr>
              <a:t>Проект </a:t>
            </a:r>
            <a:r>
              <a:rPr lang="en-US" dirty="0">
                <a:latin typeface="Monotype Corsiva" pitchFamily="66" charset="0"/>
              </a:rPr>
              <a:t>“</a:t>
            </a:r>
            <a:r>
              <a:rPr lang="ru-RU" dirty="0">
                <a:latin typeface="Monotype Corsiva" pitchFamily="66" charset="0"/>
              </a:rPr>
              <a:t>Улицы героев в Твери</a:t>
            </a:r>
            <a:r>
              <a:rPr lang="en-US" dirty="0">
                <a:latin typeface="Monotype Corsiva" pitchFamily="66" charset="0"/>
              </a:rPr>
              <a:t>”</a:t>
            </a:r>
            <a:endParaRPr lang="ru-RU" dirty="0">
              <a:solidFill>
                <a:srgbClr val="FF0000"/>
              </a:solidFill>
            </a:endParaRPr>
          </a:p>
        </p:txBody>
      </p:sp>
      <p:sp>
        <p:nvSpPr>
          <p:cNvPr id="3" name="Текст 2"/>
          <p:cNvSpPr>
            <a:spLocks noGrp="1"/>
          </p:cNvSpPr>
          <p:nvPr>
            <p:ph type="body" idx="1"/>
          </p:nvPr>
        </p:nvSpPr>
        <p:spPr>
          <a:xfrm rot="10800000" flipV="1">
            <a:off x="5724128" y="4869160"/>
            <a:ext cx="2515816" cy="1152128"/>
          </a:xfrm>
        </p:spPr>
        <p:txBody>
          <a:bodyPr/>
          <a:lstStyle/>
          <a:p>
            <a:r>
              <a:rPr lang="ru-RU" dirty="0" smtClean="0"/>
              <a:t>     </a:t>
            </a:r>
            <a:endParaRPr lang="ru-RU" sz="2400" dirty="0">
              <a:solidFill>
                <a:srgbClr val="FF0000"/>
              </a:solidFill>
            </a:endParaRPr>
          </a:p>
        </p:txBody>
      </p:sp>
      <p:sp>
        <p:nvSpPr>
          <p:cNvPr id="4" name="Подзаголовок 2"/>
          <p:cNvSpPr txBox="1">
            <a:spLocks/>
          </p:cNvSpPr>
          <p:nvPr/>
        </p:nvSpPr>
        <p:spPr>
          <a:xfrm flipH="1">
            <a:off x="5364088" y="4653136"/>
            <a:ext cx="3384376" cy="1224136"/>
          </a:xfrm>
          <a:prstGeom prst="rect">
            <a:avLst/>
          </a:prstGeom>
        </p:spPr>
        <p:txBody>
          <a:bodyPr vert="horz" lIns="91440" tIns="45720" rIns="91440" bIns="45720" rtlCol="0" anchor="b">
            <a:noAutofit/>
          </a:bodyPr>
          <a:lstStyle>
            <a:lvl1pPr marL="0" indent="0" algn="l"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9pPr>
          </a:lstStyle>
          <a:p>
            <a:pPr algn="ctr"/>
            <a:r>
              <a:rPr lang="ru-RU" sz="1800" dirty="0" smtClean="0">
                <a:solidFill>
                  <a:schemeClr val="tx1"/>
                </a:solidFill>
                <a:latin typeface="Monotype Corsiva" pitchFamily="66" charset="0"/>
              </a:rPr>
              <a:t>Работу выполнили учащиеся 8В класса </a:t>
            </a:r>
          </a:p>
          <a:p>
            <a:pPr algn="ctr"/>
            <a:r>
              <a:rPr lang="ru-RU" sz="1800" dirty="0" smtClean="0">
                <a:solidFill>
                  <a:schemeClr val="tx1"/>
                </a:solidFill>
                <a:latin typeface="Monotype Corsiva" pitchFamily="66" charset="0"/>
              </a:rPr>
              <a:t>МОУ СОШ № 29 г. Твери</a:t>
            </a:r>
          </a:p>
          <a:p>
            <a:pPr algn="ctr"/>
            <a:r>
              <a:rPr lang="ru-RU" sz="1800" dirty="0" smtClean="0">
                <a:solidFill>
                  <a:schemeClr val="tx1"/>
                </a:solidFill>
                <a:latin typeface="Monotype Corsiva" pitchFamily="66" charset="0"/>
              </a:rPr>
              <a:t>Руководитель проекта Година О.А.</a:t>
            </a:r>
            <a:endParaRPr lang="ru-RU" sz="1800" dirty="0">
              <a:solidFill>
                <a:schemeClr val="tx1"/>
              </a:solidFill>
              <a:latin typeface="Monotype Corsiva" pitchFamily="66" charset="0"/>
            </a:endParaRPr>
          </a:p>
        </p:txBody>
      </p:sp>
      <p:sp>
        <p:nvSpPr>
          <p:cNvPr id="5" name="Подзаголовок 2"/>
          <p:cNvSpPr txBox="1">
            <a:spLocks/>
          </p:cNvSpPr>
          <p:nvPr/>
        </p:nvSpPr>
        <p:spPr>
          <a:xfrm flipH="1">
            <a:off x="2915816" y="6245932"/>
            <a:ext cx="3384376" cy="1224136"/>
          </a:xfrm>
          <a:prstGeom prst="rect">
            <a:avLst/>
          </a:prstGeom>
        </p:spPr>
        <p:txBody>
          <a:bodyPr vert="horz" lIns="182880" tIns="0">
            <a:noAutofit/>
          </a:bodyPr>
          <a:lstStyle>
            <a:lvl1pPr marL="36576" indent="0" algn="r" rtl="0" eaLnBrk="1" latinLnBrk="0" hangingPunct="1">
              <a:spcBef>
                <a:spcPts val="0"/>
              </a:spcBef>
              <a:buClr>
                <a:schemeClr val="accent1"/>
              </a:buClr>
              <a:buSzPct val="80000"/>
              <a:buFont typeface="Wingdings 2"/>
              <a:buNone/>
              <a:defRPr kumimoji="0" sz="2000" kern="1200">
                <a:solidFill>
                  <a:schemeClr val="bg2">
                    <a:shade val="25000"/>
                  </a:schemeClr>
                </a:solidFill>
                <a:effectLst/>
                <a:latin typeface="+mn-lt"/>
                <a:ea typeface="+mn-ea"/>
                <a:cs typeface="+mn-cs"/>
              </a:defRPr>
            </a:lvl1pPr>
            <a:lvl2pPr marL="457200" indent="0" algn="ctr" rtl="0" eaLnBrk="1" latinLnBrk="0" hangingPunct="1">
              <a:spcBef>
                <a:spcPts val="250"/>
              </a:spcBef>
              <a:buClr>
                <a:schemeClr val="accent1"/>
              </a:buClr>
              <a:buSzPct val="100000"/>
              <a:buFont typeface="Verdana"/>
              <a:buNone/>
              <a:defRPr kumimoji="0" sz="2400" kern="1200">
                <a:solidFill>
                  <a:schemeClr val="tx1"/>
                </a:solidFill>
                <a:latin typeface="+mn-lt"/>
                <a:ea typeface="+mn-ea"/>
                <a:cs typeface="+mn-cs"/>
              </a:defRPr>
            </a:lvl2pPr>
            <a:lvl3pPr marL="914400" indent="0" algn="ctr" rtl="0" eaLnBrk="1" latinLnBrk="0" hangingPunct="1">
              <a:spcBef>
                <a:spcPts val="250"/>
              </a:spcBef>
              <a:buClr>
                <a:schemeClr val="accent2">
                  <a:tint val="85000"/>
                  <a:satMod val="285000"/>
                </a:schemeClr>
              </a:buClr>
              <a:buSzPct val="100000"/>
              <a:buFont typeface="Wingdings 2"/>
              <a:buNone/>
              <a:defRPr kumimoji="0" sz="2200" kern="1200">
                <a:solidFill>
                  <a:schemeClr val="tx1"/>
                </a:solidFill>
                <a:latin typeface="+mn-lt"/>
                <a:ea typeface="+mn-ea"/>
                <a:cs typeface="+mn-cs"/>
              </a:defRPr>
            </a:lvl3pPr>
            <a:lvl4pPr marL="1371600" indent="0" algn="ctr" rtl="0" eaLnBrk="1" latinLnBrk="0" hangingPunct="1">
              <a:spcBef>
                <a:spcPts val="230"/>
              </a:spcBef>
              <a:buClr>
                <a:schemeClr val="accent2">
                  <a:tint val="85000"/>
                  <a:satMod val="285000"/>
                </a:schemeClr>
              </a:buClr>
              <a:buSzPct val="112000"/>
              <a:buFont typeface="Verdana"/>
              <a:buNone/>
              <a:defRPr kumimoji="0" sz="1900" kern="1200">
                <a:solidFill>
                  <a:schemeClr val="tx1"/>
                </a:solidFill>
                <a:latin typeface="+mn-lt"/>
                <a:ea typeface="+mn-ea"/>
                <a:cs typeface="+mn-cs"/>
              </a:defRPr>
            </a:lvl4pPr>
            <a:lvl5pPr marL="1828800" indent="0" algn="ctr" rtl="0" eaLnBrk="1" latinLnBrk="0" hangingPunct="1">
              <a:spcBef>
                <a:spcPts val="250"/>
              </a:spcBef>
              <a:buClr>
                <a:schemeClr val="accent3">
                  <a:tint val="85000"/>
                  <a:satMod val="275000"/>
                </a:schemeClr>
              </a:buClr>
              <a:buSzPct val="100000"/>
              <a:buFont typeface="Wingdings 2"/>
              <a:buNone/>
              <a:defRPr kumimoji="0" sz="1800" kern="1200">
                <a:solidFill>
                  <a:schemeClr val="tx1"/>
                </a:solidFill>
                <a:latin typeface="+mn-lt"/>
                <a:ea typeface="+mn-ea"/>
                <a:cs typeface="+mn-cs"/>
              </a:defRPr>
            </a:lvl5pPr>
            <a:lvl6pPr marL="2286000" indent="0" algn="ctr" rtl="0" eaLnBrk="1" latinLnBrk="0" hangingPunct="1">
              <a:spcBef>
                <a:spcPts val="250"/>
              </a:spcBef>
              <a:buClr>
                <a:schemeClr val="accent3">
                  <a:tint val="85000"/>
                  <a:satMod val="275000"/>
                </a:schemeClr>
              </a:buClr>
              <a:buSzPct val="100000"/>
              <a:buFont typeface="Verdana"/>
              <a:buNone/>
              <a:defRPr kumimoji="0" sz="1700" kern="1200" baseline="0">
                <a:solidFill>
                  <a:schemeClr val="tx1"/>
                </a:solidFill>
                <a:latin typeface="+mn-lt"/>
                <a:ea typeface="+mn-ea"/>
                <a:cs typeface="+mn-cs"/>
              </a:defRPr>
            </a:lvl6pPr>
            <a:lvl7pPr marL="2743200" indent="0" algn="ctr" rtl="0" eaLnBrk="1" latinLnBrk="0" hangingPunct="1">
              <a:spcBef>
                <a:spcPts val="255"/>
              </a:spcBef>
              <a:buClr>
                <a:schemeClr val="accent3">
                  <a:tint val="85000"/>
                  <a:satMod val="275000"/>
                </a:schemeClr>
              </a:buClr>
              <a:buSzPct val="100000"/>
              <a:buFont typeface="Wingdings 2"/>
              <a:buNone/>
              <a:defRPr kumimoji="0" sz="1500" kern="1200">
                <a:solidFill>
                  <a:schemeClr val="tx1"/>
                </a:solidFill>
                <a:latin typeface="+mn-lt"/>
                <a:ea typeface="+mn-ea"/>
                <a:cs typeface="+mn-cs"/>
              </a:defRPr>
            </a:lvl7pPr>
            <a:lvl8pPr marL="3200400" indent="0" algn="ctr" rtl="0" eaLnBrk="1" latinLnBrk="0" hangingPunct="1">
              <a:spcBef>
                <a:spcPts val="257"/>
              </a:spcBef>
              <a:buClr>
                <a:schemeClr val="accent3">
                  <a:tint val="85000"/>
                  <a:satMod val="275000"/>
                </a:schemeClr>
              </a:buClr>
              <a:buSzPct val="100000"/>
              <a:buFont typeface="Verdana"/>
              <a:buNone/>
              <a:defRPr kumimoji="0" sz="1500" kern="1200" baseline="0">
                <a:solidFill>
                  <a:schemeClr val="tx1"/>
                </a:solidFill>
                <a:latin typeface="+mn-lt"/>
                <a:ea typeface="+mn-ea"/>
                <a:cs typeface="+mn-cs"/>
              </a:defRPr>
            </a:lvl8pPr>
            <a:lvl9pPr marL="3657600" indent="0" algn="ctr" rtl="0" eaLnBrk="1" latinLnBrk="0" hangingPunct="1">
              <a:spcBef>
                <a:spcPts val="255"/>
              </a:spcBef>
              <a:buClr>
                <a:schemeClr val="accent3">
                  <a:tint val="85000"/>
                  <a:satMod val="275000"/>
                </a:schemeClr>
              </a:buClr>
              <a:buSzPct val="100000"/>
              <a:buFont typeface="Wingdings 2"/>
              <a:buNone/>
              <a:defRPr kumimoji="0" sz="1500" kern="1200">
                <a:solidFill>
                  <a:schemeClr val="tx1"/>
                </a:solidFill>
                <a:latin typeface="+mn-lt"/>
                <a:ea typeface="+mn-ea"/>
                <a:cs typeface="+mn-cs"/>
              </a:defRPr>
            </a:lvl9pPr>
            <a:extLst/>
          </a:lstStyle>
          <a:p>
            <a:pPr algn="ctr"/>
            <a:r>
              <a:rPr lang="ru-RU" sz="1800" dirty="0" smtClean="0">
                <a:solidFill>
                  <a:schemeClr val="tx1"/>
                </a:solidFill>
                <a:latin typeface="Monotype Corsiva" pitchFamily="66" charset="0"/>
              </a:rPr>
              <a:t>Тверь 2015.</a:t>
            </a:r>
            <a:endParaRPr lang="ru-RU" sz="1800" dirty="0">
              <a:solidFill>
                <a:schemeClr val="tx1"/>
              </a:solidFill>
              <a:latin typeface="Monotype Corsiva" pitchFamily="66"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4114800" cy="1162050"/>
          </a:xfrm>
        </p:spPr>
        <p:txBody>
          <a:bodyPr>
            <a:normAutofit/>
          </a:bodyPr>
          <a:lstStyle/>
          <a:p>
            <a:r>
              <a:rPr lang="ru-RU" sz="3200" dirty="0" smtClean="0">
                <a:solidFill>
                  <a:srgbClr val="FF0000"/>
                </a:solidFill>
              </a:rPr>
              <a:t>Увековечение заслуг</a:t>
            </a:r>
            <a:endParaRPr lang="ru-RU" sz="3200" dirty="0">
              <a:solidFill>
                <a:srgbClr val="FF0000"/>
              </a:solidFill>
            </a:endParaRPr>
          </a:p>
        </p:txBody>
      </p:sp>
      <p:pic>
        <p:nvPicPr>
          <p:cNvPr id="5" name="Объект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588224" y="2924944"/>
            <a:ext cx="2337434" cy="3429000"/>
          </a:xfrm>
        </p:spPr>
      </p:pic>
      <p:sp>
        <p:nvSpPr>
          <p:cNvPr id="4" name="Текст 3"/>
          <p:cNvSpPr>
            <a:spLocks noGrp="1"/>
          </p:cNvSpPr>
          <p:nvPr>
            <p:ph type="body" sz="half" idx="2"/>
          </p:nvPr>
        </p:nvSpPr>
        <p:spPr>
          <a:xfrm>
            <a:off x="457200" y="1435100"/>
            <a:ext cx="7787208" cy="4691063"/>
          </a:xfrm>
        </p:spPr>
        <p:txBody>
          <a:bodyPr>
            <a:normAutofit/>
          </a:bodyPr>
          <a:lstStyle/>
          <a:p>
            <a:r>
              <a:rPr lang="ru-RU" sz="1800" dirty="0" smtClean="0">
                <a:latin typeface="Times New Roman" panose="02020603050405020304" pitchFamily="18" charset="0"/>
                <a:cs typeface="Times New Roman" panose="02020603050405020304" pitchFamily="18" charset="0"/>
              </a:rPr>
              <a:t>Советский Союз по достоинству оценил заслуги и героизм разведчика, в 1964 году ему посмертно присвоено звание героя Советского Союза. Именем его названы улицы во многих городах России, его именем был назван корабль в СССР, существует мемориальный музей в Москве, в Баку установлен монумент герою, в доме, где жил Зорге теперь музей.</a:t>
            </a: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7297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32656"/>
            <a:ext cx="8183880" cy="1051560"/>
          </a:xfrm>
        </p:spPr>
        <p:txBody>
          <a:bodyPr/>
          <a:lstStyle/>
          <a:p>
            <a:r>
              <a:rPr lang="ru-RU" dirty="0" smtClean="0"/>
              <a:t>Цель проекта </a:t>
            </a:r>
            <a:endParaRPr lang="ru-RU" dirty="0"/>
          </a:p>
        </p:txBody>
      </p:sp>
      <p:sp>
        <p:nvSpPr>
          <p:cNvPr id="3" name="Объект 2"/>
          <p:cNvSpPr>
            <a:spLocks noGrp="1"/>
          </p:cNvSpPr>
          <p:nvPr>
            <p:ph idx="1"/>
          </p:nvPr>
        </p:nvSpPr>
        <p:spPr>
          <a:xfrm>
            <a:off x="467544" y="1556792"/>
            <a:ext cx="8183880" cy="4187952"/>
          </a:xfrm>
        </p:spPr>
        <p:txBody>
          <a:bodyPr/>
          <a:lstStyle/>
          <a:p>
            <a:r>
              <a:rPr lang="ru-RU" dirty="0" err="1" smtClean="0"/>
              <a:t>Популизация</a:t>
            </a:r>
            <a:r>
              <a:rPr lang="ru-RU" dirty="0" smtClean="0"/>
              <a:t> героев ВОВ среди молодежи , а также изучение подвигов героев СССР на примере выходцев из Твери. </a:t>
            </a:r>
            <a:endParaRPr lang="ru-RU" dirty="0"/>
          </a:p>
        </p:txBody>
      </p:sp>
    </p:spTree>
    <p:extLst>
      <p:ext uri="{BB962C8B-B14F-4D97-AF65-F5344CB8AC3E}">
        <p14:creationId xmlns:p14="http://schemas.microsoft.com/office/powerpoint/2010/main" val="2099229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788024" y="3104964"/>
            <a:ext cx="4114800" cy="3086100"/>
          </a:xfrm>
        </p:spPr>
      </p:pic>
      <p:sp>
        <p:nvSpPr>
          <p:cNvPr id="4" name="Текст 3"/>
          <p:cNvSpPr>
            <a:spLocks noGrp="1"/>
          </p:cNvSpPr>
          <p:nvPr>
            <p:ph type="body" sz="half" idx="2"/>
          </p:nvPr>
        </p:nvSpPr>
        <p:spPr>
          <a:xfrm>
            <a:off x="457200" y="1435100"/>
            <a:ext cx="8291264" cy="4691063"/>
          </a:xfrm>
        </p:spPr>
        <p:txBody>
          <a:bodyPr>
            <a:normAutofit/>
          </a:bodyPr>
          <a:lstStyle/>
          <a:p>
            <a:r>
              <a:rPr lang="ru-RU" sz="1800" dirty="0" smtClean="0">
                <a:latin typeface="Times New Roman" panose="02020603050405020304" pitchFamily="18" charset="0"/>
                <a:cs typeface="Times New Roman" panose="02020603050405020304" pitchFamily="18" charset="0"/>
              </a:rPr>
              <a:t>Улица Рихарда Зорге находится в пролетарском районе в Твери и идёт от улицы Кирова до улицы Маршала Захарова.  До переименования в 1975 году носила название 1-я Боровая. </a:t>
            </a:r>
            <a:r>
              <a:rPr lang="ru-RU" sz="1800" dirty="0">
                <a:latin typeface="Times New Roman" panose="02020603050405020304" pitchFamily="18" charset="0"/>
                <a:cs typeface="Times New Roman" panose="02020603050405020304" pitchFamily="18" charset="0"/>
              </a:rPr>
              <a:t>Улица с зелеными аллеями, с новыми современными домами 5</a:t>
            </a:r>
            <a:r>
              <a:rPr lang="ru-RU" sz="1800" dirty="0" smtClean="0">
                <a:latin typeface="Times New Roman" panose="02020603050405020304" pitchFamily="18" charset="0"/>
                <a:cs typeface="Times New Roman" panose="02020603050405020304" pitchFamily="18" charset="0"/>
              </a:rPr>
              <a:t>­-и </a:t>
            </a:r>
            <a:r>
              <a:rPr lang="ru-RU" sz="1800" dirty="0">
                <a:latin typeface="Times New Roman" panose="02020603050405020304" pitchFamily="18" charset="0"/>
                <a:cs typeface="Times New Roman" panose="02020603050405020304" pitchFamily="18" charset="0"/>
              </a:rPr>
              <a:t>этажными </a:t>
            </a:r>
            <a:r>
              <a:rPr lang="ru-RU" sz="1800" dirty="0" smtClean="0">
                <a:latin typeface="Times New Roman" panose="02020603050405020304" pitchFamily="18" charset="0"/>
                <a:cs typeface="Times New Roman" panose="02020603050405020304" pitchFamily="18" charset="0"/>
              </a:rPr>
              <a:t>строениями. </a:t>
            </a:r>
            <a:r>
              <a:rPr lang="ru-RU" sz="1800" dirty="0">
                <a:latin typeface="Times New Roman" panose="02020603050405020304" pitchFamily="18" charset="0"/>
                <a:cs typeface="Times New Roman" panose="02020603050405020304" pitchFamily="18" charset="0"/>
              </a:rPr>
              <a:t>Улицу </a:t>
            </a:r>
            <a:r>
              <a:rPr lang="ru-RU" sz="1800" dirty="0" smtClean="0">
                <a:latin typeface="Times New Roman" panose="02020603050405020304" pitchFamily="18" charset="0"/>
                <a:cs typeface="Times New Roman" panose="02020603050405020304" pitchFamily="18" charset="0"/>
              </a:rPr>
              <a:t>переименовали в </a:t>
            </a:r>
            <a:r>
              <a:rPr lang="ru-RU" sz="1800" dirty="0">
                <a:latin typeface="Times New Roman" panose="02020603050405020304" pitchFamily="18" charset="0"/>
                <a:cs typeface="Times New Roman" panose="02020603050405020304" pitchFamily="18" charset="0"/>
              </a:rPr>
              <a:t>память Героя Советского Союза, легендарного разведчика Рихарда Зорге. </a:t>
            </a:r>
            <a:r>
              <a:rPr lang="ru-RU" sz="1800" dirty="0" smtClean="0">
                <a:latin typeface="Times New Roman" panose="02020603050405020304" pitchFamily="18" charset="0"/>
                <a:cs typeface="Times New Roman" panose="02020603050405020304" pitchFamily="18" charset="0"/>
              </a:rPr>
              <a:t>На улице </a:t>
            </a:r>
            <a:r>
              <a:rPr lang="ru-RU" sz="1800" dirty="0">
                <a:latin typeface="Times New Roman" panose="02020603050405020304" pitchFamily="18" charset="0"/>
                <a:cs typeface="Times New Roman" panose="02020603050405020304" pitchFamily="18" charset="0"/>
              </a:rPr>
              <a:t>сейчас расположен социальный приют для детей и </a:t>
            </a:r>
            <a:r>
              <a:rPr lang="ru-RU" sz="1800" dirty="0" smtClean="0">
                <a:latin typeface="Times New Roman" panose="02020603050405020304" pitchFamily="18" charset="0"/>
                <a:cs typeface="Times New Roman" panose="02020603050405020304" pitchFamily="18" charset="0"/>
              </a:rPr>
              <a:t>подростков </a:t>
            </a:r>
            <a:r>
              <a:rPr lang="ru-RU" sz="1800" dirty="0">
                <a:latin typeface="Times New Roman" panose="02020603050405020304" pitchFamily="18" charset="0"/>
                <a:cs typeface="Times New Roman" panose="02020603050405020304" pitchFamily="18" charset="0"/>
              </a:rPr>
              <a:t>и другие организации города.</a:t>
            </a:r>
            <a:br>
              <a:rPr lang="ru-RU" sz="1800" dirty="0">
                <a:latin typeface="Times New Roman" panose="02020603050405020304" pitchFamily="18" charset="0"/>
                <a:cs typeface="Times New Roman" panose="02020603050405020304" pitchFamily="18" charset="0"/>
              </a:rPr>
            </a:b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8234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solidFill>
                  <a:srgbClr val="FF0000"/>
                </a:solidFill>
              </a:rPr>
              <a:t>Семья Зорге</a:t>
            </a:r>
            <a:endParaRPr lang="ru-RU" sz="3200" dirty="0">
              <a:solidFill>
                <a:srgbClr val="FF0000"/>
              </a:solidFill>
            </a:endParaRPr>
          </a:p>
        </p:txBody>
      </p:sp>
      <p:sp>
        <p:nvSpPr>
          <p:cNvPr id="4" name="Текст 3"/>
          <p:cNvSpPr>
            <a:spLocks noGrp="1"/>
          </p:cNvSpPr>
          <p:nvPr>
            <p:ph type="body" sz="half" idx="2"/>
          </p:nvPr>
        </p:nvSpPr>
        <p:spPr>
          <a:xfrm>
            <a:off x="457200" y="1435100"/>
            <a:ext cx="7931224" cy="4691063"/>
          </a:xfrm>
        </p:spPr>
        <p:txBody>
          <a:bodyPr>
            <a:normAutofit/>
          </a:bodyPr>
          <a:lstStyle/>
          <a:p>
            <a:r>
              <a:rPr lang="ru-RU" sz="1800" dirty="0" smtClean="0">
                <a:latin typeface="Times New Roman" panose="02020603050405020304" pitchFamily="18" charset="0"/>
                <a:cs typeface="Times New Roman" panose="02020603050405020304" pitchFamily="18" charset="0"/>
              </a:rPr>
              <a:t>Рихард Зорге родился в многодетной семье </a:t>
            </a:r>
            <a:r>
              <a:rPr lang="ru-RU" sz="1800" dirty="0" err="1" smtClean="0">
                <a:latin typeface="Times New Roman" panose="02020603050405020304" pitchFamily="18" charset="0"/>
                <a:cs typeface="Times New Roman" panose="02020603050405020304" pitchFamily="18" charset="0"/>
              </a:rPr>
              <a:t>инженера­нефтяника</a:t>
            </a:r>
            <a:r>
              <a:rPr lang="ru-RU" sz="1800" dirty="0" smtClean="0">
                <a:latin typeface="Times New Roman" panose="02020603050405020304" pitchFamily="18" charset="0"/>
                <a:cs typeface="Times New Roman" panose="02020603050405020304" pitchFamily="18" charset="0"/>
              </a:rPr>
              <a:t> близ города Баку на станции </a:t>
            </a:r>
            <a:r>
              <a:rPr lang="ru-RU" sz="1800" dirty="0" err="1" smtClean="0">
                <a:latin typeface="Times New Roman" panose="02020603050405020304" pitchFamily="18" charset="0"/>
                <a:cs typeface="Times New Roman" panose="02020603050405020304" pitchFamily="18" charset="0"/>
              </a:rPr>
              <a:t>Сабунчи</a:t>
            </a:r>
            <a:r>
              <a:rPr lang="ru-RU" sz="1800" dirty="0" smtClean="0">
                <a:latin typeface="Times New Roman" panose="02020603050405020304" pitchFamily="18" charset="0"/>
                <a:cs typeface="Times New Roman" panose="02020603050405020304" pitchFamily="18" charset="0"/>
              </a:rPr>
              <a:t>. Отец Зорге приехал в Азербайджан в 1 885 году и работал на бакинских нефтепромыслах. Незадолго до приезда он овдовел и женился на русской женщине. С трехлетним ребенком Рихардом семья возвратилась в Германию, где купили дом и поселилась недалеко от Берлина.</a:t>
            </a: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0696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4618856" cy="886420"/>
          </a:xfrm>
        </p:spPr>
        <p:txBody>
          <a:bodyPr>
            <a:normAutofit/>
          </a:bodyPr>
          <a:lstStyle/>
          <a:p>
            <a:r>
              <a:rPr lang="ru-RU" sz="3200" dirty="0" smtClean="0">
                <a:solidFill>
                  <a:srgbClr val="FF0000"/>
                </a:solidFill>
              </a:rPr>
              <a:t>Юность Рихарда</a:t>
            </a:r>
            <a:endParaRPr lang="ru-RU" sz="3200" dirty="0">
              <a:solidFill>
                <a:srgbClr val="FF0000"/>
              </a:solidFill>
            </a:endParaRPr>
          </a:p>
        </p:txBody>
      </p:sp>
      <p:pic>
        <p:nvPicPr>
          <p:cNvPr id="5" name="Объект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292080" y="3543159"/>
            <a:ext cx="3384376" cy="3054193"/>
          </a:xfrm>
        </p:spPr>
      </p:pic>
      <p:sp>
        <p:nvSpPr>
          <p:cNvPr id="4" name="Текст 3"/>
          <p:cNvSpPr>
            <a:spLocks noGrp="1"/>
          </p:cNvSpPr>
          <p:nvPr>
            <p:ph type="body" sz="half" idx="2"/>
          </p:nvPr>
        </p:nvSpPr>
        <p:spPr>
          <a:xfrm>
            <a:off x="395536" y="1124744"/>
            <a:ext cx="7920880" cy="4691063"/>
          </a:xfrm>
        </p:spPr>
        <p:txBody>
          <a:bodyPr>
            <a:normAutofit/>
          </a:bodyPr>
          <a:lstStyle/>
          <a:p>
            <a:r>
              <a:rPr lang="ru-RU" sz="1800" dirty="0" smtClean="0">
                <a:latin typeface="Times New Roman" panose="02020603050405020304" pitchFamily="18" charset="0"/>
                <a:cs typeface="Times New Roman" panose="02020603050405020304" pitchFamily="18" charset="0"/>
              </a:rPr>
              <a:t>После окончания школы Рихард по настоянии отца вступает в один из отборных полков кайзера. Рихард полон жгучего патриотизма и любви к родине. Началась Первая мировая война. Ужасы войны оставили неизгладимый след в памяти молодого юноши. Серьезное ранение в бою и лечения в госпитале позволяют Рихарду продолжить образование. Ему предоставляют годичный отпуск. Рихард воспользовался этой возможностью и поступает учится в Берлинский университет. Но после первого курса его опять призывают в армию и направляют на русский фронт. </a:t>
            </a: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5892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457200" y="1435100"/>
            <a:ext cx="8219256" cy="4691063"/>
          </a:xfrm>
        </p:spPr>
        <p:txBody>
          <a:bodyPr>
            <a:normAutofit/>
          </a:bodyPr>
          <a:lstStyle/>
          <a:p>
            <a:r>
              <a:rPr lang="ru-RU" sz="1800" dirty="0" smtClean="0">
                <a:latin typeface="Times New Roman" panose="02020603050405020304" pitchFamily="18" charset="0"/>
                <a:cs typeface="Times New Roman" panose="02020603050405020304" pitchFamily="18" charset="0"/>
              </a:rPr>
              <a:t>В мрачном настроении он возвращается в окопы. Вскоре третье осколочное ранение и снова госпиталь, и снова Берлин. Теперь война для него закончилась  окончательно.  Рихард поступает в </a:t>
            </a:r>
            <a:r>
              <a:rPr lang="ru-RU" sz="1800" dirty="0" err="1" smtClean="0">
                <a:latin typeface="Times New Roman" panose="02020603050405020304" pitchFamily="18" charset="0"/>
                <a:cs typeface="Times New Roman" panose="02020603050405020304" pitchFamily="18" charset="0"/>
              </a:rPr>
              <a:t>Кильский</a:t>
            </a:r>
            <a:r>
              <a:rPr lang="ru-RU" sz="1800" dirty="0" smtClean="0">
                <a:latin typeface="Times New Roman" panose="02020603050405020304" pitchFamily="18" charset="0"/>
                <a:cs typeface="Times New Roman" panose="02020603050405020304" pitchFamily="18" charset="0"/>
              </a:rPr>
              <a:t> университет, затем завершает свою учебу в Гамбурге. В Гамбурге он становится членом Коммунистической партии Германии. Во время учебы в Киле возникает мятеж, в котором он принимает непосредственное участие. В Гамбурге он стал преподавателем в школе, но вскоре был уволен за политическую неблагонадежность.</a:t>
            </a: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86646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4752528" cy="1162050"/>
          </a:xfrm>
        </p:spPr>
        <p:txBody>
          <a:bodyPr>
            <a:noAutofit/>
          </a:bodyPr>
          <a:lstStyle/>
          <a:p>
            <a:r>
              <a:rPr lang="ru-RU" sz="3200" dirty="0" smtClean="0">
                <a:solidFill>
                  <a:srgbClr val="FF0000"/>
                </a:solidFill>
              </a:rPr>
              <a:t>Вербовка в разведку</a:t>
            </a:r>
            <a:endParaRPr lang="ru-RU" sz="3200" dirty="0">
              <a:solidFill>
                <a:srgbClr val="FF0000"/>
              </a:solidFill>
            </a:endParaRPr>
          </a:p>
        </p:txBody>
      </p:sp>
      <p:sp>
        <p:nvSpPr>
          <p:cNvPr id="4" name="Текст 3"/>
          <p:cNvSpPr>
            <a:spLocks noGrp="1"/>
          </p:cNvSpPr>
          <p:nvPr>
            <p:ph type="body" sz="half" idx="2"/>
          </p:nvPr>
        </p:nvSpPr>
        <p:spPr>
          <a:xfrm>
            <a:off x="457200" y="1435100"/>
            <a:ext cx="7715200" cy="4691063"/>
          </a:xfrm>
        </p:spPr>
        <p:txBody>
          <a:bodyPr>
            <a:normAutofit/>
          </a:bodyPr>
          <a:lstStyle/>
          <a:p>
            <a:r>
              <a:rPr lang="ru-RU" sz="1800" dirty="0" smtClean="0">
                <a:latin typeface="Times New Roman" panose="02020603050405020304" pitchFamily="18" charset="0"/>
                <a:cs typeface="Times New Roman" panose="02020603050405020304" pitchFamily="18" charset="0"/>
              </a:rPr>
              <a:t>После защиты докторской диссертации по политэкономии, он работает в Берлинском университете. Однако вскоре обнаруживается его связь с коммунистической партией и его увольняют с университета. В то время Рихард Зорге входил в состав ЦК Компартии Германии, становится активным ее членом. Вскоре по чужим документам он уезжает в Советский Союз, в Москву. В Москве в то время открылся Коммунистический университет , где и предстояло работать ему работать. Там он и был завербован советской разведкой.</a:t>
            </a: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3660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60648"/>
            <a:ext cx="3888432" cy="1162050"/>
          </a:xfrm>
        </p:spPr>
        <p:txBody>
          <a:bodyPr>
            <a:normAutofit/>
          </a:bodyPr>
          <a:lstStyle/>
          <a:p>
            <a:r>
              <a:rPr lang="ru-RU" sz="3200" dirty="0" smtClean="0">
                <a:solidFill>
                  <a:srgbClr val="FF0000"/>
                </a:solidFill>
              </a:rPr>
              <a:t>Работа в Японии</a:t>
            </a:r>
            <a:endParaRPr lang="ru-RU" sz="3200" dirty="0">
              <a:solidFill>
                <a:srgbClr val="FF0000"/>
              </a:solidFill>
            </a:endParaRPr>
          </a:p>
        </p:txBody>
      </p:sp>
      <p:pic>
        <p:nvPicPr>
          <p:cNvPr id="5" name="Объект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024516" y="1628800"/>
            <a:ext cx="3097990" cy="4287875"/>
          </a:xfrm>
        </p:spPr>
      </p:pic>
      <p:sp>
        <p:nvSpPr>
          <p:cNvPr id="4" name="Текст 3"/>
          <p:cNvSpPr>
            <a:spLocks noGrp="1"/>
          </p:cNvSpPr>
          <p:nvPr>
            <p:ph type="body" sz="half" idx="2"/>
          </p:nvPr>
        </p:nvSpPr>
        <p:spPr>
          <a:xfrm>
            <a:off x="457200" y="1435100"/>
            <a:ext cx="5554960" cy="4691063"/>
          </a:xfrm>
        </p:spPr>
        <p:txBody>
          <a:bodyPr>
            <a:normAutofit/>
          </a:bodyPr>
          <a:lstStyle/>
          <a:p>
            <a:r>
              <a:rPr lang="ru-RU" sz="1800" dirty="0" smtClean="0">
                <a:latin typeface="Times New Roman" panose="02020603050405020304" pitchFamily="18" charset="0"/>
                <a:cs typeface="Times New Roman" panose="02020603050405020304" pitchFamily="18" charset="0"/>
              </a:rPr>
              <a:t>В 1938 году Зорге, под видом немецкого журналиста, становится пресс-атташе германского посольства, тем самым получает доступ к информации приходившей из Берлина. Важная информация передается в Москву, но советское руководство не верит донесениям своего разведчика.</a:t>
            </a:r>
          </a:p>
          <a:p>
            <a:r>
              <a:rPr lang="ru-RU" sz="1800" dirty="0" smtClean="0">
                <a:latin typeface="Times New Roman" panose="02020603050405020304" pitchFamily="18" charset="0"/>
                <a:cs typeface="Times New Roman" panose="02020603050405020304" pitchFamily="18" charset="0"/>
              </a:rPr>
              <a:t>Когда весной 1941 года Зорге передает точную дату начала войны, указав при этом число немецких дивизий на границе, его донесение просто было проигнорировано, хотя сведения подтверждались и другими агентами. Активная разведывательная деятельность и постоянная связь журналиста с Москвой не могла не привлечь внимание японских секретных служб.</a:t>
            </a: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47550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solidFill>
                  <a:srgbClr val="FF0000"/>
                </a:solidFill>
              </a:rPr>
              <a:t>Обнаружение</a:t>
            </a:r>
            <a:endParaRPr lang="ru-RU" sz="3200" dirty="0">
              <a:solidFill>
                <a:srgbClr val="FF0000"/>
              </a:solidFill>
            </a:endParaRPr>
          </a:p>
        </p:txBody>
      </p:sp>
      <p:sp>
        <p:nvSpPr>
          <p:cNvPr id="4" name="Текст 3"/>
          <p:cNvSpPr>
            <a:spLocks noGrp="1"/>
          </p:cNvSpPr>
          <p:nvPr>
            <p:ph type="body" sz="half" idx="2"/>
          </p:nvPr>
        </p:nvSpPr>
        <p:spPr>
          <a:xfrm>
            <a:off x="251520" y="1412776"/>
            <a:ext cx="8496944" cy="4691063"/>
          </a:xfrm>
        </p:spPr>
        <p:txBody>
          <a:bodyPr>
            <a:normAutofit/>
          </a:bodyPr>
          <a:lstStyle/>
          <a:p>
            <a:r>
              <a:rPr lang="ru-RU" sz="1800" dirty="0" smtClean="0">
                <a:latin typeface="Times New Roman" panose="02020603050405020304" pitchFamily="18" charset="0"/>
                <a:cs typeface="Times New Roman" panose="02020603050405020304" pitchFamily="18" charset="0"/>
              </a:rPr>
              <a:t>Больше года японская разведка собирала необходимую информацию. Были установлены все сотрудники Зорге, японские спецслужбы ходили за ним буквально по пятам. Зорге понимал, что за ним следят, однако чувство долга не позволяла ему покинуть на полпути свой пост. 18 октября 1941 года Зорге и некоторые его соратники были арестованы. Арест разведчика вызвал шок не только в германском посольстве, но и в самом Берлине. Немцы не могли поверить что - Зорге­ советский агент. 7 ноября 1944 года он был казнен. Так завершилась жизнь бесстрашного советского разведчика, замечательного человека Рихарда Зорге.</a:t>
            </a: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075460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687</Words>
  <Application>Microsoft Office PowerPoint</Application>
  <PresentationFormat>Экран (4:3)</PresentationFormat>
  <Paragraphs>23</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Проект “Улицы героев в Твери”</vt:lpstr>
      <vt:lpstr>Цель проекта </vt:lpstr>
      <vt:lpstr>Презентация PowerPoint</vt:lpstr>
      <vt:lpstr>Семья Зорге</vt:lpstr>
      <vt:lpstr>Юность Рихарда</vt:lpstr>
      <vt:lpstr>Презентация PowerPoint</vt:lpstr>
      <vt:lpstr>Вербовка в разведку</vt:lpstr>
      <vt:lpstr>Работа в Японии</vt:lpstr>
      <vt:lpstr>Обнаружение</vt:lpstr>
      <vt:lpstr>Увековечение заслуг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Улица Рихарда Зорге</dc:title>
  <dc:creator>Mike</dc:creator>
  <cp:lastModifiedBy>Иван Захаров</cp:lastModifiedBy>
  <cp:revision>7</cp:revision>
  <dcterms:created xsi:type="dcterms:W3CDTF">2015-04-08T17:50:11Z</dcterms:created>
  <dcterms:modified xsi:type="dcterms:W3CDTF">2015-05-14T20:36:38Z</dcterms:modified>
</cp:coreProperties>
</file>