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57" r:id="rId3"/>
    <p:sldId id="279" r:id="rId4"/>
    <p:sldId id="273" r:id="rId5"/>
    <p:sldId id="274" r:id="rId6"/>
    <p:sldId id="261" r:id="rId7"/>
    <p:sldId id="265" r:id="rId8"/>
    <p:sldId id="263" r:id="rId9"/>
    <p:sldId id="260" r:id="rId10"/>
    <p:sldId id="276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429" autoAdjust="0"/>
  </p:normalViewPr>
  <p:slideViewPr>
    <p:cSldViewPr>
      <p:cViewPr>
        <p:scale>
          <a:sx n="100" d="100"/>
          <a:sy n="100" d="100"/>
        </p:scale>
        <p:origin x="-122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C0C269-C3C8-46B7-9E8D-29C0D20D9F6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BDF4A7-2F4D-4B43-BF23-1E50CFC1601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Инклюзивное обучение </a:t>
          </a:r>
          <a:endParaRPr lang="ru-RU" sz="32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1293FF-20B6-43CF-8312-A96BC25EB87B}" type="parTrans" cxnId="{A5C489E7-C949-4567-945E-4FD8CCFF52D4}">
      <dgm:prSet/>
      <dgm:spPr/>
      <dgm:t>
        <a:bodyPr/>
        <a:lstStyle/>
        <a:p>
          <a:endParaRPr lang="ru-RU"/>
        </a:p>
      </dgm:t>
    </dgm:pt>
    <dgm:pt modelId="{7BCFD62A-33A9-438C-82C4-936B45394787}" type="sibTrans" cxnId="{A5C489E7-C949-4567-945E-4FD8CCFF52D4}">
      <dgm:prSet/>
      <dgm:spPr/>
      <dgm:t>
        <a:bodyPr/>
        <a:lstStyle/>
        <a:p>
          <a:endParaRPr lang="ru-RU"/>
        </a:p>
      </dgm:t>
    </dgm:pt>
    <dgm:pt modelId="{FF0BA78A-2076-4CA9-950F-55D6B553EF4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Основная образовательная программа</a:t>
          </a:r>
          <a:endParaRPr lang="ru-RU" sz="32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083861-2B3F-4C5E-B9D5-A5D11A1C2FCD}" type="parTrans" cxnId="{A2C73F8D-DCE1-4EAF-A455-778B485A209B}">
      <dgm:prSet/>
      <dgm:spPr/>
      <dgm:t>
        <a:bodyPr/>
        <a:lstStyle/>
        <a:p>
          <a:endParaRPr lang="ru-RU"/>
        </a:p>
      </dgm:t>
    </dgm:pt>
    <dgm:pt modelId="{2D924893-B35C-4861-8EA2-0C35BEB96C25}" type="sibTrans" cxnId="{A2C73F8D-DCE1-4EAF-A455-778B485A209B}">
      <dgm:prSet/>
      <dgm:spPr/>
      <dgm:t>
        <a:bodyPr/>
        <a:lstStyle/>
        <a:p>
          <a:endParaRPr lang="ru-RU"/>
        </a:p>
      </dgm:t>
    </dgm:pt>
    <dgm:pt modelId="{802D0526-283F-41D8-BB74-41CE9C18E56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Вариативные формы обучения</a:t>
          </a:r>
          <a:endParaRPr lang="ru-RU" sz="32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EC131A-DD4F-41E5-9E97-0A03E3BA34FF}" type="parTrans" cxnId="{939A28C6-F1FD-4048-94C7-421B9412C336}">
      <dgm:prSet/>
      <dgm:spPr/>
      <dgm:t>
        <a:bodyPr/>
        <a:lstStyle/>
        <a:p>
          <a:endParaRPr lang="ru-RU"/>
        </a:p>
      </dgm:t>
    </dgm:pt>
    <dgm:pt modelId="{6655F27E-5467-4A34-A172-2BF1CD4D054D}" type="sibTrans" cxnId="{939A28C6-F1FD-4048-94C7-421B9412C336}">
      <dgm:prSet/>
      <dgm:spPr/>
      <dgm:t>
        <a:bodyPr/>
        <a:lstStyle/>
        <a:p>
          <a:endParaRPr lang="ru-RU"/>
        </a:p>
      </dgm:t>
    </dgm:pt>
    <dgm:pt modelId="{5CA9A412-FAEB-4C5D-8A29-50EA59059D2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Работа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   семьей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AD9D41-2219-4938-8FCB-46889247672F}" type="parTrans" cxnId="{9F3DAB76-6577-48C1-8EBE-FB55E150BD2F}">
      <dgm:prSet/>
      <dgm:spPr/>
      <dgm:t>
        <a:bodyPr/>
        <a:lstStyle/>
        <a:p>
          <a:endParaRPr lang="ru-RU"/>
        </a:p>
      </dgm:t>
    </dgm:pt>
    <dgm:pt modelId="{9345816D-F5CD-46A6-A452-D7CDC9A67BF3}" type="sibTrans" cxnId="{9F3DAB76-6577-48C1-8EBE-FB55E150BD2F}">
      <dgm:prSet/>
      <dgm:spPr/>
      <dgm:t>
        <a:bodyPr/>
        <a:lstStyle/>
        <a:p>
          <a:endParaRPr lang="ru-RU"/>
        </a:p>
      </dgm:t>
    </dgm:pt>
    <dgm:pt modelId="{FAB4AC19-5FB2-42D5-A3B5-E18B3D16A139}" type="pres">
      <dgm:prSet presAssocID="{DEC0C269-C3C8-46B7-9E8D-29C0D20D9F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BE0C54-3C56-443A-BAE7-DC95CA13E01D}" type="pres">
      <dgm:prSet presAssocID="{D4BDF4A7-2F4D-4B43-BF23-1E50CFC16015}" presName="node" presStyleLbl="node1" presStyleIdx="0" presStyleCnt="4" custLinFactNeighborX="-2018" custLinFactNeighborY="-3690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73D7927-8262-4997-BFB2-BA00C1805F95}" type="pres">
      <dgm:prSet presAssocID="{7BCFD62A-33A9-438C-82C4-936B45394787}" presName="sibTrans" presStyleCnt="0"/>
      <dgm:spPr/>
    </dgm:pt>
    <dgm:pt modelId="{3092F442-B258-47AE-8B75-033DFE40BF09}" type="pres">
      <dgm:prSet presAssocID="{FF0BA78A-2076-4CA9-950F-55D6B553EF46}" presName="node" presStyleLbl="node1" presStyleIdx="1" presStyleCnt="4" custLinFactNeighborX="-1710" custLinFactNeighborY="-3242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1EC69C4-B258-4F2C-B9D0-6FA1FAF86BE8}" type="pres">
      <dgm:prSet presAssocID="{2D924893-B35C-4861-8EA2-0C35BEB96C25}" presName="sibTrans" presStyleCnt="0"/>
      <dgm:spPr/>
    </dgm:pt>
    <dgm:pt modelId="{881D3106-0365-4C20-8E96-21C8958D4B5A}" type="pres">
      <dgm:prSet presAssocID="{5CA9A412-FAEB-4C5D-8A29-50EA59059D20}" presName="node" presStyleLbl="node1" presStyleIdx="2" presStyleCnt="4" custScaleX="104510" custLinFactNeighborX="-4663" custLinFactNeighborY="67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95271A7-D8A7-4EBD-BDE5-DC9789592056}" type="pres">
      <dgm:prSet presAssocID="{9345816D-F5CD-46A6-A452-D7CDC9A67BF3}" presName="sibTrans" presStyleCnt="0"/>
      <dgm:spPr/>
    </dgm:pt>
    <dgm:pt modelId="{DCB8266A-A99F-4B3B-8079-5E955C9C524E}" type="pres">
      <dgm:prSet presAssocID="{802D0526-283F-41D8-BB74-41CE9C18E56C}" presName="node" presStyleLbl="node1" presStyleIdx="3" presStyleCnt="4" custLinFactNeighborX="-9446" custLinFactNeighborY="67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CDB98B71-1D4A-4B18-851F-6FF1473139C5}" type="presOf" srcId="{D4BDF4A7-2F4D-4B43-BF23-1E50CFC16015}" destId="{6FBE0C54-3C56-443A-BAE7-DC95CA13E01D}" srcOrd="0" destOrd="0" presId="urn:microsoft.com/office/officeart/2005/8/layout/default"/>
    <dgm:cxn modelId="{20C3A4B7-4407-409B-A50F-09C77F5E23D8}" type="presOf" srcId="{5CA9A412-FAEB-4C5D-8A29-50EA59059D20}" destId="{881D3106-0365-4C20-8E96-21C8958D4B5A}" srcOrd="0" destOrd="0" presId="urn:microsoft.com/office/officeart/2005/8/layout/default"/>
    <dgm:cxn modelId="{A5C489E7-C949-4567-945E-4FD8CCFF52D4}" srcId="{DEC0C269-C3C8-46B7-9E8D-29C0D20D9F6B}" destId="{D4BDF4A7-2F4D-4B43-BF23-1E50CFC16015}" srcOrd="0" destOrd="0" parTransId="{F01293FF-20B6-43CF-8312-A96BC25EB87B}" sibTransId="{7BCFD62A-33A9-438C-82C4-936B45394787}"/>
    <dgm:cxn modelId="{A2C73F8D-DCE1-4EAF-A455-778B485A209B}" srcId="{DEC0C269-C3C8-46B7-9E8D-29C0D20D9F6B}" destId="{FF0BA78A-2076-4CA9-950F-55D6B553EF46}" srcOrd="1" destOrd="0" parTransId="{75083861-2B3F-4C5E-B9D5-A5D11A1C2FCD}" sibTransId="{2D924893-B35C-4861-8EA2-0C35BEB96C25}"/>
    <dgm:cxn modelId="{0DE0EBB4-ECC2-4B76-98D8-23E49D825F8C}" type="presOf" srcId="{DEC0C269-C3C8-46B7-9E8D-29C0D20D9F6B}" destId="{FAB4AC19-5FB2-42D5-A3B5-E18B3D16A139}" srcOrd="0" destOrd="0" presId="urn:microsoft.com/office/officeart/2005/8/layout/default"/>
    <dgm:cxn modelId="{D5CB7CFA-A53C-4162-BB7D-308306CD91F9}" type="presOf" srcId="{FF0BA78A-2076-4CA9-950F-55D6B553EF46}" destId="{3092F442-B258-47AE-8B75-033DFE40BF09}" srcOrd="0" destOrd="0" presId="urn:microsoft.com/office/officeart/2005/8/layout/default"/>
    <dgm:cxn modelId="{2F789D8A-4171-490C-BFAA-85C289CCD298}" type="presOf" srcId="{802D0526-283F-41D8-BB74-41CE9C18E56C}" destId="{DCB8266A-A99F-4B3B-8079-5E955C9C524E}" srcOrd="0" destOrd="0" presId="urn:microsoft.com/office/officeart/2005/8/layout/default"/>
    <dgm:cxn modelId="{939A28C6-F1FD-4048-94C7-421B9412C336}" srcId="{DEC0C269-C3C8-46B7-9E8D-29C0D20D9F6B}" destId="{802D0526-283F-41D8-BB74-41CE9C18E56C}" srcOrd="3" destOrd="0" parTransId="{73EC131A-DD4F-41E5-9E97-0A03E3BA34FF}" sibTransId="{6655F27E-5467-4A34-A172-2BF1CD4D054D}"/>
    <dgm:cxn modelId="{9F3DAB76-6577-48C1-8EBE-FB55E150BD2F}" srcId="{DEC0C269-C3C8-46B7-9E8D-29C0D20D9F6B}" destId="{5CA9A412-FAEB-4C5D-8A29-50EA59059D20}" srcOrd="2" destOrd="0" parTransId="{FDAD9D41-2219-4938-8FCB-46889247672F}" sibTransId="{9345816D-F5CD-46A6-A452-D7CDC9A67BF3}"/>
    <dgm:cxn modelId="{9EC6B63B-9D36-4EE7-8C59-11AD4B14F97F}" type="presParOf" srcId="{FAB4AC19-5FB2-42D5-A3B5-E18B3D16A139}" destId="{6FBE0C54-3C56-443A-BAE7-DC95CA13E01D}" srcOrd="0" destOrd="0" presId="urn:microsoft.com/office/officeart/2005/8/layout/default"/>
    <dgm:cxn modelId="{B6B67160-AA33-40A3-A4EA-AD1C8EFEBF22}" type="presParOf" srcId="{FAB4AC19-5FB2-42D5-A3B5-E18B3D16A139}" destId="{F73D7927-8262-4997-BFB2-BA00C1805F95}" srcOrd="1" destOrd="0" presId="urn:microsoft.com/office/officeart/2005/8/layout/default"/>
    <dgm:cxn modelId="{1C8D436B-AB13-4A0A-AF6B-220F8D076E58}" type="presParOf" srcId="{FAB4AC19-5FB2-42D5-A3B5-E18B3D16A139}" destId="{3092F442-B258-47AE-8B75-033DFE40BF09}" srcOrd="2" destOrd="0" presId="urn:microsoft.com/office/officeart/2005/8/layout/default"/>
    <dgm:cxn modelId="{E451A524-79B0-4E11-842F-EDB3FA2D3D12}" type="presParOf" srcId="{FAB4AC19-5FB2-42D5-A3B5-E18B3D16A139}" destId="{B1EC69C4-B258-4F2C-B9D0-6FA1FAF86BE8}" srcOrd="3" destOrd="0" presId="urn:microsoft.com/office/officeart/2005/8/layout/default"/>
    <dgm:cxn modelId="{1ADC776C-5FD1-42CF-BC73-6A7D53D28FFC}" type="presParOf" srcId="{FAB4AC19-5FB2-42D5-A3B5-E18B3D16A139}" destId="{881D3106-0365-4C20-8E96-21C8958D4B5A}" srcOrd="4" destOrd="0" presId="urn:microsoft.com/office/officeart/2005/8/layout/default"/>
    <dgm:cxn modelId="{C242B9BD-8281-4795-B36E-2D4E8676BA62}" type="presParOf" srcId="{FAB4AC19-5FB2-42D5-A3B5-E18B3D16A139}" destId="{795271A7-D8A7-4EBD-BDE5-DC9789592056}" srcOrd="5" destOrd="0" presId="urn:microsoft.com/office/officeart/2005/8/layout/default"/>
    <dgm:cxn modelId="{0A8C192E-1CEF-4EFB-83BF-52756776018D}" type="presParOf" srcId="{FAB4AC19-5FB2-42D5-A3B5-E18B3D16A139}" destId="{DCB8266A-A99F-4B3B-8079-5E955C9C524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3AD29E-4A25-4112-AE5C-ED27763CAD4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B0592C-8EA5-45B7-896C-989070A249E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Гарантирует охрану и укрепление физического и психического здоровья детей;</a:t>
          </a:r>
          <a:endParaRPr lang="ru-RU" dirty="0"/>
        </a:p>
      </dgm:t>
    </dgm:pt>
    <dgm:pt modelId="{56BA11CE-4D8C-4265-8927-FF7133382E15}" type="parTrans" cxnId="{A0852A66-7AF6-4D96-AEAC-3B0B28E4DA9A}">
      <dgm:prSet/>
      <dgm:spPr/>
      <dgm:t>
        <a:bodyPr/>
        <a:lstStyle/>
        <a:p>
          <a:endParaRPr lang="ru-RU"/>
        </a:p>
      </dgm:t>
    </dgm:pt>
    <dgm:pt modelId="{11DCDC0B-EEBC-4CC0-92C9-4A68667D55B4}" type="sibTrans" cxnId="{A0852A66-7AF6-4D96-AEAC-3B0B28E4DA9A}">
      <dgm:prSet/>
      <dgm:spPr/>
      <dgm:t>
        <a:bodyPr/>
        <a:lstStyle/>
        <a:p>
          <a:endParaRPr lang="ru-RU"/>
        </a:p>
      </dgm:t>
    </dgm:pt>
    <dgm:pt modelId="{705E4D73-5B82-4232-8709-C3856F49F7FC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Обеспечивает эмоциональное благополучие детей;</a:t>
          </a:r>
          <a:endParaRPr lang="ru-RU" dirty="0"/>
        </a:p>
      </dgm:t>
    </dgm:pt>
    <dgm:pt modelId="{D227EFB7-F3FB-4B9D-B551-A9640EF33A97}" type="parTrans" cxnId="{CD34C0F2-8F9C-4467-8D42-C96180269893}">
      <dgm:prSet/>
      <dgm:spPr/>
      <dgm:t>
        <a:bodyPr/>
        <a:lstStyle/>
        <a:p>
          <a:endParaRPr lang="ru-RU"/>
        </a:p>
      </dgm:t>
    </dgm:pt>
    <dgm:pt modelId="{5BC1C14F-4F94-4296-86AC-C4167A790D71}" type="sibTrans" cxnId="{CD34C0F2-8F9C-4467-8D42-C96180269893}">
      <dgm:prSet/>
      <dgm:spPr/>
      <dgm:t>
        <a:bodyPr/>
        <a:lstStyle/>
        <a:p>
          <a:endParaRPr lang="ru-RU"/>
        </a:p>
      </dgm:t>
    </dgm:pt>
    <dgm:pt modelId="{6699FF7C-1CEA-4605-92B9-207E52CDAF3A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Способствует профессиональному развитию педагогических работников</a:t>
          </a:r>
          <a:endParaRPr lang="ru-RU" dirty="0"/>
        </a:p>
      </dgm:t>
    </dgm:pt>
    <dgm:pt modelId="{46814FEF-4A04-4504-898B-E84B98A63BB5}" type="parTrans" cxnId="{8D47B924-344D-41EC-994F-91A8188542AF}">
      <dgm:prSet/>
      <dgm:spPr/>
      <dgm:t>
        <a:bodyPr/>
        <a:lstStyle/>
        <a:p>
          <a:endParaRPr lang="ru-RU"/>
        </a:p>
      </dgm:t>
    </dgm:pt>
    <dgm:pt modelId="{D717C787-DC51-4D94-A520-5C3BF1B0E502}" type="sibTrans" cxnId="{8D47B924-344D-41EC-994F-91A8188542AF}">
      <dgm:prSet/>
      <dgm:spPr/>
      <dgm:t>
        <a:bodyPr/>
        <a:lstStyle/>
        <a:p>
          <a:endParaRPr lang="ru-RU"/>
        </a:p>
      </dgm:t>
    </dgm:pt>
    <dgm:pt modelId="{0AB16C32-C944-4251-A648-A2DB2F693E0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Создаёт условия для развивающего вариативного дошкольного образования;</a:t>
          </a:r>
          <a:endParaRPr lang="ru-RU" dirty="0"/>
        </a:p>
      </dgm:t>
    </dgm:pt>
    <dgm:pt modelId="{AAFD62D3-1957-431D-9EEA-9647837F800B}" type="parTrans" cxnId="{7D2C0A24-6B24-4245-8144-63A02DCAF616}">
      <dgm:prSet/>
      <dgm:spPr/>
      <dgm:t>
        <a:bodyPr/>
        <a:lstStyle/>
        <a:p>
          <a:endParaRPr lang="ru-RU"/>
        </a:p>
      </dgm:t>
    </dgm:pt>
    <dgm:pt modelId="{4E78800F-5803-465C-B46D-D641B9BD9EAB}" type="sibTrans" cxnId="{7D2C0A24-6B24-4245-8144-63A02DCAF616}">
      <dgm:prSet/>
      <dgm:spPr/>
      <dgm:t>
        <a:bodyPr/>
        <a:lstStyle/>
        <a:p>
          <a:endParaRPr lang="ru-RU"/>
        </a:p>
      </dgm:t>
    </dgm:pt>
    <dgm:pt modelId="{2353813B-1CD7-4681-BC49-BB5154ACD948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Обеспечивает открытость дошкольного образования;</a:t>
          </a:r>
          <a:endParaRPr lang="ru-RU" dirty="0"/>
        </a:p>
      </dgm:t>
    </dgm:pt>
    <dgm:pt modelId="{79655E1E-A3E9-4734-83B2-8AA01BD13882}" type="parTrans" cxnId="{B00419A6-F069-4297-9F70-A0F1A5685BA0}">
      <dgm:prSet/>
      <dgm:spPr/>
      <dgm:t>
        <a:bodyPr/>
        <a:lstStyle/>
        <a:p>
          <a:endParaRPr lang="ru-RU"/>
        </a:p>
      </dgm:t>
    </dgm:pt>
    <dgm:pt modelId="{356FA1E3-2208-4236-942A-CFD09C205D2B}" type="sibTrans" cxnId="{B00419A6-F069-4297-9F70-A0F1A5685BA0}">
      <dgm:prSet/>
      <dgm:spPr/>
      <dgm:t>
        <a:bodyPr/>
        <a:lstStyle/>
        <a:p>
          <a:endParaRPr lang="ru-RU"/>
        </a:p>
      </dgm:t>
    </dgm:pt>
    <dgm:pt modelId="{2CEE2D29-B7E3-4955-AEB8-F12BF3ECD66E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создает условия для участия родителей (законных представителей) в образовательной деятельности.</a:t>
          </a:r>
          <a:endParaRPr lang="ru-RU" dirty="0"/>
        </a:p>
      </dgm:t>
    </dgm:pt>
    <dgm:pt modelId="{AA3A22D1-364B-4003-BCF6-F7C98824355B}" type="parTrans" cxnId="{26CF190B-6665-42F2-98A4-4F5654A681A7}">
      <dgm:prSet/>
      <dgm:spPr/>
      <dgm:t>
        <a:bodyPr/>
        <a:lstStyle/>
        <a:p>
          <a:endParaRPr lang="ru-RU"/>
        </a:p>
      </dgm:t>
    </dgm:pt>
    <dgm:pt modelId="{04F247FC-A138-4DC3-B217-860447AD55EC}" type="sibTrans" cxnId="{26CF190B-6665-42F2-98A4-4F5654A681A7}">
      <dgm:prSet/>
      <dgm:spPr/>
      <dgm:t>
        <a:bodyPr/>
        <a:lstStyle/>
        <a:p>
          <a:endParaRPr lang="ru-RU"/>
        </a:p>
      </dgm:t>
    </dgm:pt>
    <dgm:pt modelId="{76DB4887-CF48-4781-81AA-2D4AF1468FDC}" type="pres">
      <dgm:prSet presAssocID="{073AD29E-4A25-4112-AE5C-ED27763CAD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5DC5C3-ABA4-45A1-BC66-2819C23C44FD}" type="pres">
      <dgm:prSet presAssocID="{705E4D73-5B82-4232-8709-C3856F49F7F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578AB-2D5D-4C9F-9DAF-5C08B7932126}" type="pres">
      <dgm:prSet presAssocID="{5BC1C14F-4F94-4296-86AC-C4167A790D71}" presName="sibTrans" presStyleCnt="0"/>
      <dgm:spPr/>
    </dgm:pt>
    <dgm:pt modelId="{118308B5-EE6B-44DA-B214-23CE75FDEFF8}" type="pres">
      <dgm:prSet presAssocID="{EFB0592C-8EA5-45B7-896C-989070A249E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C359F-E761-4009-BC2F-156A433AB682}" type="pres">
      <dgm:prSet presAssocID="{11DCDC0B-EEBC-4CC0-92C9-4A68667D55B4}" presName="sibTrans" presStyleCnt="0"/>
      <dgm:spPr/>
    </dgm:pt>
    <dgm:pt modelId="{C09EAD5A-DA8C-4534-85DE-AAC061EBAA59}" type="pres">
      <dgm:prSet presAssocID="{2353813B-1CD7-4681-BC49-BB5154ACD94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9FFD9-76B7-41C3-A8A5-E3B671C456CA}" type="pres">
      <dgm:prSet presAssocID="{356FA1E3-2208-4236-942A-CFD09C205D2B}" presName="sibTrans" presStyleCnt="0"/>
      <dgm:spPr/>
    </dgm:pt>
    <dgm:pt modelId="{D4754F52-3447-45DB-A467-4DEE2BA8BDC0}" type="pres">
      <dgm:prSet presAssocID="{0AB16C32-C944-4251-A648-A2DB2F693E0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A69BA-FB6E-4F5C-BE99-EADDF39AA9EA}" type="pres">
      <dgm:prSet presAssocID="{4E78800F-5803-465C-B46D-D641B9BD9EAB}" presName="sibTrans" presStyleCnt="0"/>
      <dgm:spPr/>
    </dgm:pt>
    <dgm:pt modelId="{9CD1B04C-E42C-48D3-9765-36714AB6B5CF}" type="pres">
      <dgm:prSet presAssocID="{6699FF7C-1CEA-4605-92B9-207E52CDAF3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B9431-F27D-4CAB-A4B7-24C6876683B1}" type="pres">
      <dgm:prSet presAssocID="{D717C787-DC51-4D94-A520-5C3BF1B0E502}" presName="sibTrans" presStyleCnt="0"/>
      <dgm:spPr/>
    </dgm:pt>
    <dgm:pt modelId="{26BFAE71-7280-4B7E-A288-945B86D2B337}" type="pres">
      <dgm:prSet presAssocID="{2CEE2D29-B7E3-4955-AEB8-F12BF3ECD66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47B924-344D-41EC-994F-91A8188542AF}" srcId="{073AD29E-4A25-4112-AE5C-ED27763CAD4D}" destId="{6699FF7C-1CEA-4605-92B9-207E52CDAF3A}" srcOrd="4" destOrd="0" parTransId="{46814FEF-4A04-4504-898B-E84B98A63BB5}" sibTransId="{D717C787-DC51-4D94-A520-5C3BF1B0E502}"/>
    <dgm:cxn modelId="{576BDC20-7CAB-476F-ACA5-E9268F5933AF}" type="presOf" srcId="{EFB0592C-8EA5-45B7-896C-989070A249E7}" destId="{118308B5-EE6B-44DA-B214-23CE75FDEFF8}" srcOrd="0" destOrd="0" presId="urn:microsoft.com/office/officeart/2005/8/layout/default"/>
    <dgm:cxn modelId="{F38772BD-6312-4FFA-9494-60409F21BE54}" type="presOf" srcId="{6699FF7C-1CEA-4605-92B9-207E52CDAF3A}" destId="{9CD1B04C-E42C-48D3-9765-36714AB6B5CF}" srcOrd="0" destOrd="0" presId="urn:microsoft.com/office/officeart/2005/8/layout/default"/>
    <dgm:cxn modelId="{54245FA4-570B-4262-94D1-6C2D0FFA4992}" type="presOf" srcId="{2CEE2D29-B7E3-4955-AEB8-F12BF3ECD66E}" destId="{26BFAE71-7280-4B7E-A288-945B86D2B337}" srcOrd="0" destOrd="0" presId="urn:microsoft.com/office/officeart/2005/8/layout/default"/>
    <dgm:cxn modelId="{AF3EEC3F-FBC8-4200-9E33-3450644536FC}" type="presOf" srcId="{073AD29E-4A25-4112-AE5C-ED27763CAD4D}" destId="{76DB4887-CF48-4781-81AA-2D4AF1468FDC}" srcOrd="0" destOrd="0" presId="urn:microsoft.com/office/officeart/2005/8/layout/default"/>
    <dgm:cxn modelId="{26CF190B-6665-42F2-98A4-4F5654A681A7}" srcId="{073AD29E-4A25-4112-AE5C-ED27763CAD4D}" destId="{2CEE2D29-B7E3-4955-AEB8-F12BF3ECD66E}" srcOrd="5" destOrd="0" parTransId="{AA3A22D1-364B-4003-BCF6-F7C98824355B}" sibTransId="{04F247FC-A138-4DC3-B217-860447AD55EC}"/>
    <dgm:cxn modelId="{D66FC06D-D76B-41C5-95F4-7D96E2927737}" type="presOf" srcId="{2353813B-1CD7-4681-BC49-BB5154ACD948}" destId="{C09EAD5A-DA8C-4534-85DE-AAC061EBAA59}" srcOrd="0" destOrd="0" presId="urn:microsoft.com/office/officeart/2005/8/layout/default"/>
    <dgm:cxn modelId="{CD34C0F2-8F9C-4467-8D42-C96180269893}" srcId="{073AD29E-4A25-4112-AE5C-ED27763CAD4D}" destId="{705E4D73-5B82-4232-8709-C3856F49F7FC}" srcOrd="0" destOrd="0" parTransId="{D227EFB7-F3FB-4B9D-B551-A9640EF33A97}" sibTransId="{5BC1C14F-4F94-4296-86AC-C4167A790D71}"/>
    <dgm:cxn modelId="{A8E99CFA-C876-467B-AAFB-D76B972154B0}" type="presOf" srcId="{705E4D73-5B82-4232-8709-C3856F49F7FC}" destId="{245DC5C3-ABA4-45A1-BC66-2819C23C44FD}" srcOrd="0" destOrd="0" presId="urn:microsoft.com/office/officeart/2005/8/layout/default"/>
    <dgm:cxn modelId="{B00419A6-F069-4297-9F70-A0F1A5685BA0}" srcId="{073AD29E-4A25-4112-AE5C-ED27763CAD4D}" destId="{2353813B-1CD7-4681-BC49-BB5154ACD948}" srcOrd="2" destOrd="0" parTransId="{79655E1E-A3E9-4734-83B2-8AA01BD13882}" sibTransId="{356FA1E3-2208-4236-942A-CFD09C205D2B}"/>
    <dgm:cxn modelId="{A0852A66-7AF6-4D96-AEAC-3B0B28E4DA9A}" srcId="{073AD29E-4A25-4112-AE5C-ED27763CAD4D}" destId="{EFB0592C-8EA5-45B7-896C-989070A249E7}" srcOrd="1" destOrd="0" parTransId="{56BA11CE-4D8C-4265-8927-FF7133382E15}" sibTransId="{11DCDC0B-EEBC-4CC0-92C9-4A68667D55B4}"/>
    <dgm:cxn modelId="{7D2C0A24-6B24-4245-8144-63A02DCAF616}" srcId="{073AD29E-4A25-4112-AE5C-ED27763CAD4D}" destId="{0AB16C32-C944-4251-A648-A2DB2F693E02}" srcOrd="3" destOrd="0" parTransId="{AAFD62D3-1957-431D-9EEA-9647837F800B}" sibTransId="{4E78800F-5803-465C-B46D-D641B9BD9EAB}"/>
    <dgm:cxn modelId="{AA20314F-3135-4D83-A5E7-7BA100CA2343}" type="presOf" srcId="{0AB16C32-C944-4251-A648-A2DB2F693E02}" destId="{D4754F52-3447-45DB-A467-4DEE2BA8BDC0}" srcOrd="0" destOrd="0" presId="urn:microsoft.com/office/officeart/2005/8/layout/default"/>
    <dgm:cxn modelId="{B43C303D-8142-4ED7-80B6-8A8E38A33A71}" type="presParOf" srcId="{76DB4887-CF48-4781-81AA-2D4AF1468FDC}" destId="{245DC5C3-ABA4-45A1-BC66-2819C23C44FD}" srcOrd="0" destOrd="0" presId="urn:microsoft.com/office/officeart/2005/8/layout/default"/>
    <dgm:cxn modelId="{E9BE2F70-8615-486D-A8D4-033253B180DF}" type="presParOf" srcId="{76DB4887-CF48-4781-81AA-2D4AF1468FDC}" destId="{C56578AB-2D5D-4C9F-9DAF-5C08B7932126}" srcOrd="1" destOrd="0" presId="urn:microsoft.com/office/officeart/2005/8/layout/default"/>
    <dgm:cxn modelId="{5DAAF2AA-0D87-42CB-84DF-31DFBC01A36A}" type="presParOf" srcId="{76DB4887-CF48-4781-81AA-2D4AF1468FDC}" destId="{118308B5-EE6B-44DA-B214-23CE75FDEFF8}" srcOrd="2" destOrd="0" presId="urn:microsoft.com/office/officeart/2005/8/layout/default"/>
    <dgm:cxn modelId="{77E473D2-0555-4020-8E7B-465B6324A1D1}" type="presParOf" srcId="{76DB4887-CF48-4781-81AA-2D4AF1468FDC}" destId="{9A1C359F-E761-4009-BC2F-156A433AB682}" srcOrd="3" destOrd="0" presId="urn:microsoft.com/office/officeart/2005/8/layout/default"/>
    <dgm:cxn modelId="{ECE24467-5B4B-455C-8B0B-F866AEAB5110}" type="presParOf" srcId="{76DB4887-CF48-4781-81AA-2D4AF1468FDC}" destId="{C09EAD5A-DA8C-4534-85DE-AAC061EBAA59}" srcOrd="4" destOrd="0" presId="urn:microsoft.com/office/officeart/2005/8/layout/default"/>
    <dgm:cxn modelId="{5D08E460-1A2D-484C-9DE7-0AC0AD379971}" type="presParOf" srcId="{76DB4887-CF48-4781-81AA-2D4AF1468FDC}" destId="{7B59FFD9-76B7-41C3-A8A5-E3B671C456CA}" srcOrd="5" destOrd="0" presId="urn:microsoft.com/office/officeart/2005/8/layout/default"/>
    <dgm:cxn modelId="{6B838930-6D77-4C76-8196-15977EC6C25B}" type="presParOf" srcId="{76DB4887-CF48-4781-81AA-2D4AF1468FDC}" destId="{D4754F52-3447-45DB-A467-4DEE2BA8BDC0}" srcOrd="6" destOrd="0" presId="urn:microsoft.com/office/officeart/2005/8/layout/default"/>
    <dgm:cxn modelId="{AFC9A6DF-91E6-45D4-B2A7-A69C09D705AC}" type="presParOf" srcId="{76DB4887-CF48-4781-81AA-2D4AF1468FDC}" destId="{2B7A69BA-FB6E-4F5C-BE99-EADDF39AA9EA}" srcOrd="7" destOrd="0" presId="urn:microsoft.com/office/officeart/2005/8/layout/default"/>
    <dgm:cxn modelId="{0B299D1F-86AC-4102-A0DF-4CE204BA63E7}" type="presParOf" srcId="{76DB4887-CF48-4781-81AA-2D4AF1468FDC}" destId="{9CD1B04C-E42C-48D3-9765-36714AB6B5CF}" srcOrd="8" destOrd="0" presId="urn:microsoft.com/office/officeart/2005/8/layout/default"/>
    <dgm:cxn modelId="{96AC8C84-DF17-4CAC-9E52-B038A2C04FA0}" type="presParOf" srcId="{76DB4887-CF48-4781-81AA-2D4AF1468FDC}" destId="{740B9431-F27D-4CAB-A4B7-24C6876683B1}" srcOrd="9" destOrd="0" presId="urn:microsoft.com/office/officeart/2005/8/layout/default"/>
    <dgm:cxn modelId="{0ACAF6BF-536C-4C7E-928E-EA68D90E8900}" type="presParOf" srcId="{76DB4887-CF48-4781-81AA-2D4AF1468FDC}" destId="{26BFAE71-7280-4B7E-A288-945B86D2B33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BE0C54-3C56-443A-BAE7-DC95CA13E01D}">
      <dsp:nvSpPr>
        <dsp:cNvPr id="0" name=""/>
        <dsp:cNvSpPr/>
      </dsp:nvSpPr>
      <dsp:spPr>
        <a:xfrm>
          <a:off x="621192" y="0"/>
          <a:ext cx="3478113" cy="2086867"/>
        </a:xfrm>
        <a:prstGeom prst="roundRect">
          <a:avLst/>
        </a:prstGeom>
        <a:gradFill rotWithShape="1">
          <a:gsLst>
            <a:gs pos="0">
              <a:schemeClr val="accent4">
                <a:tint val="30000"/>
                <a:satMod val="250000"/>
              </a:schemeClr>
            </a:gs>
            <a:gs pos="72000">
              <a:schemeClr val="accent4">
                <a:tint val="75000"/>
                <a:satMod val="210000"/>
              </a:schemeClr>
            </a:gs>
            <a:gs pos="100000">
              <a:schemeClr val="accent4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4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Инклюзивное обучение </a:t>
          </a:r>
          <a:endParaRPr lang="ru-RU" sz="32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1192" y="0"/>
        <a:ext cx="3478113" cy="2086867"/>
      </dsp:txXfrm>
    </dsp:sp>
    <dsp:sp modelId="{3092F442-B258-47AE-8B75-033DFE40BF09}">
      <dsp:nvSpPr>
        <dsp:cNvPr id="0" name=""/>
        <dsp:cNvSpPr/>
      </dsp:nvSpPr>
      <dsp:spPr>
        <a:xfrm>
          <a:off x="4457829" y="0"/>
          <a:ext cx="3478113" cy="2086867"/>
        </a:xfrm>
        <a:prstGeom prst="roundRect">
          <a:avLst/>
        </a:prstGeom>
        <a:gradFill rotWithShape="1">
          <a:gsLst>
            <a:gs pos="0">
              <a:schemeClr val="accent4">
                <a:tint val="30000"/>
                <a:satMod val="250000"/>
              </a:schemeClr>
            </a:gs>
            <a:gs pos="72000">
              <a:schemeClr val="accent4">
                <a:tint val="75000"/>
                <a:satMod val="210000"/>
              </a:schemeClr>
            </a:gs>
            <a:gs pos="100000">
              <a:schemeClr val="accent4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4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Основная образовательная программа</a:t>
          </a:r>
          <a:endParaRPr lang="ru-RU" sz="32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57829" y="0"/>
        <a:ext cx="3478113" cy="2086867"/>
      </dsp:txXfrm>
    </dsp:sp>
    <dsp:sp modelId="{881D3106-0365-4C20-8E96-21C8958D4B5A}">
      <dsp:nvSpPr>
        <dsp:cNvPr id="0" name=""/>
        <dsp:cNvSpPr/>
      </dsp:nvSpPr>
      <dsp:spPr>
        <a:xfrm>
          <a:off x="450765" y="2439094"/>
          <a:ext cx="3634976" cy="2086867"/>
        </a:xfrm>
        <a:prstGeom prst="roundRect">
          <a:avLst/>
        </a:prstGeom>
        <a:gradFill rotWithShape="1">
          <a:gsLst>
            <a:gs pos="0">
              <a:schemeClr val="accent4">
                <a:tint val="30000"/>
                <a:satMod val="250000"/>
              </a:schemeClr>
            </a:gs>
            <a:gs pos="72000">
              <a:schemeClr val="accent4">
                <a:tint val="75000"/>
                <a:satMod val="210000"/>
              </a:schemeClr>
            </a:gs>
            <a:gs pos="100000">
              <a:schemeClr val="accent4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4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Работа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   семьей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0765" y="2439094"/>
        <a:ext cx="3634976" cy="2086867"/>
      </dsp:txXfrm>
    </dsp:sp>
    <dsp:sp modelId="{DCB8266A-A99F-4B3B-8079-5E955C9C524E}">
      <dsp:nvSpPr>
        <dsp:cNvPr id="0" name=""/>
        <dsp:cNvSpPr/>
      </dsp:nvSpPr>
      <dsp:spPr>
        <a:xfrm>
          <a:off x="4267194" y="2439094"/>
          <a:ext cx="3478113" cy="2086867"/>
        </a:xfrm>
        <a:prstGeom prst="roundRect">
          <a:avLst/>
        </a:prstGeom>
        <a:gradFill rotWithShape="1">
          <a:gsLst>
            <a:gs pos="0">
              <a:schemeClr val="accent4">
                <a:tint val="30000"/>
                <a:satMod val="250000"/>
              </a:schemeClr>
            </a:gs>
            <a:gs pos="72000">
              <a:schemeClr val="accent4">
                <a:tint val="75000"/>
                <a:satMod val="210000"/>
              </a:schemeClr>
            </a:gs>
            <a:gs pos="100000">
              <a:schemeClr val="accent4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4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Вариативные формы обучения</a:t>
          </a:r>
          <a:endParaRPr lang="ru-RU" sz="32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67194" y="2439094"/>
        <a:ext cx="3478113" cy="20868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5DC5C3-ABA4-45A1-BC66-2819C23C44FD}">
      <dsp:nvSpPr>
        <dsp:cNvPr id="0" name=""/>
        <dsp:cNvSpPr/>
      </dsp:nvSpPr>
      <dsp:spPr>
        <a:xfrm>
          <a:off x="0" y="498474"/>
          <a:ext cx="2714624" cy="1628775"/>
        </a:xfrm>
        <a:prstGeom prst="rect">
          <a:avLst/>
        </a:prstGeom>
        <a:gradFill rotWithShape="1">
          <a:gsLst>
            <a:gs pos="0">
              <a:schemeClr val="accent4">
                <a:tint val="30000"/>
                <a:satMod val="250000"/>
              </a:schemeClr>
            </a:gs>
            <a:gs pos="72000">
              <a:schemeClr val="accent4">
                <a:tint val="75000"/>
                <a:satMod val="210000"/>
              </a:schemeClr>
            </a:gs>
            <a:gs pos="100000">
              <a:schemeClr val="accent4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4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Обеспечивает эмоциональное благополучие детей;</a:t>
          </a:r>
          <a:endParaRPr lang="ru-RU" sz="1800" kern="1200" dirty="0"/>
        </a:p>
      </dsp:txBody>
      <dsp:txXfrm>
        <a:off x="0" y="498474"/>
        <a:ext cx="2714624" cy="1628775"/>
      </dsp:txXfrm>
    </dsp:sp>
    <dsp:sp modelId="{118308B5-EE6B-44DA-B214-23CE75FDEFF8}">
      <dsp:nvSpPr>
        <dsp:cNvPr id="0" name=""/>
        <dsp:cNvSpPr/>
      </dsp:nvSpPr>
      <dsp:spPr>
        <a:xfrm>
          <a:off x="2986087" y="498474"/>
          <a:ext cx="2714624" cy="1628775"/>
        </a:xfrm>
        <a:prstGeom prst="rect">
          <a:avLst/>
        </a:prstGeom>
        <a:gradFill rotWithShape="1">
          <a:gsLst>
            <a:gs pos="0">
              <a:schemeClr val="accent4">
                <a:tint val="30000"/>
                <a:satMod val="250000"/>
              </a:schemeClr>
            </a:gs>
            <a:gs pos="72000">
              <a:schemeClr val="accent4">
                <a:tint val="75000"/>
                <a:satMod val="210000"/>
              </a:schemeClr>
            </a:gs>
            <a:gs pos="100000">
              <a:schemeClr val="accent4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4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Гарантирует охрану и укрепление физического и психического здоровья детей;</a:t>
          </a:r>
          <a:endParaRPr lang="ru-RU" sz="1800" kern="1200" dirty="0"/>
        </a:p>
      </dsp:txBody>
      <dsp:txXfrm>
        <a:off x="2986087" y="498474"/>
        <a:ext cx="2714624" cy="1628775"/>
      </dsp:txXfrm>
    </dsp:sp>
    <dsp:sp modelId="{C09EAD5A-DA8C-4534-85DE-AAC061EBAA59}">
      <dsp:nvSpPr>
        <dsp:cNvPr id="0" name=""/>
        <dsp:cNvSpPr/>
      </dsp:nvSpPr>
      <dsp:spPr>
        <a:xfrm>
          <a:off x="5972175" y="498474"/>
          <a:ext cx="2714624" cy="1628775"/>
        </a:xfrm>
        <a:prstGeom prst="rect">
          <a:avLst/>
        </a:prstGeom>
        <a:gradFill rotWithShape="1">
          <a:gsLst>
            <a:gs pos="0">
              <a:schemeClr val="accent4">
                <a:tint val="30000"/>
                <a:satMod val="250000"/>
              </a:schemeClr>
            </a:gs>
            <a:gs pos="72000">
              <a:schemeClr val="accent4">
                <a:tint val="75000"/>
                <a:satMod val="210000"/>
              </a:schemeClr>
            </a:gs>
            <a:gs pos="100000">
              <a:schemeClr val="accent4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4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Обеспечивает открытость дошкольного образования;</a:t>
          </a:r>
          <a:endParaRPr lang="ru-RU" sz="1800" kern="1200" dirty="0"/>
        </a:p>
      </dsp:txBody>
      <dsp:txXfrm>
        <a:off x="5972175" y="498474"/>
        <a:ext cx="2714624" cy="1628775"/>
      </dsp:txXfrm>
    </dsp:sp>
    <dsp:sp modelId="{D4754F52-3447-45DB-A467-4DEE2BA8BDC0}">
      <dsp:nvSpPr>
        <dsp:cNvPr id="0" name=""/>
        <dsp:cNvSpPr/>
      </dsp:nvSpPr>
      <dsp:spPr>
        <a:xfrm>
          <a:off x="0" y="2398712"/>
          <a:ext cx="2714624" cy="1628775"/>
        </a:xfrm>
        <a:prstGeom prst="rect">
          <a:avLst/>
        </a:prstGeom>
        <a:gradFill rotWithShape="1">
          <a:gsLst>
            <a:gs pos="0">
              <a:schemeClr val="accent4">
                <a:tint val="30000"/>
                <a:satMod val="250000"/>
              </a:schemeClr>
            </a:gs>
            <a:gs pos="72000">
              <a:schemeClr val="accent4">
                <a:tint val="75000"/>
                <a:satMod val="210000"/>
              </a:schemeClr>
            </a:gs>
            <a:gs pos="100000">
              <a:schemeClr val="accent4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4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Создаёт условия для развивающего вариативного дошкольного образования;</a:t>
          </a:r>
          <a:endParaRPr lang="ru-RU" sz="1800" kern="1200" dirty="0"/>
        </a:p>
      </dsp:txBody>
      <dsp:txXfrm>
        <a:off x="0" y="2398712"/>
        <a:ext cx="2714624" cy="1628775"/>
      </dsp:txXfrm>
    </dsp:sp>
    <dsp:sp modelId="{9CD1B04C-E42C-48D3-9765-36714AB6B5CF}">
      <dsp:nvSpPr>
        <dsp:cNvPr id="0" name=""/>
        <dsp:cNvSpPr/>
      </dsp:nvSpPr>
      <dsp:spPr>
        <a:xfrm>
          <a:off x="2986087" y="2398712"/>
          <a:ext cx="2714624" cy="1628775"/>
        </a:xfrm>
        <a:prstGeom prst="rect">
          <a:avLst/>
        </a:prstGeom>
        <a:gradFill rotWithShape="1">
          <a:gsLst>
            <a:gs pos="0">
              <a:schemeClr val="accent4">
                <a:tint val="30000"/>
                <a:satMod val="250000"/>
              </a:schemeClr>
            </a:gs>
            <a:gs pos="72000">
              <a:schemeClr val="accent4">
                <a:tint val="75000"/>
                <a:satMod val="210000"/>
              </a:schemeClr>
            </a:gs>
            <a:gs pos="100000">
              <a:schemeClr val="accent4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4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Способствует профессиональному развитию педагогических работников</a:t>
          </a:r>
          <a:endParaRPr lang="ru-RU" sz="1800" kern="1200" dirty="0"/>
        </a:p>
      </dsp:txBody>
      <dsp:txXfrm>
        <a:off x="2986087" y="2398712"/>
        <a:ext cx="2714624" cy="1628775"/>
      </dsp:txXfrm>
    </dsp:sp>
    <dsp:sp modelId="{26BFAE71-7280-4B7E-A288-945B86D2B337}">
      <dsp:nvSpPr>
        <dsp:cNvPr id="0" name=""/>
        <dsp:cNvSpPr/>
      </dsp:nvSpPr>
      <dsp:spPr>
        <a:xfrm>
          <a:off x="5972175" y="2398712"/>
          <a:ext cx="2714624" cy="1628775"/>
        </a:xfrm>
        <a:prstGeom prst="rect">
          <a:avLst/>
        </a:prstGeom>
        <a:gradFill rotWithShape="1">
          <a:gsLst>
            <a:gs pos="0">
              <a:schemeClr val="accent4">
                <a:tint val="30000"/>
                <a:satMod val="250000"/>
              </a:schemeClr>
            </a:gs>
            <a:gs pos="72000">
              <a:schemeClr val="accent4">
                <a:tint val="75000"/>
                <a:satMod val="210000"/>
              </a:schemeClr>
            </a:gs>
            <a:gs pos="100000">
              <a:schemeClr val="accent4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4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создает условия для участия родителей (законных представителей) в образовательной деятельности.</a:t>
          </a:r>
          <a:endParaRPr lang="ru-RU" sz="1800" kern="1200" dirty="0"/>
        </a:p>
      </dsp:txBody>
      <dsp:txXfrm>
        <a:off x="5972175" y="2398712"/>
        <a:ext cx="2714624" cy="1628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FCE85-B017-4ED2-86EB-36CE2562BA84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0F27A-AD3A-448E-88E5-973098542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-охрана и укрепление физического и психического здоровья детей, в том числе их эмоциональное благополучие.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 в том числе ограниченных возможностей здоровья);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-обеспечение преемственности целей, задач и содержания образования, реализуемых в рамках образовательных программ различных уровней;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ребенка как субъекта отношений с самим собой, другими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детьми,и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взрослыми  миром;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-объединение обучения и воспитания в целостный образовательный процесс на основе духовно-нравственных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-формирование общей культуры личности детей, в том числе ценностей здорового образа жизни,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формирование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0F27A-AD3A-448E-88E5-973098542EE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профессиональную компетентность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(качество действий работника, обеспечивающих эффективное решение профессионально-педагогических задач, возникающих в реальных ситуаций педагогической деятельности, владение современными педагогическими технологиями, педагогической  диагностики, психолого-педагогической коррекции, снятие стрессов, оценочно-ценностной рефлексии и др.),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информационную компетентность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(качество действий работника, обеспечивающее эффективный поиск, структурирование информации, ее адаптацию к особенностям педагогического процесса и дидактическим требованиям, квалифицированную работу с информационными ресурсами, использование информационных технологий в образовательном процессе),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коммуникативную компетентность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(качество действий работника, обеспечивающее эффективное конструирование речи с другими людьми, тактику и технику взаимодействий с людьми, умение убеждать, аргументировать свою позицию, отбором адекватных форм и методов презентации);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правовую компетентность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(качество действий работника, обеспечивающих эффективное  использование в профессиональной деятельности законодательных и иных нормативных правовых документов для решения профессиональных задач).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0F27A-AD3A-448E-88E5-973098542EE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1D3E-C16B-43E6-B559-500588620F43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4C0864-61D4-4477-916B-07640C6AE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1D3E-C16B-43E6-B559-500588620F43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864-61D4-4477-916B-07640C6AE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1D3E-C16B-43E6-B559-500588620F43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864-61D4-4477-916B-07640C6AE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1D3E-C16B-43E6-B559-500588620F43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4C0864-61D4-4477-916B-07640C6AE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1D3E-C16B-43E6-B559-500588620F43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864-61D4-4477-916B-07640C6AE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1D3E-C16B-43E6-B559-500588620F43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864-61D4-4477-916B-07640C6AE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1D3E-C16B-43E6-B559-500588620F43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4C0864-61D4-4477-916B-07640C6AE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1D3E-C16B-43E6-B559-500588620F43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864-61D4-4477-916B-07640C6AE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1D3E-C16B-43E6-B559-500588620F43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864-61D4-4477-916B-07640C6AE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1D3E-C16B-43E6-B559-500588620F43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864-61D4-4477-916B-07640C6AE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1D3E-C16B-43E6-B559-500588620F43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864-61D4-4477-916B-07640C6AE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521D3E-C16B-43E6-B559-500588620F43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4C0864-61D4-4477-916B-07640C6AE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458200" cy="6237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целевых ориентиров дошкольного образования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условиях ФГОС, требования по обеспечению надёжности 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безопасности  их  использования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Подготовила  старший воспитатель МАДОУ 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Д/С</a:t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Блинова Анжела 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Артуровна</a:t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cap="none" dirty="0" smtClean="0">
                <a:latin typeface="Times New Roman" pitchFamily="18" charset="0"/>
                <a:cs typeface="Times New Roman" pitchFamily="18" charset="0"/>
              </a:rPr>
              <a:t>2014г.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none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целевым ориентирам дошкольного образования относятся следующие  социально –нормативные возрастные характеристики возможных достижений ребенка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Целевые ориентиры образования в младенческом и раннем возрасте: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ребенок интересуется окружающими предметами и активно действует с ними;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эмоционально вовлечен в действия с игрушками и другими предметами, стремится проявлять настойчивость в достижении результата своих действий;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стремится проявлять самостоятельность в бытовом и игровом поведении;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владеет активной речью, включенной в общение;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может обращаться с вопросами и просьбами, понимает речь взрослых;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знает названия окружающих предметов и игрушек;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стремится к общению со взрослыми и активно подражает им в движениях и действиях;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появляются игры, в которых ребенок воспроизводит действия взрослого;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проявляет интерес к сверстникам;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наблюдает за их действиями и подражает им;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проявляет интерес к стихам, песням и сказкам, рассматриванию картинки, стремится двигаться под музыку;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эмоционально откликается на различные произведения культуры и искусства;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ребенка развита крупная моторика, он стремится осваивать различные виды движения (бег, лазанье, перешагивание и пр.).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способен выбирать себе род занятий, участников по совместной деятельности;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активно взаимодействует со сверстниками и взрослыми, участвует в совместных играх.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ребенок обладает развитым воображением, которое реализуется в разных видах деятельности, и прежде всего в игре;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ребенок владеет разными формами и видами игры, различает условную и реальную ситуации, умеет подчиняться разным правилам и социальным нормам;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ребенок способен к принятию собственных решений, опираясь на свои знания и умения в различных видах деятельности и др.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Работа с родителями 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Стандарт ориентирует на взаимодействие с родителями: родители должны участвовать в реализации программы, в создании условий для полноценного и своевременного развития ребенка в дошкольном возрасте, чтобы не упустить важнейший период в развитии его личности. Родители должны быть активными участниками образовательного процесса, участниками всех проектов, независимо от того, какая деятельность в них доминирует, а не просто сторонними наблюдателями.</a:t>
            </a:r>
          </a:p>
          <a:p>
            <a:r>
              <a:rPr lang="ru-RU" sz="7200" i="1" u="sng" dirty="0" smtClean="0">
                <a:latin typeface="Times New Roman" pitchFamily="18" charset="0"/>
                <a:cs typeface="Times New Roman" pitchFamily="18" charset="0"/>
              </a:rPr>
              <a:t>В соответствии с ФГОС ДО Организация обязана: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информировать родителей(законных представителей) и общественность относительно целей дошкольного образования, общих для всего образовательного пространства Российской Федерации, а также о Программе, и не только семье, но и всем заинтересованным лицам, вовлеченным в образовательную деятельность;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обеспечить открытость дошкольного образования;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создать условия для участия родителей ( законных представителей) в воспитании детей, охране и укреплении их здоровья;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обеспечить вовлечение семей  в непосредственно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семьи;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создавать условия для взрослых по поиску, использованию материалов, обеспечивающих реализацию Программы, в том числе в информационной среде, а также для обсуждения с родителями ( законными представителями) детей вопросов, связанных с реализацией Программы.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Инклюзивное обучение 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616624"/>
          </a:xfrm>
        </p:spPr>
        <p:txBody>
          <a:bodyPr>
            <a:normAutofit fontScale="32500" lnSpcReduction="20000"/>
          </a:bodyPr>
          <a:lstStyle/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Положения  ФГОС предназначены  обеспечить возможность инклюзии детей в ДОУ и  инклюзивного обучения.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Инклюзивное обучение предполагает совместное образование детей с особыми образовательными потребностями и нормально развивающихся сверстников в пределах одной группы по разным образовательным маршрутам.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     И для успешного введения в практику различных инноваций, для реализации в новых условиях поставленных перед ним задач педагог должен обладать необходимым уровнем и профессиональной компетентности и профессионализма.</a:t>
            </a:r>
          </a:p>
          <a:p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Профессиональную компетентность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нформационную компетентность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Коммуникативную компетентность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6400" u="sng" dirty="0" smtClean="0">
                <a:latin typeface="Times New Roman" pitchFamily="18" charset="0"/>
                <a:cs typeface="Times New Roman" pitchFamily="18" charset="0"/>
              </a:rPr>
              <a:t>Правовую компетентность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 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93610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 обходимое  решение   ряда  специальных  задач.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Реализация права ребенка инвалида на образование, коррекцию (компенсацию) недостатков развития с учетом индивидуальных особенностей и возможностей;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       сохранение и укрепление физического, психического и психологического здоровья детей  инвалидов;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       реализация программного содержания в условиях преемственности работы учителя-дефектолога, учителя-логопеда, педагога-психолога и воспитателей.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       выстраивать индивидуальные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образовательные маршруты на основе результатов изучения особенностей развития детей, их потенциальных возможностей и способностей;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       обеспечение необходимых санитарно-гигиенические условий и специальную развивающую среду, создают атмосферу психологического комфорта;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       способствовать гармонизации развития личности ребенка в зависимости от индивидуальных психических и физических особенностей и возможностей ребенка;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       оказание психолого-педагогической помощи и социальной поддержки семье в воспитании детей, повышение педагогической компетентности родителей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Пути решения делятся на этапы:</a:t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подготовительный, основной, итоговый.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</a:t>
            </a:r>
            <a:r>
              <a:rPr lang="ru-RU" dirty="0" smtClean="0"/>
              <a:t>              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 подготовительного этапа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: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формирование положительной мотивации к педагогической деятельности в условиях инклюзивного обучения, и приобретение системы знаний, необходимых для её осуществления.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Задачи 1 этапа: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Изучение нормативно-правовую базу инклюзивного образования.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Создание предметно-развивающей среды для работы с детьми ЗПР в ДОУ.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Изучение типологических особенностей детей с ЗПР и  методов коррекционной работы с ними.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Основной  второй этап.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Основной целью второго этапа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является: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психолого-педагогическая поддержка воспитателя на пути к профессиональному и личностному росту, приобретение опыта практической деятельности в условиях инклюзивного образования.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Задачи 2 этапа: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Постоянное взаимодействие специалистов и педагогов ДОУ в организации и проведении коррекционной работы с детьми с ЗПР.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 Психолого-педагогическая  коррекция профессионально значимых качеств умений и навыков педагога, и их совершенствование.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 Психопрофилактическая работа по снятию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напряжения у воспитателей.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Оптимизация взаимодействия педагогов с семьями, имеющих детей инвалидов.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итоговый этап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532859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                       Основной целью итогового этапа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дальнейшее развитие инклюзивной компетентности воспитателей и творческое применение полученных знаний, навыков и умений в практической деятельности.</a:t>
            </a:r>
          </a:p>
          <a:p>
            <a:pPr>
              <a:lnSpc>
                <a:spcPct val="120000"/>
              </a:lnSpc>
              <a:buNone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Задачи 3 этапа: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Проанализировать эффективность проделанной работы по формированию инклюзивной компетентности воспитателей в условиях дошкольного образовательного учреждения по результатам самоанализа.</a:t>
            </a:r>
          </a:p>
          <a:p>
            <a:pPr>
              <a:lnSpc>
                <a:spcPct val="120000"/>
              </a:lnSpc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Способствовать дальнейшему профессиональному развитию педагогов на основании полученных результатов самоанализа.</a:t>
            </a:r>
          </a:p>
          <a:p>
            <a:pPr>
              <a:lnSpc>
                <a:spcPct val="120000"/>
              </a:lnSpc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Вариативные формы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Дошкольная организация самостоятельно утверждает Программу, и может проектировать и реализовывать различные программы 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 вариативными формами дошкольного образования подразумеваются современные модели, направленные на наиболее полное удовлетворение спроса населения на услуги дошкольного образования и качество указанных услуг, в том числе, на создание условий для развития негосударственного сектора дошкольного образования, обеспечение поддержки семейного воспитания, возможность осваивать образовательные программы для детей старшего дошкольного возраста и другие.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           Разнообразные типы и виды дошкольных образовательных учреждений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Группы кратковременного содержания,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Дополнительные образовательные услуги (студии, секции, клубы)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Ориентированы на потребности   семьи и интересы общества  (семейные группы)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Таким образом, дошкольное образовательное учреждение как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системы образования включает разнообразные виды, которые имеют свои отличительные особенности (как правило связанные с моделью образовательного процесса основой которого выступает образовательная программа).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0350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Дошкольники – первая ступень в образовании.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ФГОС ориентирован не только на поддержку «разнообразия детства», но и вариативности развивающих форм этой поддержки. ФГОС является стандартом качества ДО, качества полноценной творческой жизни детей в ДОУ.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Принятие  Стандарта  приведет  к росту  социального  статуса  детства.  А это  значит, что возрастет  социальный  статус, прежде  всего, самих детей, их семей, дошкольного  учреждения, воспитателей - и по уровню  профессиональной  компетентности, и по  финансовому  уровню.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нацелен  на  создание  комфортных  условий  для  воспитания  ребенка и  на обеспечение  у него мотивации  к обучению, познанию и творчеству. 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ФГОС  включает в себя требования к: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1556792"/>
            <a:ext cx="252028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Структуре ООП.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43808" y="2708920"/>
            <a:ext cx="2448272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Условиям реализации ООП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4149080"/>
            <a:ext cx="2448272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Результатам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освоения ООП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задачи дошкольного образования по ФГОС.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686800" cy="4525963"/>
          </a:xfrm>
        </p:spPr>
        <p:txBody>
          <a:bodyPr/>
          <a:lstStyle/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700808"/>
            <a:ext cx="2448272" cy="11918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3356992"/>
            <a:ext cx="244827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5229200"/>
            <a:ext cx="2448272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Преемственность целей и задач 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5856" y="1700808"/>
            <a:ext cx="244827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5229200"/>
            <a:ext cx="237626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Объединение обучения и воспитания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19872" y="5229200"/>
            <a:ext cx="237626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общей культуры личности детей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28184" y="1628800"/>
            <a:ext cx="2376264" cy="1152128"/>
          </a:xfrm>
          <a:prstGeom prst="roundRect">
            <a:avLst>
              <a:gd name="adj" fmla="val 2812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вариативности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31840" y="3356992"/>
            <a:ext cx="2808312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психолого-педагогической поддержки семьи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72200" y="3284984"/>
            <a:ext cx="237626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среды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Стандарт является  основой для: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разработки Программы;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разработки вариативных примерных образовательных программ дошкольного образования (далее - примерные программы);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разработки нормативов финансового обеспечения реализации Программы и нормативных затрат на оказание государственной (муниципальной) услуги в сфере дошкольного образования;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объективной оценки соответствия образовательной деятельности Организации требованиям Стандарта;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формирования содержания профессионального образования и дополнительного профессионального образования педагогических работников, а также проведения их аттестации;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6) оказания помощи родителям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 целевых ориентиров дошкольного образования в условиях ФГОС</a:t>
            </a:r>
            <a:endParaRPr lang="ru-RU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Какие  условия должны быть созданы в ДОУ для реализации  Программы?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Для реализации основной общеобразовательной программы           необходимо создание условий: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Кадровых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Финансовых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Материально-технических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4.Психолого-педагогических, а так же создание развивающей предметно-пространственной среды.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Результатом реализации этих условий будет создание комфортной развивающей среды, которая обеспечит доступность качественного дошкольного образования, духовно-нравственное развитие и воспитание, охрану и укрепление их здоровья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296144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требования  к  результатам освоения  ООП  ДО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328592"/>
          </a:xfrm>
        </p:spPr>
        <p:txBody>
          <a:bodyPr>
            <a:noAutofit/>
          </a:bodyPr>
          <a:lstStyle/>
          <a:p>
            <a:pPr lvl="0"/>
            <a:r>
              <a:rPr kumimoji="0" lang="ru-RU" sz="1400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Требования Стандарта к результатам освоения, представлены в виде целевых ориентиров образования, которые представляют собой социальные и психологические характеристики возможных достижений ребёнка на этапе завершения уровня дошкольного образования.</a:t>
            </a:r>
          </a:p>
          <a:p>
            <a:r>
              <a:rPr kumimoji="0" lang="ru-RU" sz="1400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Целевые ориентиры (ЦО) ДО определяются независимо от форм реализации Программы, её характера, особенностей развития воспитанников и видов Организации, реализующей Программу.</a:t>
            </a:r>
          </a:p>
          <a:p>
            <a:r>
              <a:rPr kumimoji="0" lang="ru-RU" sz="1400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ЦО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 </a:t>
            </a:r>
          </a:p>
          <a:p>
            <a:r>
              <a:rPr kumimoji="0" lang="ru-RU" sz="1400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 …целевые ориентиры не могут служить непосредственным основанием оценки как итогового, так и промежуточного уровня развития воспитанников, в том числе в рамках мониторинга ( в форме тестирования, с использованием методов, основанных на наблюдении, или иных методов измерения результативности детей).</a:t>
            </a:r>
          </a:p>
          <a:p>
            <a:pPr lvl="0"/>
            <a:r>
              <a:rPr kumimoji="0" lang="ru-RU" sz="1400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6…Ребёнок может следовать социальным нормам  в разных видах деятельности, во взаимоотношениях со взрослыми и сверстниками, правилам безопасного поведения и личной гигиены.</a:t>
            </a:r>
          </a:p>
          <a:p>
            <a:pPr lvl="0"/>
            <a:r>
              <a:rPr kumimoji="0" lang="ru-RU" sz="1400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  ЦО Программы выступают основаниями преемственности ДО . Настоящие ЦО предполагают формирование у детей дошкольного возраста предпосылок учебной деятельности на этапе завершения ДО.</a:t>
            </a:r>
          </a:p>
          <a:p>
            <a:pPr lvl="0"/>
            <a:r>
              <a:rPr kumimoji="0" lang="ru-RU" sz="1400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 Если Программа не охватывает старший дошкольный возраст, то данные Требования должны рассматриваться как долгосрочные ориентиры, а непосредственные ориентиры освоения Программы воспитанниками – как создающие предпосылки для их реализации.</a:t>
            </a:r>
          </a:p>
          <a:p>
            <a:r>
              <a:rPr kumimoji="0" lang="ru-RU" sz="1400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Требования к реализации условий ООП ДО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910</TotalTime>
  <Words>1123</Words>
  <Application>Microsoft Office PowerPoint</Application>
  <PresentationFormat>Экран (4:3)</PresentationFormat>
  <Paragraphs>151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Формирование целевых ориентиров дошкольного образования  в условиях ФГОС, требования по обеспечению надёжности и  безопасности  их  использования             Подготовила  старший воспитатель МАДОУ Д/С  Блинова Анжела Артуровна    2014г. </vt:lpstr>
      <vt:lpstr>                             ФГОС</vt:lpstr>
      <vt:lpstr>                  ФГОС  включает в себя требования к: </vt:lpstr>
      <vt:lpstr>задачи дошкольного образования по ФГОС.</vt:lpstr>
      <vt:lpstr>            Стандарт является  основой для:</vt:lpstr>
      <vt:lpstr>Формирование  целевых ориентиров дошкольного образования в условиях ФГОС</vt:lpstr>
      <vt:lpstr>            Какие  условия должны быть созданы в ДОУ для реализации  Программы? </vt:lpstr>
      <vt:lpstr> требования  к  результатам освоения  ООП  ДО </vt:lpstr>
      <vt:lpstr>              Требования к реализации условий ООП ДО</vt:lpstr>
      <vt:lpstr>К целевым ориентирам дошкольного образования относятся следующие  социально –нормативные возрастные характеристики возможных достижений ребенка</vt:lpstr>
      <vt:lpstr>Целевые ориентиры на этапе завершения дошкольного образования: </vt:lpstr>
      <vt:lpstr>                                    Работа с родителями . </vt:lpstr>
      <vt:lpstr>                        Инклюзивное обучение </vt:lpstr>
      <vt:lpstr>                 не обходимое  решение   ряда  специальных  задач.</vt:lpstr>
      <vt:lpstr>  Пути решения делятся на этапы:  подготовительный, основной, итоговый.  </vt:lpstr>
      <vt:lpstr>                            Основной  второй этап.</vt:lpstr>
      <vt:lpstr>                                            итоговый этап</vt:lpstr>
      <vt:lpstr>                        Вариативные формы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Рома</cp:lastModifiedBy>
  <cp:revision>97</cp:revision>
  <dcterms:created xsi:type="dcterms:W3CDTF">2014-08-26T05:19:04Z</dcterms:created>
  <dcterms:modified xsi:type="dcterms:W3CDTF">2014-08-28T03:46:28Z</dcterms:modified>
</cp:coreProperties>
</file>