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6" r:id="rId19"/>
    <p:sldId id="275" r:id="rId20"/>
    <p:sldId id="277" r:id="rId21"/>
    <p:sldId id="278" r:id="rId22"/>
    <p:sldId id="279" r:id="rId23"/>
    <p:sldId id="280" r:id="rId24"/>
    <p:sldId id="281" r:id="rId25"/>
  </p:sldIdLst>
  <p:sldSz cx="9144000" cy="6858000" type="screen4x3"/>
  <p:notesSz cx="6858000" cy="9144000"/>
  <p:photoAlbum/>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AD3C395-978C-4AC3-A224-7BD0AE75474C}" type="datetimeFigureOut">
              <a:rPr lang="ru-RU" smtClean="0"/>
              <a:pPr/>
              <a:t>01.04.2015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A0666C-B267-4934-B3E6-071D1DE66CF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D3C395-978C-4AC3-A224-7BD0AE75474C}" type="datetimeFigureOut">
              <a:rPr lang="ru-RU" smtClean="0"/>
              <a:pPr/>
              <a:t>01.04.2015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A0666C-B267-4934-B3E6-071D1DE66CF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D3C395-978C-4AC3-A224-7BD0AE75474C}" type="datetimeFigureOut">
              <a:rPr lang="ru-RU" smtClean="0"/>
              <a:pPr/>
              <a:t>01.04.2015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A0666C-B267-4934-B3E6-071D1DE66CF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D3C395-978C-4AC3-A224-7BD0AE75474C}" type="datetimeFigureOut">
              <a:rPr lang="ru-RU" smtClean="0"/>
              <a:pPr/>
              <a:t>01.04.2015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A0666C-B267-4934-B3E6-071D1DE66CF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AD3C395-978C-4AC3-A224-7BD0AE75474C}" type="datetimeFigureOut">
              <a:rPr lang="ru-RU" smtClean="0"/>
              <a:pPr/>
              <a:t>01.04.2015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A0666C-B267-4934-B3E6-071D1DE66CF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AD3C395-978C-4AC3-A224-7BD0AE75474C}" type="datetimeFigureOut">
              <a:rPr lang="ru-RU" smtClean="0"/>
              <a:pPr/>
              <a:t>01.04.2015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A0666C-B267-4934-B3E6-071D1DE66CF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AD3C395-978C-4AC3-A224-7BD0AE75474C}" type="datetimeFigureOut">
              <a:rPr lang="ru-RU" smtClean="0"/>
              <a:pPr/>
              <a:t>01.04.2015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2A0666C-B267-4934-B3E6-071D1DE66CF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AD3C395-978C-4AC3-A224-7BD0AE75474C}" type="datetimeFigureOut">
              <a:rPr lang="ru-RU" smtClean="0"/>
              <a:pPr/>
              <a:t>01.04.2015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2A0666C-B267-4934-B3E6-071D1DE66CF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AD3C395-978C-4AC3-A224-7BD0AE75474C}" type="datetimeFigureOut">
              <a:rPr lang="ru-RU" smtClean="0"/>
              <a:pPr/>
              <a:t>01.04.2015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2A0666C-B267-4934-B3E6-071D1DE66CF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AD3C395-978C-4AC3-A224-7BD0AE75474C}" type="datetimeFigureOut">
              <a:rPr lang="ru-RU" smtClean="0"/>
              <a:pPr/>
              <a:t>01.04.2015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A0666C-B267-4934-B3E6-071D1DE66CF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AD3C395-978C-4AC3-A224-7BD0AE75474C}" type="datetimeFigureOut">
              <a:rPr lang="ru-RU" smtClean="0"/>
              <a:pPr/>
              <a:t>01.04.2015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A0666C-B267-4934-B3E6-071D1DE66CF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D3C395-978C-4AC3-A224-7BD0AE75474C}" type="datetimeFigureOut">
              <a:rPr lang="ru-RU" smtClean="0"/>
              <a:pPr/>
              <a:t>01.04.2015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0666C-B267-4934-B3E6-071D1DE66CF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on_s_perom.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p:spPr>
      </p:pic>
      <p:sp>
        <p:nvSpPr>
          <p:cNvPr id="8" name="Заголовок 7"/>
          <p:cNvSpPr>
            <a:spLocks noGrp="1"/>
          </p:cNvSpPr>
          <p:nvPr>
            <p:ph type="title"/>
          </p:nvPr>
        </p:nvSpPr>
        <p:spPr/>
        <p:txBody>
          <a:bodyPr>
            <a:normAutofit/>
          </a:bodyPr>
          <a:lstStyle/>
          <a:p>
            <a:r>
              <a:rPr lang="ru-RU" sz="3200" dirty="0" smtClean="0">
                <a:latin typeface="Times New Roman" pitchFamily="18" charset="0"/>
                <a:cs typeface="Times New Roman" pitchFamily="18" charset="0"/>
              </a:rPr>
              <a:t>Математическая викторина:</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a:t>
            </a:r>
            <a:r>
              <a:rPr lang="ru-RU" sz="3200" dirty="0" smtClean="0">
                <a:latin typeface="Times New Roman" pitchFamily="18" charset="0"/>
                <a:cs typeface="Times New Roman" pitchFamily="18" charset="0"/>
              </a:rPr>
              <a:t>Математики</a:t>
            </a:r>
            <a:r>
              <a:rPr lang="ru-RU" sz="32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их открытия и увлечения»</a:t>
            </a:r>
            <a:endParaRPr lang="ru-RU" sz="3200" dirty="0">
              <a:latin typeface="Times New Roman" pitchFamily="18" charset="0"/>
              <a:cs typeface="Times New Roman" pitchFamily="18" charset="0"/>
            </a:endParaRPr>
          </a:p>
        </p:txBody>
      </p:sp>
      <p:sp>
        <p:nvSpPr>
          <p:cNvPr id="9" name="Содержимое 8"/>
          <p:cNvSpPr>
            <a:spLocks noGrp="1"/>
          </p:cNvSpPr>
          <p:nvPr>
            <p:ph sz="half" idx="1"/>
          </p:nvPr>
        </p:nvSpPr>
        <p:spPr>
          <a:xfrm>
            <a:off x="928662" y="1600200"/>
            <a:ext cx="3567138" cy="4525963"/>
          </a:xfrm>
        </p:spPr>
        <p:txBody>
          <a:bodyPr>
            <a:normAutofit/>
          </a:bodyPr>
          <a:lstStyle/>
          <a:p>
            <a:pPr algn="just">
              <a:buNone/>
            </a:pPr>
            <a:r>
              <a:rPr lang="ru-RU" sz="1800" i="1" dirty="0" smtClean="0">
                <a:latin typeface="Times New Roman" pitchFamily="18" charset="0"/>
                <a:cs typeface="Times New Roman" pitchFamily="18" charset="0"/>
              </a:rPr>
              <a:t>Кто с детских лет занимается математикой, тот развивает внимание, тренирует свой мозг, свою волю, воспитывает настойчивость и упорство в достижении цели. </a:t>
            </a:r>
          </a:p>
          <a:p>
            <a:pPr algn="r">
              <a:buNone/>
            </a:pPr>
            <a:r>
              <a:rPr lang="ru-RU" sz="1800" i="1" dirty="0" smtClean="0">
                <a:latin typeface="Times New Roman" pitchFamily="18" charset="0"/>
                <a:cs typeface="Times New Roman" pitchFamily="18" charset="0"/>
              </a:rPr>
              <a:t>Алексей Иванович</a:t>
            </a:r>
          </a:p>
          <a:p>
            <a:pPr algn="r">
              <a:buNone/>
            </a:pPr>
            <a:r>
              <a:rPr lang="ru-RU" sz="1800" i="1" dirty="0" smtClean="0">
                <a:latin typeface="Times New Roman" pitchFamily="18" charset="0"/>
                <a:cs typeface="Times New Roman" pitchFamily="18" charset="0"/>
              </a:rPr>
              <a:t> </a:t>
            </a:r>
            <a:r>
              <a:rPr lang="ru-RU" sz="1800" i="1" dirty="0" err="1" smtClean="0">
                <a:latin typeface="Times New Roman" pitchFamily="18" charset="0"/>
                <a:cs typeface="Times New Roman" pitchFamily="18" charset="0"/>
              </a:rPr>
              <a:t>Маркушевич</a:t>
            </a:r>
            <a:endParaRPr lang="ru-RU" sz="1800" i="1" dirty="0">
              <a:latin typeface="Times New Roman" pitchFamily="18" charset="0"/>
              <a:cs typeface="Times New Roman" pitchFamily="18" charset="0"/>
            </a:endParaRPr>
          </a:p>
        </p:txBody>
      </p:sp>
      <p:sp>
        <p:nvSpPr>
          <p:cNvPr id="10" name="Содержимое 9"/>
          <p:cNvSpPr>
            <a:spLocks noGrp="1"/>
          </p:cNvSpPr>
          <p:nvPr>
            <p:ph sz="half" idx="2"/>
          </p:nvPr>
        </p:nvSpPr>
        <p:spPr/>
        <p:txBody>
          <a:bodyPr>
            <a:normAutofit/>
          </a:bodyPr>
          <a:lstStyle/>
          <a:p>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fdfa2c8-098e-0f6a-7fad-1f02e47af8b7.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a:xfrm>
            <a:off x="928662" y="428604"/>
            <a:ext cx="7758138" cy="989034"/>
          </a:xfrm>
        </p:spPr>
        <p:txBody>
          <a:bodyPr>
            <a:normAutofit fontScale="90000"/>
          </a:bodyPr>
          <a:lstStyle/>
          <a:p>
            <a:pPr algn="l"/>
            <a:r>
              <a:rPr lang="ru-RU" sz="1800" dirty="0">
                <a:latin typeface="Times New Roman" pitchFamily="18" charset="0"/>
                <a:cs typeface="Times New Roman" pitchFamily="18" charset="0"/>
              </a:rPr>
              <a:t>8. Алан </a:t>
            </a:r>
            <a:r>
              <a:rPr lang="ru-RU" sz="1800" dirty="0" smtClean="0">
                <a:latin typeface="Times New Roman" pitchFamily="18" charset="0"/>
                <a:cs typeface="Times New Roman" pitchFamily="18" charset="0"/>
              </a:rPr>
              <a:t>Тьюринг- один </a:t>
            </a:r>
            <a:r>
              <a:rPr lang="ru-RU" sz="1800" dirty="0">
                <a:latin typeface="Times New Roman" pitchFamily="18" charset="0"/>
                <a:cs typeface="Times New Roman" pitchFamily="18" charset="0"/>
              </a:rPr>
              <a:t>из самых великих умов 20 в. Во время второй мировой войны он сделал множество открытий и создал методы расшифровки закодированных сообщений немцев. Он также считается одним из первых настоящих ученых, работающих с этим прибором. Что это за прибор?</a:t>
            </a:r>
            <a:r>
              <a:rPr lang="ru-RU" sz="2000" dirty="0"/>
              <a:t/>
            </a:r>
            <a:br>
              <a:rPr lang="ru-RU" sz="2000" dirty="0"/>
            </a:br>
            <a:endParaRPr lang="ru-RU" sz="2000" dirty="0"/>
          </a:p>
        </p:txBody>
      </p:sp>
      <p:sp>
        <p:nvSpPr>
          <p:cNvPr id="6" name="Содержимое 5"/>
          <p:cNvSpPr>
            <a:spLocks noGrp="1"/>
          </p:cNvSpPr>
          <p:nvPr>
            <p:ph sz="half" idx="1"/>
          </p:nvPr>
        </p:nvSpPr>
        <p:spPr>
          <a:xfrm>
            <a:off x="1000100" y="1600200"/>
            <a:ext cx="3495700" cy="4525963"/>
          </a:xfrm>
        </p:spPr>
        <p:txBody>
          <a:bodyPr/>
          <a:lstStyle/>
          <a:p>
            <a:pPr>
              <a:buNone/>
            </a:pPr>
            <a:r>
              <a:rPr lang="ru-RU" sz="1600" dirty="0" smtClean="0">
                <a:latin typeface="Times New Roman" pitchFamily="18" charset="0"/>
                <a:cs typeface="Times New Roman" pitchFamily="18" charset="0"/>
              </a:rPr>
              <a:t>1. Компьютер</a:t>
            </a:r>
            <a:endParaRPr lang="ru-RU" sz="1600" dirty="0">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2. Плеер</a:t>
            </a:r>
            <a:endParaRPr lang="ru-RU" sz="1600" dirty="0">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3.  </a:t>
            </a:r>
            <a:r>
              <a:rPr lang="ru-RU" sz="1600" dirty="0">
                <a:latin typeface="Times New Roman" pitchFamily="18" charset="0"/>
                <a:cs typeface="Times New Roman" pitchFamily="18" charset="0"/>
              </a:rPr>
              <a:t>Навигатор</a:t>
            </a:r>
          </a:p>
          <a:p>
            <a:pPr>
              <a:buAutoNum type="arabicPeriod" startAt="4"/>
            </a:pPr>
            <a:r>
              <a:rPr lang="ru-RU" sz="1600" dirty="0" smtClean="0">
                <a:latin typeface="Times New Roman" pitchFamily="18" charset="0"/>
                <a:cs typeface="Times New Roman" pitchFamily="18" charset="0"/>
              </a:rPr>
              <a:t>Большой </a:t>
            </a:r>
            <a:r>
              <a:rPr lang="ru-RU" sz="1600" dirty="0" err="1">
                <a:latin typeface="Times New Roman" pitchFamily="18" charset="0"/>
                <a:cs typeface="Times New Roman" pitchFamily="18" charset="0"/>
              </a:rPr>
              <a:t>адронный</a:t>
            </a:r>
            <a:r>
              <a:rPr lang="ru-RU" sz="1600" dirty="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коллайдер</a:t>
            </a:r>
            <a:endParaRPr lang="ru-RU" sz="1600" dirty="0" smtClean="0">
              <a:latin typeface="Times New Roman" pitchFamily="18" charset="0"/>
              <a:cs typeface="Times New Roman" pitchFamily="18" charset="0"/>
            </a:endParaRPr>
          </a:p>
          <a:p>
            <a:pPr>
              <a:buNone/>
            </a:pPr>
            <a:endParaRPr lang="ru-RU" sz="1600" dirty="0">
              <a:latin typeface="Times New Roman" pitchFamily="18" charset="0"/>
              <a:cs typeface="Times New Roman" pitchFamily="18" charset="0"/>
            </a:endParaRPr>
          </a:p>
          <a:p>
            <a:endParaRPr lang="ru-RU" dirty="0"/>
          </a:p>
        </p:txBody>
      </p:sp>
      <p:sp>
        <p:nvSpPr>
          <p:cNvPr id="7" name="Содержимое 6"/>
          <p:cNvSpPr>
            <a:spLocks noGrp="1"/>
          </p:cNvSpPr>
          <p:nvPr>
            <p:ph sz="half" idx="2"/>
          </p:nvPr>
        </p:nvSpPr>
        <p:spPr/>
        <p:txBody>
          <a:bodyPr/>
          <a:lstStyle/>
          <a:p>
            <a:pPr algn="ctr">
              <a:buNone/>
            </a:pPr>
            <a:r>
              <a:rPr lang="ru-RU" dirty="0" smtClean="0">
                <a:latin typeface="Times New Roman" pitchFamily="18" charset="0"/>
                <a:cs typeface="Times New Roman" pitchFamily="18" charset="0"/>
              </a:rPr>
              <a:t>Компьютер</a:t>
            </a:r>
          </a:p>
          <a:p>
            <a:pPr algn="ctr">
              <a:buNone/>
            </a:pPr>
            <a:endParaRPr lang="ru-RU" dirty="0">
              <a:latin typeface="Times New Roman" pitchFamily="18" charset="0"/>
              <a:cs typeface="Times New Roman" pitchFamily="18" charset="0"/>
            </a:endParaRPr>
          </a:p>
        </p:txBody>
      </p:sp>
      <p:pic>
        <p:nvPicPr>
          <p:cNvPr id="8" name="Рисунок 7" descr="http://f1.s.qip.ru/5XIrhYcN.jpg"/>
          <p:cNvPicPr/>
          <p:nvPr/>
        </p:nvPicPr>
        <p:blipFill>
          <a:blip r:embed="rId3" cstate="print"/>
          <a:srcRect/>
          <a:stretch>
            <a:fillRect/>
          </a:stretch>
        </p:blipFill>
        <p:spPr bwMode="auto">
          <a:xfrm>
            <a:off x="1428728" y="2928934"/>
            <a:ext cx="2143140" cy="2928958"/>
          </a:xfrm>
          <a:prstGeom prst="rect">
            <a:avLst/>
          </a:prstGeom>
          <a:noFill/>
          <a:ln w="9525">
            <a:noFill/>
            <a:miter lim="800000"/>
            <a:headEnd/>
            <a:tailEnd/>
          </a:ln>
        </p:spPr>
      </p:pic>
      <p:pic>
        <p:nvPicPr>
          <p:cNvPr id="9" name="Рисунок 8" descr="&amp;Kcy;&amp;ocy;&amp;lcy;&amp;ocy;&amp;scy;&amp;scy;/Colossus"/>
          <p:cNvPicPr/>
          <p:nvPr/>
        </p:nvPicPr>
        <p:blipFill>
          <a:blip r:embed="rId4" cstate="print"/>
          <a:srcRect/>
          <a:stretch>
            <a:fillRect/>
          </a:stretch>
        </p:blipFill>
        <p:spPr bwMode="auto">
          <a:xfrm>
            <a:off x="5072066" y="2714620"/>
            <a:ext cx="3357586" cy="25003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heckerboard(across)">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fdfa2c8-098e-0f6a-7fad-1f02e47af8b7.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p:nvPr>
        </p:nvSpPr>
        <p:spPr/>
        <p:txBody>
          <a:bodyPr>
            <a:normAutofit/>
          </a:bodyPr>
          <a:lstStyle/>
          <a:p>
            <a:r>
              <a:rPr lang="en-US" sz="6000" dirty="0" smtClean="0"/>
              <a:t>II </a:t>
            </a:r>
            <a:r>
              <a:rPr lang="ru-RU" sz="6000" dirty="0" smtClean="0"/>
              <a:t>тур</a:t>
            </a:r>
            <a:endParaRPr lang="ru-RU" sz="6000" dirty="0"/>
          </a:p>
        </p:txBody>
      </p:sp>
      <p:sp>
        <p:nvSpPr>
          <p:cNvPr id="3" name="Подзаголовок 2"/>
          <p:cNvSpPr>
            <a:spLocks noGrp="1"/>
          </p:cNvSpPr>
          <p:nvPr>
            <p:ph type="subTitle" idx="1"/>
          </p:nvPr>
        </p:nvSpPr>
        <p:spPr/>
        <p:txBody>
          <a:bodyPr>
            <a:normAutofit fontScale="85000" lnSpcReduction="20000"/>
          </a:bodyPr>
          <a:lstStyle/>
          <a:p>
            <a:r>
              <a:rPr lang="ru-RU" dirty="0">
                <a:solidFill>
                  <a:schemeClr val="tx1"/>
                </a:solidFill>
                <a:latin typeface="Times New Roman" pitchFamily="18" charset="0"/>
                <a:cs typeface="Times New Roman" pitchFamily="18" charset="0"/>
              </a:rPr>
              <a:t>На листе написаны координаты точек, задача команд как можно быстрее по данным координатам расшифровать высказывания известного немецкого математика Карла Гаусса.</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fdfa2c8-098e-0f6a-7fad-1f02e47af8b7.jpg"/>
          <p:cNvPicPr>
            <a:picLocks noChangeAspect="1"/>
          </p:cNvPicPr>
          <p:nvPr/>
        </p:nvPicPr>
        <p:blipFill>
          <a:blip r:embed="rId2" cstate="print"/>
          <a:stretch>
            <a:fillRect/>
          </a:stretch>
        </p:blipFill>
        <p:spPr>
          <a:xfrm>
            <a:off x="0" y="0"/>
            <a:ext cx="9144000" cy="6858000"/>
          </a:xfrm>
          <a:prstGeom prst="rect">
            <a:avLst/>
          </a:prstGeom>
        </p:spPr>
      </p:pic>
      <p:pic>
        <p:nvPicPr>
          <p:cNvPr id="7" name="Содержимое 6" descr="img1.gif (5214 bytes)"/>
          <p:cNvPicPr>
            <a:picLocks noGrp="1"/>
          </p:cNvPicPr>
          <p:nvPr>
            <p:ph sz="half" idx="1"/>
          </p:nvPr>
        </p:nvPicPr>
        <p:blipFill>
          <a:blip r:embed="rId3" cstate="print"/>
          <a:stretch>
            <a:fillRect/>
          </a:stretch>
        </p:blipFill>
        <p:spPr bwMode="auto">
          <a:xfrm>
            <a:off x="928662" y="1142984"/>
            <a:ext cx="3786214" cy="4929222"/>
          </a:xfrm>
          <a:prstGeom prst="rect">
            <a:avLst/>
          </a:prstGeom>
          <a:noFill/>
          <a:ln w="9525">
            <a:noFill/>
            <a:miter lim="800000"/>
            <a:headEnd/>
            <a:tailEnd/>
          </a:ln>
        </p:spPr>
      </p:pic>
      <p:pic>
        <p:nvPicPr>
          <p:cNvPr id="13" name="Содержимое 12" descr="Безымянный.png"/>
          <p:cNvPicPr>
            <a:picLocks noGrp="1" noChangeAspect="1"/>
          </p:cNvPicPr>
          <p:nvPr>
            <p:ph sz="half" idx="2"/>
          </p:nvPr>
        </p:nvPicPr>
        <p:blipFill>
          <a:blip r:embed="rId4" cstate="print"/>
          <a:stretch>
            <a:fillRect/>
          </a:stretch>
        </p:blipFill>
        <p:spPr>
          <a:xfrm>
            <a:off x="5072066" y="3500438"/>
            <a:ext cx="3468502" cy="2248809"/>
          </a:xfrm>
        </p:spPr>
      </p:pic>
      <p:pic>
        <p:nvPicPr>
          <p:cNvPr id="15" name="Рисунок 14" descr="Безымянный1.png"/>
          <p:cNvPicPr>
            <a:picLocks noChangeAspect="1"/>
          </p:cNvPicPr>
          <p:nvPr/>
        </p:nvPicPr>
        <p:blipFill>
          <a:blip r:embed="rId5" cstate="print"/>
          <a:stretch>
            <a:fillRect/>
          </a:stretch>
        </p:blipFill>
        <p:spPr>
          <a:xfrm>
            <a:off x="5072066" y="1142984"/>
            <a:ext cx="3240667" cy="21350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heckerboard(across)">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fdfa2c8-098e-0f6a-7fad-1f02e47af8b7.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p:nvPr>
        </p:nvSpPr>
        <p:spPr/>
        <p:txBody>
          <a:bodyPr/>
          <a:lstStyle/>
          <a:p>
            <a:r>
              <a:rPr lang="en-US" dirty="0" smtClean="0"/>
              <a:t>III</a:t>
            </a:r>
            <a:r>
              <a:rPr lang="ru-RU" dirty="0" smtClean="0"/>
              <a:t> тур</a:t>
            </a:r>
            <a:endParaRPr lang="ru-RU" dirty="0"/>
          </a:p>
        </p:txBody>
      </p:sp>
      <p:sp>
        <p:nvSpPr>
          <p:cNvPr id="3" name="Подзаголовок 2"/>
          <p:cNvSpPr>
            <a:spLocks noGrp="1"/>
          </p:cNvSpPr>
          <p:nvPr>
            <p:ph type="subTitle" idx="1"/>
          </p:nvPr>
        </p:nvSpPr>
        <p:spPr/>
        <p:txBody>
          <a:bodyPr/>
          <a:lstStyle/>
          <a:p>
            <a:r>
              <a:rPr lang="ru-RU" b="1" dirty="0" smtClean="0">
                <a:solidFill>
                  <a:schemeClr val="tx1"/>
                </a:solidFill>
                <a:latin typeface="Times New Roman" pitchFamily="18" charset="0"/>
                <a:cs typeface="Times New Roman" pitchFamily="18" charset="0"/>
              </a:rPr>
              <a:t>Составьте число</a:t>
            </a:r>
            <a:endParaRPr lang="ru-RU"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fdfa2c8-098e-0f6a-7fad-1f02e47af8b7.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a:xfrm>
            <a:off x="928662" y="273050"/>
            <a:ext cx="2536851" cy="1162050"/>
          </a:xfrm>
        </p:spPr>
        <p:txBody>
          <a:bodyPr>
            <a:normAutofit fontScale="90000"/>
          </a:bodyPr>
          <a:lstStyle/>
          <a:p>
            <a:r>
              <a:rPr lang="ru-RU" dirty="0"/>
              <a:t>Составить семизначное число из правильных ответов.</a:t>
            </a:r>
            <a:br>
              <a:rPr lang="ru-RU" dirty="0"/>
            </a:br>
            <a:endParaRPr lang="ru-RU" dirty="0"/>
          </a:p>
        </p:txBody>
      </p:sp>
      <p:sp>
        <p:nvSpPr>
          <p:cNvPr id="6" name="Содержимое 5"/>
          <p:cNvSpPr>
            <a:spLocks noGrp="1"/>
          </p:cNvSpPr>
          <p:nvPr>
            <p:ph idx="1"/>
          </p:nvPr>
        </p:nvSpPr>
        <p:spPr>
          <a:xfrm>
            <a:off x="3575050" y="500042"/>
            <a:ext cx="5111750" cy="5626121"/>
          </a:xfrm>
        </p:spPr>
        <p:txBody>
          <a:bodyPr>
            <a:normAutofit lnSpcReduction="10000"/>
          </a:bodyPr>
          <a:lstStyle/>
          <a:p>
            <a:pPr>
              <a:buNone/>
            </a:pPr>
            <a:r>
              <a:rPr lang="ru-RU" sz="1200" dirty="0" smtClean="0">
                <a:latin typeface="Times New Roman" pitchFamily="18" charset="0"/>
                <a:cs typeface="Times New Roman" pitchFamily="18" charset="0"/>
              </a:rPr>
              <a:t> 1</a:t>
            </a:r>
            <a:r>
              <a:rPr lang="ru-RU" sz="1400" dirty="0" smtClean="0">
                <a:latin typeface="Times New Roman" pitchFamily="18" charset="0"/>
                <a:cs typeface="Times New Roman" pitchFamily="18" charset="0"/>
              </a:rPr>
              <a:t>. Современный </a:t>
            </a:r>
            <a:r>
              <a:rPr lang="ru-RU" sz="1400" dirty="0">
                <a:latin typeface="Times New Roman" pitchFamily="18" charset="0"/>
                <a:cs typeface="Times New Roman" pitchFamily="18" charset="0"/>
              </a:rPr>
              <a:t>вид тригонометрии придал швейцарский ученый – математик, живший в 18 веке. Он был соратником М. В. Лобачевского, работал с 20-летнего возраста в Российской академии наук. Был известен еще и тем, что написал более 800 работ по математике, физике, астрономии. Последние 17 лет ученый был слепым, но работу не бросал: диктовал свои мысли ученикам, они же вели вычисления. Кто этот ученый? </a:t>
            </a:r>
          </a:p>
          <a:p>
            <a:pPr>
              <a:buNone/>
            </a:pPr>
            <a:r>
              <a:rPr lang="ru-RU" sz="1400" dirty="0" smtClean="0">
                <a:latin typeface="Times New Roman" pitchFamily="18" charset="0"/>
                <a:cs typeface="Times New Roman" pitchFamily="18" charset="0"/>
              </a:rPr>
              <a:t>2. От </a:t>
            </a:r>
            <a:r>
              <a:rPr lang="ru-RU" sz="1400" dirty="0">
                <a:latin typeface="Times New Roman" pitchFamily="18" charset="0"/>
                <a:cs typeface="Times New Roman" pitchFamily="18" charset="0"/>
              </a:rPr>
              <a:t>трудов этого ученого шли все замыслы дальнейшего, более совершенного обоснования геометрии. Ему принадлежат слова: «В математике нет царской дороги». Назовите имя учёного</a:t>
            </a:r>
            <a:r>
              <a:rPr lang="ru-RU" sz="1400" dirty="0" smtClean="0">
                <a:latin typeface="Times New Roman" pitchFamily="18" charset="0"/>
                <a:cs typeface="Times New Roman" pitchFamily="18" charset="0"/>
              </a:rPr>
              <a:t>.</a:t>
            </a:r>
          </a:p>
          <a:p>
            <a:pPr>
              <a:buNone/>
            </a:pPr>
            <a:r>
              <a:rPr lang="ru-RU" sz="1400" dirty="0" smtClean="0">
                <a:latin typeface="Times New Roman" pitchFamily="18" charset="0"/>
                <a:cs typeface="Times New Roman" pitchFamily="18" charset="0"/>
              </a:rPr>
              <a:t>3. Этот </a:t>
            </a:r>
            <a:r>
              <a:rPr lang="ru-RU" sz="1400" dirty="0">
                <a:latin typeface="Times New Roman" pitchFamily="18" charset="0"/>
                <a:cs typeface="Times New Roman" pitchFamily="18" charset="0"/>
              </a:rPr>
              <a:t>гениальный математик, который, несмотря на свою молодость, успел сделать много открытий в математике, но, к сожалению,  был убит на дуэли в21 год. Кто это</a:t>
            </a:r>
            <a:r>
              <a:rPr lang="ru-RU" sz="1400" dirty="0" smtClean="0">
                <a:latin typeface="Times New Roman" pitchFamily="18" charset="0"/>
                <a:cs typeface="Times New Roman" pitchFamily="18" charset="0"/>
              </a:rPr>
              <a:t>?</a:t>
            </a:r>
          </a:p>
          <a:p>
            <a:pPr>
              <a:buNone/>
            </a:pPr>
            <a:r>
              <a:rPr lang="ru-RU" sz="1400" dirty="0" smtClean="0">
                <a:latin typeface="Times New Roman" pitchFamily="18" charset="0"/>
                <a:cs typeface="Times New Roman" pitchFamily="18" charset="0"/>
              </a:rPr>
              <a:t>4. По </a:t>
            </a:r>
            <a:r>
              <a:rPr lang="ru-RU" sz="1400" dirty="0">
                <a:latin typeface="Times New Roman" pitchFamily="18" charset="0"/>
                <a:cs typeface="Times New Roman" pitchFamily="18" charset="0"/>
              </a:rPr>
              <a:t>дошедшим до нас сведениям первая женщина – математик была гречанка,  жившая в Александрии от 370 до 415 года. Назовите её имя</a:t>
            </a:r>
            <a:r>
              <a:rPr lang="ru-RU" sz="1400" dirty="0" smtClean="0">
                <a:latin typeface="Times New Roman" pitchFamily="18" charset="0"/>
                <a:cs typeface="Times New Roman" pitchFamily="18" charset="0"/>
              </a:rPr>
              <a:t>?</a:t>
            </a:r>
          </a:p>
          <a:p>
            <a:pPr>
              <a:buNone/>
            </a:pPr>
            <a:r>
              <a:rPr lang="ru-RU" sz="1400" dirty="0" smtClean="0">
                <a:latin typeface="Times New Roman" pitchFamily="18" charset="0"/>
                <a:cs typeface="Times New Roman" pitchFamily="18" charset="0"/>
              </a:rPr>
              <a:t>5. Если </a:t>
            </a:r>
            <a:r>
              <a:rPr lang="ru-RU" sz="1400" dirty="0">
                <a:latin typeface="Times New Roman" pitchFamily="18" charset="0"/>
                <a:cs typeface="Times New Roman" pitchFamily="18" charset="0"/>
              </a:rPr>
              <a:t>повторять древние легенды, то этот ученый в честь своего открытия принес в жертву быка, а может 100 быков. Его именем названо величайшее открытие. Его имя</a:t>
            </a:r>
            <a:r>
              <a:rPr lang="ru-RU" sz="1400" dirty="0" smtClean="0">
                <a:latin typeface="Times New Roman" pitchFamily="18" charset="0"/>
                <a:cs typeface="Times New Roman" pitchFamily="18" charset="0"/>
              </a:rPr>
              <a:t>?</a:t>
            </a:r>
          </a:p>
          <a:p>
            <a:pPr>
              <a:buNone/>
            </a:pPr>
            <a:r>
              <a:rPr lang="ru-RU" sz="1400" dirty="0" smtClean="0">
                <a:latin typeface="Times New Roman" pitchFamily="18" charset="0"/>
                <a:cs typeface="Times New Roman" pitchFamily="18" charset="0"/>
              </a:rPr>
              <a:t>6. Единственная </a:t>
            </a:r>
            <a:r>
              <a:rPr lang="ru-RU" sz="1400" dirty="0">
                <a:latin typeface="Times New Roman" pitchFamily="18" charset="0"/>
                <a:cs typeface="Times New Roman" pitchFamily="18" charset="0"/>
              </a:rPr>
              <a:t>дочь английского поэта, творчество которого любили Пушкин, Лермонтов, Белинский, тоже занималась математикой. Кто эта женщина</a:t>
            </a:r>
            <a:r>
              <a:rPr lang="ru-RU" sz="1400" dirty="0" smtClean="0">
                <a:latin typeface="Times New Roman" pitchFamily="18" charset="0"/>
                <a:cs typeface="Times New Roman" pitchFamily="18" charset="0"/>
              </a:rPr>
              <a:t>?</a:t>
            </a:r>
          </a:p>
          <a:p>
            <a:pPr>
              <a:buNone/>
            </a:pPr>
            <a:r>
              <a:rPr lang="ru-RU" sz="1400" dirty="0" smtClean="0">
                <a:latin typeface="Times New Roman" pitchFamily="18" charset="0"/>
                <a:cs typeface="Times New Roman" pitchFamily="18" charset="0"/>
              </a:rPr>
              <a:t>7. Ее </a:t>
            </a:r>
            <a:r>
              <a:rPr lang="ru-RU" sz="1400" dirty="0">
                <a:latin typeface="Times New Roman" pitchFamily="18" charset="0"/>
                <a:cs typeface="Times New Roman" pitchFamily="18" charset="0"/>
              </a:rPr>
              <a:t>именем назван цветок, привезенный из Индии. Это великая французская </a:t>
            </a:r>
            <a:r>
              <a:rPr lang="ru-RU" sz="1400" dirty="0" err="1">
                <a:latin typeface="Times New Roman" pitchFamily="18" charset="0"/>
                <a:cs typeface="Times New Roman" pitchFamily="18" charset="0"/>
              </a:rPr>
              <a:t>вычислительница</a:t>
            </a:r>
            <a:r>
              <a:rPr lang="ru-RU" sz="1400" dirty="0">
                <a:latin typeface="Times New Roman" pitchFamily="18" charset="0"/>
                <a:cs typeface="Times New Roman" pitchFamily="18" charset="0"/>
              </a:rPr>
              <a:t>. Ёе </a:t>
            </a:r>
            <a:r>
              <a:rPr lang="ru-RU" sz="1400" dirty="0" smtClean="0">
                <a:latin typeface="Times New Roman" pitchFamily="18" charset="0"/>
                <a:cs typeface="Times New Roman" pitchFamily="18" charset="0"/>
              </a:rPr>
              <a:t>имя.</a:t>
            </a:r>
            <a:endParaRPr lang="ru-RU" sz="1400" dirty="0">
              <a:latin typeface="Times New Roman" pitchFamily="18" charset="0"/>
              <a:cs typeface="Times New Roman" pitchFamily="18" charset="0"/>
            </a:endParaRPr>
          </a:p>
        </p:txBody>
      </p:sp>
      <p:sp>
        <p:nvSpPr>
          <p:cNvPr id="7" name="Текст 6"/>
          <p:cNvSpPr>
            <a:spLocks noGrp="1"/>
          </p:cNvSpPr>
          <p:nvPr>
            <p:ph type="body" sz="half" idx="2"/>
          </p:nvPr>
        </p:nvSpPr>
        <p:spPr>
          <a:xfrm>
            <a:off x="1000100" y="1435100"/>
            <a:ext cx="2465413" cy="4691063"/>
          </a:xfrm>
        </p:spPr>
        <p:txBody>
          <a:bodyPr/>
          <a:lstStyle/>
          <a:p>
            <a:r>
              <a:rPr lang="ru-RU" dirty="0" smtClean="0"/>
              <a:t>1 – Пифагор</a:t>
            </a:r>
            <a:br>
              <a:rPr lang="ru-RU" dirty="0" smtClean="0"/>
            </a:br>
            <a:r>
              <a:rPr lang="ru-RU" dirty="0" smtClean="0"/>
              <a:t>2 – Леонард Эйлер</a:t>
            </a:r>
            <a:br>
              <a:rPr lang="ru-RU" dirty="0" smtClean="0"/>
            </a:br>
            <a:r>
              <a:rPr lang="ru-RU" dirty="0" smtClean="0"/>
              <a:t>3 – Ада Байрон</a:t>
            </a:r>
            <a:br>
              <a:rPr lang="ru-RU" dirty="0" smtClean="0"/>
            </a:br>
            <a:r>
              <a:rPr lang="ru-RU" dirty="0" smtClean="0"/>
              <a:t>4 – Герон</a:t>
            </a:r>
            <a:br>
              <a:rPr lang="ru-RU" dirty="0" smtClean="0"/>
            </a:br>
            <a:r>
              <a:rPr lang="ru-RU" dirty="0" smtClean="0"/>
              <a:t>5 –Франсуа  Виет</a:t>
            </a:r>
            <a:br>
              <a:rPr lang="ru-RU" dirty="0" smtClean="0"/>
            </a:br>
            <a:r>
              <a:rPr lang="ru-RU" dirty="0" smtClean="0"/>
              <a:t>6 – </a:t>
            </a:r>
            <a:r>
              <a:rPr lang="ru-RU" dirty="0" err="1" smtClean="0"/>
              <a:t>Гипатия</a:t>
            </a:r>
            <a:r>
              <a:rPr lang="ru-RU" dirty="0" smtClean="0"/>
              <a:t/>
            </a:r>
            <a:br>
              <a:rPr lang="ru-RU" dirty="0" smtClean="0"/>
            </a:br>
            <a:r>
              <a:rPr lang="ru-RU" dirty="0" smtClean="0"/>
              <a:t>7 – Гортензия </a:t>
            </a:r>
            <a:r>
              <a:rPr lang="ru-RU" dirty="0" err="1" smtClean="0"/>
              <a:t>Лекот</a:t>
            </a:r>
            <a:r>
              <a:rPr lang="ru-RU" dirty="0" smtClean="0"/>
              <a:t/>
            </a:r>
            <a:br>
              <a:rPr lang="ru-RU" dirty="0" smtClean="0"/>
            </a:br>
            <a:r>
              <a:rPr lang="ru-RU" dirty="0" smtClean="0"/>
              <a:t>8 – </a:t>
            </a:r>
            <a:r>
              <a:rPr lang="ru-RU" dirty="0" err="1" smtClean="0"/>
              <a:t>Эварист</a:t>
            </a:r>
            <a:r>
              <a:rPr lang="ru-RU" dirty="0" smtClean="0"/>
              <a:t> Галуа</a:t>
            </a:r>
            <a:br>
              <a:rPr lang="ru-RU" dirty="0" smtClean="0"/>
            </a:br>
            <a:r>
              <a:rPr lang="ru-RU" dirty="0" smtClean="0"/>
              <a:t>9 – Евклид</a:t>
            </a:r>
            <a:br>
              <a:rPr lang="ru-RU" dirty="0" smtClean="0"/>
            </a:br>
            <a:r>
              <a:rPr lang="ru-RU" dirty="0" smtClean="0"/>
              <a:t>10 –Рене  Декарт</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fdfa2c8-098e-0f6a-7fad-1f02e47af8b7.jpg"/>
          <p:cNvPicPr>
            <a:picLocks noChangeAspect="1"/>
          </p:cNvPicPr>
          <p:nvPr/>
        </p:nvPicPr>
        <p:blipFill>
          <a:blip r:embed="rId2" cstate="print"/>
          <a:stretch>
            <a:fillRect/>
          </a:stretch>
        </p:blipFill>
        <p:spPr>
          <a:xfrm>
            <a:off x="0" y="0"/>
            <a:ext cx="9144000" cy="6858000"/>
          </a:xfrm>
          <a:prstGeom prst="rect">
            <a:avLst/>
          </a:prstGeom>
        </p:spPr>
      </p:pic>
      <p:sp>
        <p:nvSpPr>
          <p:cNvPr id="8" name="Заголовок 7"/>
          <p:cNvSpPr>
            <a:spLocks noGrp="1"/>
          </p:cNvSpPr>
          <p:nvPr>
            <p:ph type="title"/>
          </p:nvPr>
        </p:nvSpPr>
        <p:spPr>
          <a:xfrm>
            <a:off x="457200" y="714356"/>
            <a:ext cx="8229600" cy="1357322"/>
          </a:xfrm>
        </p:spPr>
        <p:txBody>
          <a:bodyPr>
            <a:normAutofit/>
          </a:bodyPr>
          <a:lstStyle/>
          <a:p>
            <a:r>
              <a:rPr lang="ru-RU" dirty="0" smtClean="0"/>
              <a:t>Правильное число</a:t>
            </a:r>
            <a:endParaRPr lang="ru-RU" dirty="0"/>
          </a:p>
        </p:txBody>
      </p:sp>
      <p:graphicFrame>
        <p:nvGraphicFramePr>
          <p:cNvPr id="12" name="Содержимое 11"/>
          <p:cNvGraphicFramePr>
            <a:graphicFrameLocks noGrp="1"/>
          </p:cNvGraphicFramePr>
          <p:nvPr>
            <p:ph idx="1"/>
          </p:nvPr>
        </p:nvGraphicFramePr>
        <p:xfrm>
          <a:off x="1000100" y="3357562"/>
          <a:ext cx="7615258" cy="370840"/>
        </p:xfrm>
        <a:graphic>
          <a:graphicData uri="http://schemas.openxmlformats.org/drawingml/2006/table">
            <a:tbl>
              <a:tblPr firstRow="1" bandRow="1">
                <a:tableStyleId>{8A107856-5554-42FB-B03E-39F5DBC370BA}</a:tableStyleId>
              </a:tblPr>
              <a:tblGrid>
                <a:gridCol w="1087894"/>
                <a:gridCol w="1087894"/>
                <a:gridCol w="1087894"/>
                <a:gridCol w="1087894"/>
                <a:gridCol w="1087894"/>
                <a:gridCol w="1087894"/>
                <a:gridCol w="1087894"/>
              </a:tblGrid>
              <a:tr h="370840">
                <a:tc>
                  <a:txBody>
                    <a:bodyPr/>
                    <a:lstStyle/>
                    <a:p>
                      <a:pPr algn="ctr"/>
                      <a:r>
                        <a:rPr lang="ru-RU" i="0" dirty="0" smtClean="0">
                          <a:latin typeface="Times New Roman" pitchFamily="18" charset="0"/>
                          <a:cs typeface="Times New Roman" pitchFamily="18" charset="0"/>
                        </a:rPr>
                        <a:t>2</a:t>
                      </a:r>
                      <a:endParaRPr lang="ru-RU" i="0" dirty="0">
                        <a:latin typeface="Times New Roman" pitchFamily="18" charset="0"/>
                        <a:cs typeface="Times New Roman" pitchFamily="18" charset="0"/>
                      </a:endParaRPr>
                    </a:p>
                  </a:txBody>
                  <a:tcPr/>
                </a:tc>
                <a:tc>
                  <a:txBody>
                    <a:bodyPr/>
                    <a:lstStyle/>
                    <a:p>
                      <a:pPr algn="ctr"/>
                      <a:r>
                        <a:rPr lang="ru-RU" i="0" dirty="0" smtClean="0">
                          <a:latin typeface="Times New Roman" pitchFamily="18" charset="0"/>
                          <a:cs typeface="Times New Roman" pitchFamily="18" charset="0"/>
                        </a:rPr>
                        <a:t>9</a:t>
                      </a:r>
                      <a:endParaRPr lang="ru-RU" i="0" dirty="0">
                        <a:latin typeface="Times New Roman" pitchFamily="18" charset="0"/>
                        <a:cs typeface="Times New Roman" pitchFamily="18" charset="0"/>
                      </a:endParaRPr>
                    </a:p>
                  </a:txBody>
                  <a:tcPr/>
                </a:tc>
                <a:tc>
                  <a:txBody>
                    <a:bodyPr/>
                    <a:lstStyle/>
                    <a:p>
                      <a:pPr algn="ctr"/>
                      <a:r>
                        <a:rPr lang="ru-RU" i="0" dirty="0" smtClean="0">
                          <a:latin typeface="Times New Roman" pitchFamily="18" charset="0"/>
                          <a:cs typeface="Times New Roman" pitchFamily="18" charset="0"/>
                        </a:rPr>
                        <a:t>8</a:t>
                      </a:r>
                      <a:endParaRPr lang="ru-RU" i="0" dirty="0">
                        <a:latin typeface="Times New Roman" pitchFamily="18" charset="0"/>
                        <a:cs typeface="Times New Roman" pitchFamily="18" charset="0"/>
                      </a:endParaRPr>
                    </a:p>
                  </a:txBody>
                  <a:tcPr/>
                </a:tc>
                <a:tc>
                  <a:txBody>
                    <a:bodyPr/>
                    <a:lstStyle/>
                    <a:p>
                      <a:pPr algn="ctr"/>
                      <a:r>
                        <a:rPr lang="ru-RU" i="0" dirty="0" smtClean="0">
                          <a:latin typeface="Times New Roman" pitchFamily="18" charset="0"/>
                          <a:cs typeface="Times New Roman" pitchFamily="18" charset="0"/>
                        </a:rPr>
                        <a:t>6</a:t>
                      </a:r>
                      <a:endParaRPr lang="ru-RU" i="0" dirty="0">
                        <a:latin typeface="Times New Roman" pitchFamily="18" charset="0"/>
                        <a:cs typeface="Times New Roman" pitchFamily="18" charset="0"/>
                      </a:endParaRPr>
                    </a:p>
                  </a:txBody>
                  <a:tcPr/>
                </a:tc>
                <a:tc>
                  <a:txBody>
                    <a:bodyPr/>
                    <a:lstStyle/>
                    <a:p>
                      <a:pPr algn="ctr"/>
                      <a:r>
                        <a:rPr lang="ru-RU" i="0" dirty="0" smtClean="0">
                          <a:latin typeface="Times New Roman" pitchFamily="18" charset="0"/>
                          <a:cs typeface="Times New Roman" pitchFamily="18" charset="0"/>
                        </a:rPr>
                        <a:t>1</a:t>
                      </a:r>
                      <a:endParaRPr lang="ru-RU" i="0" dirty="0">
                        <a:latin typeface="Times New Roman" pitchFamily="18" charset="0"/>
                        <a:cs typeface="Times New Roman" pitchFamily="18" charset="0"/>
                      </a:endParaRPr>
                    </a:p>
                  </a:txBody>
                  <a:tcPr/>
                </a:tc>
                <a:tc>
                  <a:txBody>
                    <a:bodyPr/>
                    <a:lstStyle/>
                    <a:p>
                      <a:pPr algn="ctr"/>
                      <a:r>
                        <a:rPr lang="ru-RU" i="0" dirty="0" smtClean="0">
                          <a:latin typeface="Times New Roman" pitchFamily="18" charset="0"/>
                          <a:cs typeface="Times New Roman" pitchFamily="18" charset="0"/>
                        </a:rPr>
                        <a:t>3</a:t>
                      </a:r>
                      <a:endParaRPr lang="ru-RU" i="0" dirty="0">
                        <a:latin typeface="Times New Roman" pitchFamily="18" charset="0"/>
                        <a:cs typeface="Times New Roman" pitchFamily="18" charset="0"/>
                      </a:endParaRPr>
                    </a:p>
                  </a:txBody>
                  <a:tcPr/>
                </a:tc>
                <a:tc>
                  <a:txBody>
                    <a:bodyPr/>
                    <a:lstStyle/>
                    <a:p>
                      <a:pPr algn="ctr"/>
                      <a:r>
                        <a:rPr lang="ru-RU" i="0" dirty="0" smtClean="0">
                          <a:latin typeface="Times New Roman" pitchFamily="18" charset="0"/>
                          <a:cs typeface="Times New Roman" pitchFamily="18" charset="0"/>
                        </a:rPr>
                        <a:t>7</a:t>
                      </a:r>
                      <a:endParaRPr lang="ru-RU" i="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fdfa2c8-098e-0f6a-7fad-1f02e47af8b7.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p:nvPr>
        </p:nvSpPr>
        <p:spPr/>
        <p:txBody>
          <a:bodyPr/>
          <a:lstStyle/>
          <a:p>
            <a:r>
              <a:rPr lang="en-US" dirty="0" smtClean="0"/>
              <a:t>IV </a:t>
            </a:r>
            <a:r>
              <a:rPr lang="ru-RU" dirty="0" smtClean="0"/>
              <a:t>тур</a:t>
            </a:r>
            <a:endParaRPr lang="ru-RU" dirty="0"/>
          </a:p>
        </p:txBody>
      </p:sp>
      <p:sp>
        <p:nvSpPr>
          <p:cNvPr id="3" name="Подзаголовок 2"/>
          <p:cNvSpPr>
            <a:spLocks noGrp="1"/>
          </p:cNvSpPr>
          <p:nvPr>
            <p:ph type="subTitle" idx="1"/>
          </p:nvPr>
        </p:nvSpPr>
        <p:spPr/>
        <p:txBody>
          <a:bodyPr>
            <a:normAutofit/>
          </a:bodyPr>
          <a:lstStyle/>
          <a:p>
            <a:r>
              <a:rPr lang="ru-RU" sz="4400" dirty="0" smtClean="0">
                <a:solidFill>
                  <a:schemeClr val="tx1"/>
                </a:solidFill>
                <a:latin typeface="Times New Roman" pitchFamily="18" charset="0"/>
                <a:cs typeface="Times New Roman" pitchFamily="18" charset="0"/>
              </a:rPr>
              <a:t>Анаграмма</a:t>
            </a:r>
            <a:endParaRPr lang="ru-RU" sz="4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fdfa2c8-098e-0f6a-7fad-1f02e47af8b7.jpg"/>
          <p:cNvPicPr>
            <a:picLocks noChangeAspect="1"/>
          </p:cNvPicPr>
          <p:nvPr/>
        </p:nvPicPr>
        <p:blipFill>
          <a:blip r:embed="rId2" cstate="print"/>
          <a:stretch>
            <a:fillRect/>
          </a:stretch>
        </p:blipFill>
        <p:spPr>
          <a:xfrm>
            <a:off x="0" y="0"/>
            <a:ext cx="9144000" cy="6858000"/>
          </a:xfrm>
          <a:prstGeom prst="rect">
            <a:avLst/>
          </a:prstGeom>
        </p:spPr>
      </p:pic>
      <p:sp>
        <p:nvSpPr>
          <p:cNvPr id="10" name="Заголовок 9"/>
          <p:cNvSpPr>
            <a:spLocks noGrp="1"/>
          </p:cNvSpPr>
          <p:nvPr>
            <p:ph type="title"/>
          </p:nvPr>
        </p:nvSpPr>
        <p:spPr>
          <a:xfrm>
            <a:off x="928662" y="274638"/>
            <a:ext cx="7758138" cy="1368412"/>
          </a:xfrm>
        </p:spPr>
        <p:txBody>
          <a:bodyPr>
            <a:noAutofit/>
          </a:bodyPr>
          <a:lstStyle/>
          <a:p>
            <a:pPr algn="l"/>
            <a:r>
              <a:rPr lang="ru-RU" sz="1200" dirty="0" smtClean="0">
                <a:latin typeface="Times New Roman" pitchFamily="18" charset="0"/>
                <a:cs typeface="Times New Roman" pitchFamily="18" charset="0"/>
              </a:rPr>
              <a:t>Математик, </a:t>
            </a:r>
            <a:r>
              <a:rPr lang="ru-RU" sz="1200" dirty="0">
                <a:latin typeface="Times New Roman" pitchFamily="18" charset="0"/>
                <a:cs typeface="Times New Roman" pitchFamily="18" charset="0"/>
              </a:rPr>
              <a:t>один из основоположников </a:t>
            </a:r>
            <a:r>
              <a:rPr lang="ru-RU" sz="1200" dirty="0" smtClean="0">
                <a:latin typeface="Times New Roman" pitchFamily="18" charset="0"/>
                <a:cs typeface="Times New Roman" pitchFamily="18" charset="0"/>
              </a:rPr>
              <a:t>алгебры. </a:t>
            </a:r>
            <a:r>
              <a:rPr lang="ru-RU" sz="1200" dirty="0">
                <a:latin typeface="Times New Roman" pitchFamily="18" charset="0"/>
                <a:cs typeface="Times New Roman" pitchFamily="18" charset="0"/>
              </a:rPr>
              <a:t>Жил и работал в Александрии. О жизни его почти ничего не извест­но. Сохранились (не полностью) два его сочинения — «Арифметика» и «О многоугольных числах</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Ввел отрицательные числа и бук­венную символику. Ему принадле­жит постановка и решение задач, сводимых к неопределенным урав­нениям и системам неопределенных уравнений. Его именем </a:t>
            </a:r>
            <a:r>
              <a:rPr lang="ru-RU" sz="1200" dirty="0" smtClean="0">
                <a:latin typeface="Times New Roman" pitchFamily="18" charset="0"/>
                <a:cs typeface="Times New Roman" pitchFamily="18" charset="0"/>
              </a:rPr>
              <a:t>названы </a:t>
            </a:r>
            <a:r>
              <a:rPr lang="ru-RU" sz="1200" dirty="0">
                <a:latin typeface="Times New Roman" pitchFamily="18" charset="0"/>
                <a:cs typeface="Times New Roman" pitchFamily="18" charset="0"/>
              </a:rPr>
              <a:t>алгебраические урав­нения или системы алгебраических уравнений с рациональными коэф­фициентами, решения которых отыскиваются в целых и рацио­нальных </a:t>
            </a:r>
            <a:r>
              <a:rPr lang="ru-RU" sz="1200" dirty="0" smtClean="0">
                <a:latin typeface="Times New Roman" pitchFamily="18" charset="0"/>
                <a:cs typeface="Times New Roman" pitchFamily="18" charset="0"/>
              </a:rPr>
              <a:t>числах. Назовите имя.</a:t>
            </a:r>
            <a:endParaRPr lang="ru-RU" sz="1200" dirty="0">
              <a:latin typeface="Times New Roman" pitchFamily="18" charset="0"/>
              <a:cs typeface="Times New Roman" pitchFamily="18" charset="0"/>
            </a:endParaRPr>
          </a:p>
        </p:txBody>
      </p:sp>
      <p:sp>
        <p:nvSpPr>
          <p:cNvPr id="11" name="Содержимое 10"/>
          <p:cNvSpPr>
            <a:spLocks noGrp="1"/>
          </p:cNvSpPr>
          <p:nvPr>
            <p:ph sz="half" idx="1"/>
          </p:nvPr>
        </p:nvSpPr>
        <p:spPr>
          <a:xfrm>
            <a:off x="1071538" y="1857364"/>
            <a:ext cx="3424262" cy="4268799"/>
          </a:xfrm>
        </p:spPr>
        <p:txBody>
          <a:bodyPr>
            <a:normAutofit/>
          </a:bodyPr>
          <a:lstStyle/>
          <a:p>
            <a:pPr>
              <a:buAutoNum type="arabicPeriod"/>
            </a:pPr>
            <a:r>
              <a:rPr lang="ru-RU" sz="2000" dirty="0" err="1" smtClean="0">
                <a:latin typeface="Times New Roman" pitchFamily="18" charset="0"/>
                <a:cs typeface="Times New Roman" pitchFamily="18" charset="0"/>
              </a:rPr>
              <a:t>Сагруд</a:t>
            </a:r>
            <a:endParaRPr lang="ru-RU" sz="2000" dirty="0" smtClean="0">
              <a:latin typeface="Times New Roman" pitchFamily="18" charset="0"/>
              <a:cs typeface="Times New Roman" pitchFamily="18" charset="0"/>
            </a:endParaRPr>
          </a:p>
          <a:p>
            <a:pPr>
              <a:buAutoNum type="arabicPeriod"/>
            </a:pPr>
            <a:r>
              <a:rPr lang="ru-RU" sz="2000" dirty="0" err="1" smtClean="0">
                <a:latin typeface="Times New Roman" pitchFamily="18" charset="0"/>
                <a:cs typeface="Times New Roman" pitchFamily="18" charset="0"/>
              </a:rPr>
              <a:t>Демаиан</a:t>
            </a:r>
            <a:endParaRPr lang="ru-RU" sz="2000" dirty="0" smtClean="0">
              <a:latin typeface="Times New Roman" pitchFamily="18" charset="0"/>
              <a:cs typeface="Times New Roman" pitchFamily="18" charset="0"/>
            </a:endParaRPr>
          </a:p>
          <a:p>
            <a:pPr>
              <a:buAutoNum type="arabicPeriod"/>
            </a:pPr>
            <a:r>
              <a:rPr lang="ru-RU" sz="2000" dirty="0" err="1" smtClean="0">
                <a:latin typeface="Times New Roman" pitchFamily="18" charset="0"/>
                <a:cs typeface="Times New Roman" pitchFamily="18" charset="0"/>
              </a:rPr>
              <a:t>Рокевт</a:t>
            </a:r>
            <a:endParaRPr lang="ru-RU" sz="2000" dirty="0" smtClean="0">
              <a:latin typeface="Times New Roman" pitchFamily="18" charset="0"/>
              <a:cs typeface="Times New Roman" pitchFamily="18" charset="0"/>
            </a:endParaRPr>
          </a:p>
          <a:p>
            <a:pPr>
              <a:buAutoNum type="arabicPeriod"/>
            </a:pPr>
            <a:r>
              <a:rPr lang="ru-RU" sz="2000" dirty="0" err="1" smtClean="0">
                <a:latin typeface="Times New Roman" pitchFamily="18" charset="0"/>
                <a:cs typeface="Times New Roman" pitchFamily="18" charset="0"/>
              </a:rPr>
              <a:t>Угриаф</a:t>
            </a:r>
            <a:endParaRPr lang="ru-RU" sz="2000" dirty="0" smtClean="0">
              <a:latin typeface="Times New Roman" pitchFamily="18" charset="0"/>
              <a:cs typeface="Times New Roman" pitchFamily="18" charset="0"/>
            </a:endParaRPr>
          </a:p>
          <a:p>
            <a:pPr>
              <a:buAutoNum type="arabicPeriod"/>
            </a:pPr>
            <a:r>
              <a:rPr lang="ru-RU" sz="2000" dirty="0" err="1" smtClean="0">
                <a:latin typeface="Times New Roman" pitchFamily="18" charset="0"/>
                <a:cs typeface="Times New Roman" pitchFamily="18" charset="0"/>
              </a:rPr>
              <a:t>Лаво</a:t>
            </a:r>
            <a:endParaRPr lang="ru-RU" sz="2000" dirty="0" smtClean="0">
              <a:latin typeface="Times New Roman" pitchFamily="18" charset="0"/>
              <a:cs typeface="Times New Roman" pitchFamily="18" charset="0"/>
            </a:endParaRPr>
          </a:p>
          <a:p>
            <a:pPr>
              <a:buAutoNum type="arabicPeriod"/>
            </a:pPr>
            <a:r>
              <a:rPr lang="ru-RU" sz="2000" dirty="0" err="1" smtClean="0">
                <a:latin typeface="Times New Roman" pitchFamily="18" charset="0"/>
                <a:cs typeface="Times New Roman" pitchFamily="18" charset="0"/>
              </a:rPr>
              <a:t>Нетцорп</a:t>
            </a:r>
            <a:endParaRPr lang="ru-RU" sz="2000" dirty="0" smtClean="0">
              <a:latin typeface="Times New Roman" pitchFamily="18" charset="0"/>
              <a:cs typeface="Times New Roman" pitchFamily="18" charset="0"/>
            </a:endParaRPr>
          </a:p>
          <a:p>
            <a:pPr>
              <a:buAutoNum type="arabicPeriod"/>
            </a:pPr>
            <a:r>
              <a:rPr lang="ru-RU" sz="2000" dirty="0" err="1">
                <a:latin typeface="Times New Roman" pitchFamily="18" charset="0"/>
                <a:cs typeface="Times New Roman" pitchFamily="18" charset="0"/>
              </a:rPr>
              <a:t>Ч</a:t>
            </a:r>
            <a:r>
              <a:rPr lang="ru-RU" sz="2000" dirty="0" err="1" smtClean="0">
                <a:latin typeface="Times New Roman" pitchFamily="18" charset="0"/>
                <a:cs typeface="Times New Roman" pitchFamily="18" charset="0"/>
              </a:rPr>
              <a:t>окат</a:t>
            </a:r>
            <a:endParaRPr lang="ru-RU" sz="2000" dirty="0">
              <a:latin typeface="Times New Roman" pitchFamily="18" charset="0"/>
              <a:cs typeface="Times New Roman" pitchFamily="18" charset="0"/>
            </a:endParaRPr>
          </a:p>
        </p:txBody>
      </p:sp>
      <p:pic>
        <p:nvPicPr>
          <p:cNvPr id="13" name="Содержимое 12" descr="SDC13516.JPG"/>
          <p:cNvPicPr>
            <a:picLocks noGrp="1" noChangeAspect="1"/>
          </p:cNvPicPr>
          <p:nvPr>
            <p:ph sz="half" idx="2"/>
          </p:nvPr>
        </p:nvPicPr>
        <p:blipFill>
          <a:blip r:embed="rId3" cstate="print"/>
          <a:stretch>
            <a:fillRect/>
          </a:stretch>
        </p:blipFill>
        <p:spPr>
          <a:xfrm>
            <a:off x="4648200" y="2000555"/>
            <a:ext cx="3852863" cy="398242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 calcmode="lin" valueType="num">
                                      <p:cBhvr additive="base">
                                        <p:cTn id="2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 calcmode="lin" valueType="num">
                                      <p:cBhvr additive="base">
                                        <p:cTn id="2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additive="base">
                                        <p:cTn id="3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ffdfa2c8-098e-0f6a-7fad-1f02e47af8b7.jpg"/>
          <p:cNvPicPr>
            <a:picLocks noChangeAspect="1"/>
          </p:cNvPicPr>
          <p:nvPr/>
        </p:nvPicPr>
        <p:blipFill>
          <a:blip r:embed="rId2" cstate="print"/>
          <a:stretch>
            <a:fillRect/>
          </a:stretch>
        </p:blipFill>
        <p:spPr>
          <a:xfrm>
            <a:off x="0" y="0"/>
            <a:ext cx="9144000" cy="6858000"/>
          </a:xfrm>
          <a:prstGeom prst="rect">
            <a:avLst/>
          </a:prstGeom>
        </p:spPr>
      </p:pic>
      <p:sp>
        <p:nvSpPr>
          <p:cNvPr id="4" name="Заголовок 3"/>
          <p:cNvSpPr>
            <a:spLocks noGrp="1"/>
          </p:cNvSpPr>
          <p:nvPr>
            <p:ph type="ctrTitle"/>
          </p:nvPr>
        </p:nvSpPr>
        <p:spPr/>
        <p:txBody>
          <a:bodyPr/>
          <a:lstStyle/>
          <a:p>
            <a:r>
              <a:rPr lang="ru-RU" dirty="0" smtClean="0">
                <a:latin typeface="Times New Roman" pitchFamily="18" charset="0"/>
                <a:cs typeface="Times New Roman" pitchFamily="18" charset="0"/>
              </a:rPr>
              <a:t>Игра со зрителями</a:t>
            </a:r>
            <a:endParaRPr lang="ru-RU" dirty="0">
              <a:latin typeface="Times New Roman" pitchFamily="18" charset="0"/>
              <a:cs typeface="Times New Roman" pitchFamily="18" charset="0"/>
            </a:endParaRPr>
          </a:p>
        </p:txBody>
      </p:sp>
      <p:sp>
        <p:nvSpPr>
          <p:cNvPr id="5" name="Подзаголовок 4"/>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ffdfa2c8-098e-0f6a-7fad-1f02e47af8b7.jpg"/>
          <p:cNvPicPr>
            <a:picLocks noChangeAspect="1"/>
          </p:cNvPicPr>
          <p:nvPr/>
        </p:nvPicPr>
        <p:blipFill>
          <a:blip r:embed="rId2" cstate="print"/>
          <a:stretch>
            <a:fillRect/>
          </a:stretch>
        </p:blipFill>
        <p:spPr>
          <a:xfrm>
            <a:off x="0" y="0"/>
            <a:ext cx="9144000" cy="6858000"/>
          </a:xfrm>
          <a:prstGeom prst="rect">
            <a:avLst/>
          </a:prstGeom>
        </p:spPr>
      </p:pic>
      <p:sp>
        <p:nvSpPr>
          <p:cNvPr id="7" name="Заголовок 6"/>
          <p:cNvSpPr>
            <a:spLocks noGrp="1"/>
          </p:cNvSpPr>
          <p:nvPr>
            <p:ph type="title"/>
          </p:nvPr>
        </p:nvSpPr>
        <p:spPr>
          <a:xfrm>
            <a:off x="928662" y="571480"/>
            <a:ext cx="2928958" cy="1500198"/>
          </a:xfrm>
        </p:spPr>
        <p:txBody>
          <a:bodyPr>
            <a:normAutofit/>
          </a:bodyPr>
          <a:lstStyle/>
          <a:p>
            <a:pPr lvl="0"/>
            <a:r>
              <a:rPr lang="ru-RU" sz="1600" b="0" dirty="0" smtClean="0">
                <a:latin typeface="Times New Roman" pitchFamily="18" charset="0"/>
                <a:cs typeface="Times New Roman" pitchFamily="18" charset="0"/>
              </a:rPr>
              <a:t>1. </a:t>
            </a:r>
            <a:r>
              <a:rPr lang="ru-RU" sz="1600" b="0" dirty="0">
                <a:latin typeface="Times New Roman" pitchFamily="18" charset="0"/>
                <a:cs typeface="Times New Roman" pitchFamily="18" charset="0"/>
              </a:rPr>
              <a:t>Какая геометрическая фигура изображена на самой известной картине Казимира Малевича?</a:t>
            </a:r>
            <a:r>
              <a:rPr lang="ru-RU" sz="1400" dirty="0"/>
              <a:t/>
            </a:r>
            <a:br>
              <a:rPr lang="ru-RU" sz="1400" dirty="0"/>
            </a:br>
            <a:endParaRPr lang="ru-RU" sz="1400" dirty="0">
              <a:latin typeface="Times New Roman" pitchFamily="18" charset="0"/>
              <a:cs typeface="Times New Roman" pitchFamily="18" charset="0"/>
            </a:endParaRPr>
          </a:p>
        </p:txBody>
      </p:sp>
      <p:sp>
        <p:nvSpPr>
          <p:cNvPr id="9" name="Текст 8"/>
          <p:cNvSpPr>
            <a:spLocks noGrp="1"/>
          </p:cNvSpPr>
          <p:nvPr>
            <p:ph type="body" sz="half" idx="2"/>
          </p:nvPr>
        </p:nvSpPr>
        <p:spPr>
          <a:xfrm>
            <a:off x="1000100" y="2357430"/>
            <a:ext cx="2465413" cy="3768733"/>
          </a:xfrm>
        </p:spPr>
        <p:txBody>
          <a:bodyPr/>
          <a:lstStyle/>
          <a:p>
            <a:pPr algn="ctr"/>
            <a:endParaRPr lang="ru-RU" dirty="0" smtClean="0"/>
          </a:p>
          <a:p>
            <a:pPr algn="ctr"/>
            <a:endParaRPr lang="ru-RU" dirty="0"/>
          </a:p>
          <a:p>
            <a:pPr algn="ctr"/>
            <a:endParaRPr lang="ru-RU" dirty="0" smtClean="0"/>
          </a:p>
          <a:p>
            <a:pPr algn="ctr"/>
            <a:endParaRPr lang="ru-RU" dirty="0"/>
          </a:p>
          <a:p>
            <a:pPr algn="ctr"/>
            <a:r>
              <a:rPr lang="ru-RU" sz="3600" dirty="0" smtClean="0">
                <a:latin typeface="Times New Roman" pitchFamily="18" charset="0"/>
                <a:cs typeface="Times New Roman" pitchFamily="18" charset="0"/>
              </a:rPr>
              <a:t>КВАДРАТ</a:t>
            </a:r>
          </a:p>
          <a:p>
            <a:pPr algn="ctr"/>
            <a:r>
              <a:rPr lang="ru-RU" sz="1600" dirty="0" smtClean="0">
                <a:latin typeface="Times New Roman" pitchFamily="18" charset="0"/>
                <a:cs typeface="Times New Roman" pitchFamily="18" charset="0"/>
              </a:rPr>
              <a:t>«Черный квадрат»</a:t>
            </a:r>
            <a:endParaRPr lang="ru-RU" sz="1600" dirty="0">
              <a:latin typeface="Times New Roman" pitchFamily="18" charset="0"/>
              <a:cs typeface="Times New Roman" pitchFamily="18" charset="0"/>
            </a:endParaRPr>
          </a:p>
        </p:txBody>
      </p:sp>
      <p:pic>
        <p:nvPicPr>
          <p:cNvPr id="10" name="Содержимое 9" descr="&amp;kcy;&amp;acy;&amp;rcy;&amp;tcy;&amp;icy;&amp;ncy;&amp;acy; &quot;&amp;chcy;&amp;iecy;&amp;rcy;&amp;ncy;&amp;ycy;&amp;jcy; &amp;kcy;&amp;vcy;&amp;acy;&amp;dcy;&amp;rcy;&amp;acy;&amp;tcy;&quot; &amp;Mcy;&amp;acy;&amp;lcy;&amp;iecy;&amp;vcy;&amp;icy;&amp;chcy;&amp;acy; - &amp;Vcy;&amp;ocy;&amp;rcy;&amp;ocy;&amp;tcy;&amp;icy;&amp;lcy;&amp;acy;"/>
          <p:cNvPicPr>
            <a:picLocks noGrp="1"/>
          </p:cNvPicPr>
          <p:nvPr>
            <p:ph idx="1"/>
          </p:nvPr>
        </p:nvPicPr>
        <p:blipFill>
          <a:blip r:embed="rId3" cstate="print"/>
          <a:srcRect/>
          <a:stretch>
            <a:fillRect/>
          </a:stretch>
        </p:blipFill>
        <p:spPr bwMode="auto">
          <a:xfrm>
            <a:off x="4429124" y="1282700"/>
            <a:ext cx="3571900" cy="34321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 calcmode="lin" valueType="num">
                                      <p:cBhvr additive="base">
                                        <p:cTn id="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anim calcmode="lin" valueType="num">
                                      <p:cBhvr additive="base">
                                        <p:cTn id="1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C:\Users\КАТЕРИНА\Desktop\ffdfa2c8-098e-0f6a-7fad-1f02e47af8b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p:txBody>
          <a:bodyPr>
            <a:normAutofit/>
          </a:bodyPr>
          <a:lstStyle/>
          <a:p>
            <a:r>
              <a:rPr lang="en-US" sz="6000" dirty="0" smtClean="0"/>
              <a:t>I</a:t>
            </a:r>
            <a:r>
              <a:rPr lang="ru-RU" sz="6000" dirty="0" smtClean="0"/>
              <a:t> тур</a:t>
            </a:r>
            <a:endParaRPr lang="ru-RU" sz="6000" dirty="0"/>
          </a:p>
        </p:txBody>
      </p:sp>
      <p:sp>
        <p:nvSpPr>
          <p:cNvPr id="7" name="Подзаголовок 6"/>
          <p:cNvSpPr>
            <a:spLocks noGrp="1"/>
          </p:cNvSpPr>
          <p:nvPr>
            <p:ph type="subTitle" idx="1"/>
          </p:nvPr>
        </p:nvSpPr>
        <p:spPr/>
        <p:txBody>
          <a:bodyPr/>
          <a:lstStyle/>
          <a:p>
            <a:r>
              <a:rPr lang="ru-RU" dirty="0" smtClean="0">
                <a:solidFill>
                  <a:schemeClr val="tx1"/>
                </a:solidFill>
                <a:latin typeface="Times New Roman" pitchFamily="18" charset="0"/>
                <a:cs typeface="Times New Roman" pitchFamily="18" charset="0"/>
              </a:rPr>
              <a:t>Выбрать правильный ответ</a:t>
            </a:r>
            <a:endParaRPr lang="ru-RU"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ffdfa2c8-098e-0f6a-7fad-1f02e47af8b7.jpg"/>
          <p:cNvPicPr>
            <a:picLocks noChangeAspect="1"/>
          </p:cNvPicPr>
          <p:nvPr/>
        </p:nvPicPr>
        <p:blipFill>
          <a:blip r:embed="rId2" cstate="print"/>
          <a:stretch>
            <a:fillRect/>
          </a:stretch>
        </p:blipFill>
        <p:spPr>
          <a:xfrm>
            <a:off x="0" y="0"/>
            <a:ext cx="9144000" cy="6858000"/>
          </a:xfrm>
          <a:prstGeom prst="rect">
            <a:avLst/>
          </a:prstGeom>
        </p:spPr>
      </p:pic>
      <p:sp>
        <p:nvSpPr>
          <p:cNvPr id="4" name="Заголовок 3"/>
          <p:cNvSpPr>
            <a:spLocks noGrp="1"/>
          </p:cNvSpPr>
          <p:nvPr>
            <p:ph type="title"/>
          </p:nvPr>
        </p:nvSpPr>
        <p:spPr>
          <a:xfrm>
            <a:off x="1000100" y="642918"/>
            <a:ext cx="2465413" cy="1428760"/>
          </a:xfrm>
        </p:spPr>
        <p:txBody>
          <a:bodyPr>
            <a:normAutofit fontScale="90000"/>
          </a:bodyPr>
          <a:lstStyle/>
          <a:p>
            <a:pPr lvl="0"/>
            <a:r>
              <a:rPr lang="ru-RU" sz="1600" b="0" dirty="0" smtClean="0">
                <a:latin typeface="Times New Roman" pitchFamily="18" charset="0"/>
                <a:cs typeface="Times New Roman" pitchFamily="18" charset="0"/>
              </a:rPr>
              <a:t>2. </a:t>
            </a:r>
            <a:r>
              <a:rPr lang="ru-RU" sz="1600" b="0" dirty="0">
                <a:latin typeface="Times New Roman" pitchFamily="18" charset="0"/>
                <a:cs typeface="Times New Roman" pitchFamily="18" charset="0"/>
              </a:rPr>
              <a:t>Какая геометрическая фигура занимает центральное место на известной картине Пабло Пикассо?</a:t>
            </a:r>
            <a:r>
              <a:rPr lang="ru-RU" sz="1600" dirty="0"/>
              <a:t/>
            </a:r>
            <a:br>
              <a:rPr lang="ru-RU" sz="1600" dirty="0"/>
            </a:br>
            <a:endParaRPr lang="ru-RU" sz="1600" dirty="0"/>
          </a:p>
        </p:txBody>
      </p:sp>
      <p:sp>
        <p:nvSpPr>
          <p:cNvPr id="6" name="Текст 5"/>
          <p:cNvSpPr>
            <a:spLocks noGrp="1"/>
          </p:cNvSpPr>
          <p:nvPr>
            <p:ph type="body" sz="half" idx="2"/>
          </p:nvPr>
        </p:nvSpPr>
        <p:spPr>
          <a:xfrm>
            <a:off x="1000100" y="2500306"/>
            <a:ext cx="2465413" cy="3625857"/>
          </a:xfrm>
        </p:spPr>
        <p:txBody>
          <a:bodyPr/>
          <a:lstStyle/>
          <a:p>
            <a:pPr algn="ctr"/>
            <a:endParaRPr lang="ru-RU" dirty="0" smtClean="0"/>
          </a:p>
          <a:p>
            <a:pPr algn="ctr"/>
            <a:endParaRPr lang="ru-RU" dirty="0"/>
          </a:p>
          <a:p>
            <a:pPr algn="ctr"/>
            <a:endParaRPr lang="ru-RU" dirty="0" smtClean="0"/>
          </a:p>
          <a:p>
            <a:pPr algn="ctr"/>
            <a:r>
              <a:rPr lang="ru-RU" sz="4000" dirty="0" smtClean="0"/>
              <a:t>Шар</a:t>
            </a:r>
          </a:p>
          <a:p>
            <a:pPr algn="ctr"/>
            <a:r>
              <a:rPr lang="ru-RU" sz="2000" dirty="0" smtClean="0"/>
              <a:t>«Девочка на шаре»</a:t>
            </a:r>
            <a:endParaRPr lang="ru-RU" sz="2000" dirty="0"/>
          </a:p>
        </p:txBody>
      </p:sp>
      <p:pic>
        <p:nvPicPr>
          <p:cNvPr id="8" name="Содержимое 7" descr="&amp;SHcy;&amp;iecy;&amp;dcy;&amp;iecy;&amp;vcy;&amp;rcy;&amp;ycy; &amp;mcy;&amp;icy;&amp;rcy;&amp;ocy;&amp;vcy;&amp;ocy;&amp;gcy;&amp;ocy; &amp;icy;&amp;scy;&amp;kcy;&amp;ucy;&amp;scy;&amp;tcy;&amp;vcy;&amp;acy; &quot; &amp;scy;&amp;mcy;&amp;ocy;&amp;tcy;&amp;rcy;&amp;iecy;&amp;tcy;&amp;softcy; &amp;bcy;&amp;iecy;&amp;scy;&amp;pcy;&amp;lcy;&amp;acy;&amp;tcy;&amp;ncy;&amp;ocy; &amp;pcy;&amp;rcy;&amp;icy;&amp;kcy;&amp;ocy;&amp;lcy;&amp;ycy; &amp;ocy;&amp;ncy;&amp;lcy;&amp;acy;&amp;jcy;&amp;ncy;: &amp;fcy;&amp;ocy;&amp;tcy;&amp;ocy; &amp;pcy;&amp;rcy;&amp;icy;&amp;kcy;&amp;ocy;&amp;lcy;&amp;ycy;, &amp;vcy;&amp;icy;&amp;dcy;&amp;iecy;&amp;ocy; &amp;pcy;&amp;rcy;&amp;icy;&amp;kcy;&amp;ocy;&amp;lcy;&amp;ycy;, &amp;bcy;&amp;iecy;&amp;scy;&amp;pcy;&amp;lcy;&amp;acy;&amp;tcy;&amp;ncy;&amp;ycy;&amp;iecy; &amp;kcy;&amp;acy;&amp;rcy;&amp;tcy;&amp;icy;&amp;ncy;&amp;kcy;&amp;icy;, &amp;fcy;&amp;ocy;&amp;tcy;&amp;ocy; &amp;dcy;&amp;iecy;&amp;vcy;&amp;ucy;&amp;shcy;&amp;iecy;&amp;kcy;, &amp;zcy;"/>
          <p:cNvPicPr>
            <a:picLocks noGrp="1"/>
          </p:cNvPicPr>
          <p:nvPr>
            <p:ph idx="1"/>
          </p:nvPr>
        </p:nvPicPr>
        <p:blipFill>
          <a:blip r:embed="rId3" cstate="print"/>
          <a:srcRect/>
          <a:stretch>
            <a:fillRect/>
          </a:stretch>
        </p:blipFill>
        <p:spPr bwMode="auto">
          <a:xfrm>
            <a:off x="4572000" y="857232"/>
            <a:ext cx="3724083" cy="526893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fdfa2c8-098e-0f6a-7fad-1f02e47af8b7.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a:xfrm>
            <a:off x="928662" y="1214422"/>
            <a:ext cx="2536851" cy="1285884"/>
          </a:xfrm>
        </p:spPr>
        <p:txBody>
          <a:bodyPr>
            <a:normAutofit fontScale="90000"/>
          </a:bodyPr>
          <a:lstStyle/>
          <a:p>
            <a:pPr lvl="0"/>
            <a:r>
              <a:rPr lang="ru-RU" sz="1300" b="0" dirty="0" smtClean="0">
                <a:latin typeface="Times New Roman" pitchFamily="18" charset="0"/>
                <a:cs typeface="Times New Roman" pitchFamily="18" charset="0"/>
              </a:rPr>
              <a:t>3. Какие геометрические фигуры изображены на картине Леонардо да Винчи «</a:t>
            </a:r>
            <a:r>
              <a:rPr lang="ru-RU" sz="1300" b="0" dirty="0" err="1" smtClean="0">
                <a:latin typeface="Times New Roman" pitchFamily="18" charset="0"/>
                <a:cs typeface="Times New Roman" pitchFamily="18" charset="0"/>
              </a:rPr>
              <a:t>Витрувианский</a:t>
            </a:r>
            <a:r>
              <a:rPr lang="ru-RU" sz="1300" b="0" dirty="0" smtClean="0">
                <a:latin typeface="Times New Roman" pitchFamily="18" charset="0"/>
                <a:cs typeface="Times New Roman" pitchFamily="18" charset="0"/>
              </a:rPr>
              <a:t> человек»? На ней изображена фигура обнажённого мужчины в двух наложенных одна на другую позициях: с разведёнными в стороны руками и ногами и с разведёнными руками и сведёнными вместе ногами.</a:t>
            </a:r>
            <a:r>
              <a:rPr lang="ru-RU" sz="1600" dirty="0"/>
              <a:t/>
            </a:r>
            <a:br>
              <a:rPr lang="ru-RU" sz="1600" dirty="0"/>
            </a:br>
            <a:endParaRPr lang="ru-RU" sz="1600" dirty="0"/>
          </a:p>
        </p:txBody>
      </p:sp>
      <p:sp>
        <p:nvSpPr>
          <p:cNvPr id="7" name="Текст 6"/>
          <p:cNvSpPr>
            <a:spLocks noGrp="1"/>
          </p:cNvSpPr>
          <p:nvPr>
            <p:ph type="body" sz="half" idx="2"/>
          </p:nvPr>
        </p:nvSpPr>
        <p:spPr>
          <a:xfrm>
            <a:off x="1000100" y="2428868"/>
            <a:ext cx="2465413" cy="3697295"/>
          </a:xfrm>
        </p:spPr>
        <p:txBody>
          <a:bodyPr/>
          <a:lstStyle/>
          <a:p>
            <a:endParaRPr lang="ru-RU" dirty="0" smtClean="0"/>
          </a:p>
          <a:p>
            <a:endParaRPr lang="ru-RU" dirty="0"/>
          </a:p>
          <a:p>
            <a:endParaRPr lang="ru-RU" dirty="0" smtClean="0"/>
          </a:p>
          <a:p>
            <a:endParaRPr lang="ru-RU" dirty="0"/>
          </a:p>
          <a:p>
            <a:pPr algn="ctr"/>
            <a:r>
              <a:rPr lang="ru-RU" sz="2800" dirty="0" smtClean="0">
                <a:latin typeface="Times New Roman" pitchFamily="18" charset="0"/>
                <a:cs typeface="Times New Roman" pitchFamily="18" charset="0"/>
              </a:rPr>
              <a:t>окружность </a:t>
            </a:r>
            <a:r>
              <a:rPr lang="ru-RU" sz="2800" dirty="0">
                <a:latin typeface="Times New Roman" pitchFamily="18" charset="0"/>
                <a:cs typeface="Times New Roman" pitchFamily="18" charset="0"/>
              </a:rPr>
              <a:t>и </a:t>
            </a:r>
            <a:r>
              <a:rPr lang="ru-RU" sz="2800" dirty="0" smtClean="0">
                <a:latin typeface="Times New Roman" pitchFamily="18" charset="0"/>
                <a:cs typeface="Times New Roman" pitchFamily="18" charset="0"/>
              </a:rPr>
              <a:t>квадрат</a:t>
            </a:r>
          </a:p>
          <a:p>
            <a:endParaRPr lang="ru-RU" dirty="0"/>
          </a:p>
        </p:txBody>
      </p:sp>
      <p:pic>
        <p:nvPicPr>
          <p:cNvPr id="8" name="Содержимое 7" descr="Vitruv-Mann von Leonardo da Vinci &amp;icy;&amp;zcy; Peter Hermes Furian. &amp;Rcy;&amp;ocy;&amp;yacy;&amp;lcy;&amp;tcy;&amp;icy;-&amp;fcy;&amp;rcy;&amp;icy; &amp;vcy;&amp;iecy;&amp;kcy;&amp;tcy;&amp;ocy;&amp;rcy; #36802824 &amp;ncy;&amp;acy; Fotolia.ru"/>
          <p:cNvPicPr>
            <a:picLocks noGrp="1"/>
          </p:cNvPicPr>
          <p:nvPr>
            <p:ph idx="1"/>
          </p:nvPr>
        </p:nvPicPr>
        <p:blipFill>
          <a:blip r:embed="rId3" cstate="print"/>
          <a:srcRect/>
          <a:stretch>
            <a:fillRect/>
          </a:stretch>
        </p:blipFill>
        <p:spPr bwMode="auto">
          <a:xfrm>
            <a:off x="4429124" y="857232"/>
            <a:ext cx="4071966" cy="48577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additive="base">
                                        <p:cTn id="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ffdfa2c8-098e-0f6a-7fad-1f02e47af8b7.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928662" y="500042"/>
            <a:ext cx="2536851" cy="2071702"/>
          </a:xfrm>
        </p:spPr>
        <p:txBody>
          <a:bodyPr>
            <a:normAutofit/>
          </a:bodyPr>
          <a:lstStyle/>
          <a:p>
            <a:pPr lvl="0"/>
            <a:r>
              <a:rPr lang="ru-RU" sz="1400" b="0" dirty="0" smtClean="0">
                <a:latin typeface="Times New Roman" pitchFamily="18" charset="0"/>
                <a:cs typeface="Times New Roman" pitchFamily="18" charset="0"/>
              </a:rPr>
              <a:t>4. </a:t>
            </a:r>
            <a:r>
              <a:rPr lang="ru-RU" sz="1400" b="0" dirty="0">
                <a:latin typeface="Times New Roman" pitchFamily="18" charset="0"/>
                <a:cs typeface="Times New Roman" pitchFamily="18" charset="0"/>
              </a:rPr>
              <a:t>Картина Александра Дементьева «Натюрморт из геометрических фигур» состоит из призмы, конуса, шара и этой объемной фигуры, форму которой имеет всеми известная головоломка Эрне </a:t>
            </a:r>
            <a:r>
              <a:rPr lang="ru-RU" sz="1400" b="0" dirty="0" err="1">
                <a:latin typeface="Times New Roman" pitchFamily="18" charset="0"/>
                <a:cs typeface="Times New Roman" pitchFamily="18" charset="0"/>
              </a:rPr>
              <a:t>Ру́бик</a:t>
            </a:r>
            <a:r>
              <a:rPr lang="ru-RU" sz="1400" b="0" dirty="0">
                <a:latin typeface="Times New Roman" pitchFamily="18" charset="0"/>
                <a:cs typeface="Times New Roman" pitchFamily="18" charset="0"/>
              </a:rPr>
              <a:t>.</a:t>
            </a:r>
            <a:r>
              <a:rPr lang="ru-RU" sz="1600" dirty="0"/>
              <a:t/>
            </a:r>
            <a:br>
              <a:rPr lang="ru-RU" sz="1600" dirty="0"/>
            </a:br>
            <a:endParaRPr lang="ru-RU" sz="1600" dirty="0"/>
          </a:p>
        </p:txBody>
      </p:sp>
      <p:sp>
        <p:nvSpPr>
          <p:cNvPr id="4" name="Текст 3"/>
          <p:cNvSpPr>
            <a:spLocks noGrp="1"/>
          </p:cNvSpPr>
          <p:nvPr>
            <p:ph type="body" sz="half" idx="2"/>
          </p:nvPr>
        </p:nvSpPr>
        <p:spPr>
          <a:xfrm>
            <a:off x="1000100" y="2285992"/>
            <a:ext cx="2571768" cy="3840171"/>
          </a:xfrm>
        </p:spPr>
        <p:txBody>
          <a:bodyPr/>
          <a:lstStyle/>
          <a:p>
            <a:endParaRPr lang="ru-RU" dirty="0" smtClean="0"/>
          </a:p>
          <a:p>
            <a:endParaRPr lang="ru-RU" dirty="0"/>
          </a:p>
          <a:p>
            <a:endParaRPr lang="ru-RU" dirty="0" smtClean="0"/>
          </a:p>
          <a:p>
            <a:endParaRPr lang="ru-RU" dirty="0"/>
          </a:p>
          <a:p>
            <a:pPr algn="ctr"/>
            <a:r>
              <a:rPr lang="ru-RU" sz="4000" dirty="0" smtClean="0">
                <a:latin typeface="Times New Roman" pitchFamily="18" charset="0"/>
                <a:cs typeface="Times New Roman" pitchFamily="18" charset="0"/>
              </a:rPr>
              <a:t>куб</a:t>
            </a:r>
            <a:endParaRPr lang="ru-RU" sz="4000" dirty="0">
              <a:latin typeface="Times New Roman" pitchFamily="18" charset="0"/>
              <a:cs typeface="Times New Roman" pitchFamily="18" charset="0"/>
            </a:endParaRPr>
          </a:p>
        </p:txBody>
      </p:sp>
      <p:pic>
        <p:nvPicPr>
          <p:cNvPr id="6" name="Содержимое 5" descr="&amp;Ncy;&amp;acy;&amp;tcy;&amp;yucy;&amp;rcy;&amp;mcy;&amp;ocy;&amp;rcy;&amp;tcy; &amp;icy;&amp;zcy; &amp;gcy;&amp;iecy;&amp;ocy;&amp;mcy;&amp;iecy;&amp;tcy;&amp;rcy;&amp;icy;&amp;chcy;&amp;iecy;&amp;scy;&amp;kcy;&amp;icy;&amp;khcy; &amp;fcy;&amp;icy;&amp;gcy;&amp;ucy;&amp;rcy; (&amp;Acy;&amp;kcy;&amp;vcy;&amp;acy;&amp;rcy;&amp;iecy;&amp;lcy;&amp;softcy;) [&amp;Ncy;&amp;acy;&amp;tcy;&amp;yucy;&amp;rcy;&amp;mcy;&amp;ocy;&amp;rcy;&amp;tcy;&amp;ycy;]"/>
          <p:cNvPicPr>
            <a:picLocks noGrp="1"/>
          </p:cNvPicPr>
          <p:nvPr>
            <p:ph idx="1"/>
          </p:nvPr>
        </p:nvPicPr>
        <p:blipFill>
          <a:blip r:embed="rId3" cstate="print"/>
          <a:srcRect/>
          <a:stretch>
            <a:fillRect/>
          </a:stretch>
        </p:blipFill>
        <p:spPr bwMode="auto">
          <a:xfrm>
            <a:off x="4214810" y="1071546"/>
            <a:ext cx="4429155" cy="421484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fdfa2c8-098e-0f6a-7fad-1f02e47af8b7.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a:xfrm>
            <a:off x="1000100" y="274638"/>
            <a:ext cx="7686700" cy="1143000"/>
          </a:xfrm>
        </p:spPr>
        <p:txBody>
          <a:bodyPr/>
          <a:lstStyle/>
          <a:p>
            <a:r>
              <a:rPr lang="ru-RU" dirty="0" smtClean="0"/>
              <a:t>ДИОФАНТ</a:t>
            </a:r>
            <a:endParaRPr lang="ru-RU" dirty="0"/>
          </a:p>
        </p:txBody>
      </p:sp>
      <p:pic>
        <p:nvPicPr>
          <p:cNvPr id="7" name="Содержимое 6" descr="SDC13515.JPG"/>
          <p:cNvPicPr>
            <a:picLocks noGrp="1" noChangeAspect="1"/>
          </p:cNvPicPr>
          <p:nvPr>
            <p:ph idx="1"/>
          </p:nvPr>
        </p:nvPicPr>
        <p:blipFill>
          <a:blip r:embed="rId3" cstate="print"/>
          <a:stretch>
            <a:fillRect/>
          </a:stretch>
        </p:blipFill>
        <p:spPr>
          <a:xfrm>
            <a:off x="2677741" y="1600200"/>
            <a:ext cx="4331443" cy="4525963"/>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fdfa2c8-098e-0f6a-7fad-1f02e47af8b7.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p:nvPr>
        </p:nvSpPr>
        <p:spPr>
          <a:xfrm>
            <a:off x="1142976" y="1928802"/>
            <a:ext cx="7458100" cy="2727335"/>
          </a:xfrm>
        </p:spPr>
        <p:txBody>
          <a:bodyPr>
            <a:noAutofit/>
          </a:bodyPr>
          <a:lstStyle/>
          <a:p>
            <a:r>
              <a:rPr lang="ru-RU" sz="3200" i="1" dirty="0" smtClean="0">
                <a:latin typeface="Times New Roman" pitchFamily="18" charset="0"/>
                <a:cs typeface="Times New Roman" pitchFamily="18" charset="0"/>
              </a:rPr>
              <a:t>«Математика – всего лишь игра, в которую играют согласно простым правилам и пользуются при этом ничего не значащими обозначениями» </a:t>
            </a:r>
            <a:br>
              <a:rPr lang="ru-RU" sz="3200" i="1" dirty="0" smtClean="0">
                <a:latin typeface="Times New Roman" pitchFamily="18" charset="0"/>
                <a:cs typeface="Times New Roman" pitchFamily="18" charset="0"/>
              </a:rPr>
            </a:br>
            <a:r>
              <a:rPr lang="ru-RU" sz="3200" i="1" dirty="0" smtClean="0">
                <a:latin typeface="Times New Roman" pitchFamily="18" charset="0"/>
                <a:cs typeface="Times New Roman" pitchFamily="18" charset="0"/>
              </a:rPr>
              <a:t>Давид Гильберт</a:t>
            </a:r>
            <a:endParaRPr lang="ru-RU" sz="3200"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ffdfa2c8-098e-0f6a-7fad-1f02e47af8b7.jpg"/>
          <p:cNvPicPr>
            <a:picLocks noChangeAspect="1"/>
          </p:cNvPicPr>
          <p:nvPr/>
        </p:nvPicPr>
        <p:blipFill>
          <a:blip r:embed="rId2" cstate="print"/>
          <a:stretch>
            <a:fillRect/>
          </a:stretch>
        </p:blipFill>
        <p:spPr>
          <a:xfrm>
            <a:off x="0" y="0"/>
            <a:ext cx="9144000" cy="6858000"/>
          </a:xfrm>
          <a:prstGeom prst="rect">
            <a:avLst/>
          </a:prstGeom>
        </p:spPr>
      </p:pic>
      <p:sp>
        <p:nvSpPr>
          <p:cNvPr id="12" name="Заголовок 11"/>
          <p:cNvSpPr>
            <a:spLocks noGrp="1"/>
          </p:cNvSpPr>
          <p:nvPr>
            <p:ph type="title"/>
          </p:nvPr>
        </p:nvSpPr>
        <p:spPr>
          <a:xfrm>
            <a:off x="928662" y="642918"/>
            <a:ext cx="7758138" cy="1060472"/>
          </a:xfrm>
        </p:spPr>
        <p:txBody>
          <a:bodyPr>
            <a:normAutofit fontScale="90000"/>
          </a:bodyPr>
          <a:lstStyle/>
          <a:p>
            <a:pPr lvl="0" algn="l"/>
            <a:r>
              <a:rPr lang="ru-RU" sz="2000" dirty="0" smtClean="0">
                <a:latin typeface="Times New Roman" pitchFamily="18" charset="0"/>
                <a:cs typeface="Times New Roman" pitchFamily="18" charset="0"/>
              </a:rPr>
              <a:t>1. Этот </a:t>
            </a:r>
            <a:r>
              <a:rPr lang="ru-RU" sz="2000" dirty="0">
                <a:latin typeface="Times New Roman" pitchFamily="18" charset="0"/>
                <a:cs typeface="Times New Roman" pitchFamily="18" charset="0"/>
              </a:rPr>
              <a:t>великий геометр древности погиб при захвате римлянами его родного города Сиракузы. По преданию, он увлекся решением геометрической задачи, чертеж которой был выполнен на песке. Вражескому солдату, пришедшему его убить, он сказал: «Не тронь моих кругов».  Кто был этот геометр?</a:t>
            </a:r>
            <a:r>
              <a:rPr lang="ru-RU" sz="1200" dirty="0"/>
              <a:t/>
            </a:r>
            <a:br>
              <a:rPr lang="ru-RU" sz="1200" dirty="0"/>
            </a:br>
            <a:endParaRPr lang="ru-RU" sz="1200" dirty="0"/>
          </a:p>
        </p:txBody>
      </p:sp>
      <p:sp>
        <p:nvSpPr>
          <p:cNvPr id="13" name="Содержимое 12"/>
          <p:cNvSpPr>
            <a:spLocks noGrp="1"/>
          </p:cNvSpPr>
          <p:nvPr>
            <p:ph sz="half" idx="1"/>
          </p:nvPr>
        </p:nvSpPr>
        <p:spPr>
          <a:xfrm>
            <a:off x="1071538" y="2643182"/>
            <a:ext cx="3424262" cy="3482981"/>
          </a:xfrm>
        </p:spPr>
        <p:txBody>
          <a:bodyPr/>
          <a:lstStyle/>
          <a:p>
            <a:pPr algn="just">
              <a:buNone/>
            </a:pPr>
            <a:r>
              <a:rPr lang="ru-RU" dirty="0" smtClean="0">
                <a:latin typeface="Times New Roman" pitchFamily="18" charset="0"/>
                <a:cs typeface="Times New Roman" pitchFamily="18" charset="0"/>
              </a:rPr>
              <a:t>1. Евклид</a:t>
            </a:r>
            <a:endParaRPr lang="ru-RU" dirty="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2. Архимед</a:t>
            </a:r>
            <a:endParaRPr lang="ru-RU" dirty="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3. Платон</a:t>
            </a:r>
            <a:endParaRPr lang="ru-RU" dirty="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4. Пифагор</a:t>
            </a:r>
            <a:endParaRPr lang="ru-RU" dirty="0">
              <a:latin typeface="Times New Roman" pitchFamily="18" charset="0"/>
              <a:cs typeface="Times New Roman" pitchFamily="18" charset="0"/>
            </a:endParaRPr>
          </a:p>
          <a:p>
            <a:pPr>
              <a:buNone/>
            </a:pPr>
            <a:endParaRPr lang="ru-RU" dirty="0"/>
          </a:p>
        </p:txBody>
      </p:sp>
      <p:sp>
        <p:nvSpPr>
          <p:cNvPr id="14" name="Содержимое 13"/>
          <p:cNvSpPr>
            <a:spLocks noGrp="1"/>
          </p:cNvSpPr>
          <p:nvPr>
            <p:ph sz="half" idx="2"/>
          </p:nvPr>
        </p:nvSpPr>
        <p:spPr>
          <a:xfrm>
            <a:off x="4648200" y="1928802"/>
            <a:ext cx="4067204" cy="4197361"/>
          </a:xfrm>
        </p:spPr>
        <p:txBody>
          <a:bodyPr/>
          <a:lstStyle/>
          <a:p>
            <a:pPr algn="ctr">
              <a:buNone/>
            </a:pPr>
            <a:r>
              <a:rPr lang="ru-RU" dirty="0" smtClean="0">
                <a:latin typeface="Times New Roman" pitchFamily="18" charset="0"/>
                <a:cs typeface="Times New Roman" pitchFamily="18" charset="0"/>
              </a:rPr>
              <a:t>Архимед</a:t>
            </a:r>
          </a:p>
          <a:p>
            <a:pPr algn="ctr">
              <a:buNone/>
            </a:pPr>
            <a:endParaRPr lang="ru-RU" dirty="0"/>
          </a:p>
        </p:txBody>
      </p:sp>
      <p:pic>
        <p:nvPicPr>
          <p:cNvPr id="15" name="Рисунок 14" descr="https://upload.wikimedia.org/wikipedia/commons/thumb/6/60/Archimedes_%28Graphik%29.png/220px-Archimedes_%28Graphik%29.png"/>
          <p:cNvPicPr/>
          <p:nvPr/>
        </p:nvPicPr>
        <p:blipFill>
          <a:blip r:embed="rId3" cstate="print"/>
          <a:srcRect/>
          <a:stretch>
            <a:fillRect/>
          </a:stretch>
        </p:blipFill>
        <p:spPr bwMode="auto">
          <a:xfrm>
            <a:off x="5715008" y="3000372"/>
            <a:ext cx="2095500" cy="2352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 calcmode="lin" valueType="num">
                                      <p:cBhvr additive="base">
                                        <p:cTn id="1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 calcmode="lin" valueType="num">
                                      <p:cBhvr additive="base">
                                        <p:cTn id="1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heckerboard(across)">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fdfa2c8-098e-0f6a-7fad-1f02e47af8b7.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a:xfrm>
            <a:off x="928662" y="274638"/>
            <a:ext cx="7758138" cy="1143000"/>
          </a:xfrm>
        </p:spPr>
        <p:txBody>
          <a:bodyPr>
            <a:normAutofit/>
          </a:bodyPr>
          <a:lstStyle/>
          <a:p>
            <a:pPr algn="l"/>
            <a:r>
              <a:rPr lang="ru-RU" sz="1800" dirty="0">
                <a:latin typeface="Times New Roman" pitchFamily="18" charset="0"/>
                <a:cs typeface="Times New Roman" pitchFamily="18" charset="0"/>
              </a:rPr>
              <a:t>2. Какая книга лежит в основе большинства школьных учебников по геометрии? Кто её автор?</a:t>
            </a:r>
          </a:p>
        </p:txBody>
      </p:sp>
      <p:sp>
        <p:nvSpPr>
          <p:cNvPr id="6" name="Содержимое 5"/>
          <p:cNvSpPr>
            <a:spLocks noGrp="1"/>
          </p:cNvSpPr>
          <p:nvPr>
            <p:ph sz="half" idx="1"/>
          </p:nvPr>
        </p:nvSpPr>
        <p:spPr>
          <a:xfrm>
            <a:off x="928662" y="1600200"/>
            <a:ext cx="3567138" cy="4525963"/>
          </a:xfrm>
        </p:spPr>
        <p:txBody>
          <a:bodyPr>
            <a:normAutofit/>
          </a:bodyPr>
          <a:lstStyle/>
          <a:p>
            <a:pPr>
              <a:buNone/>
            </a:pPr>
            <a:r>
              <a:rPr lang="ru-RU" sz="1800" dirty="0" smtClean="0">
                <a:latin typeface="Times New Roman" pitchFamily="18" charset="0"/>
                <a:cs typeface="Times New Roman" pitchFamily="18" charset="0"/>
              </a:rPr>
              <a:t>1. «Начала</a:t>
            </a:r>
            <a:r>
              <a:rPr lang="ru-RU" sz="1800" dirty="0">
                <a:latin typeface="Times New Roman" pitchFamily="18" charset="0"/>
                <a:cs typeface="Times New Roman" pitchFamily="18" charset="0"/>
              </a:rPr>
              <a:t>» Евклида</a:t>
            </a:r>
          </a:p>
          <a:p>
            <a:pPr>
              <a:buNone/>
            </a:pPr>
            <a:r>
              <a:rPr lang="ru-RU" sz="1800" dirty="0" smtClean="0">
                <a:latin typeface="Times New Roman" pitchFamily="18" charset="0"/>
                <a:cs typeface="Times New Roman" pitchFamily="18" charset="0"/>
              </a:rPr>
              <a:t>2.  </a:t>
            </a:r>
            <a:r>
              <a:rPr lang="ru-RU" sz="1800" dirty="0">
                <a:latin typeface="Times New Roman" pitchFamily="18" charset="0"/>
                <a:cs typeface="Times New Roman" pitchFamily="18" charset="0"/>
              </a:rPr>
              <a:t>«Математическое собрание» </a:t>
            </a:r>
            <a:r>
              <a:rPr lang="ru-RU" sz="1800" dirty="0" err="1">
                <a:latin typeface="Times New Roman" pitchFamily="18" charset="0"/>
                <a:cs typeface="Times New Roman" pitchFamily="18" charset="0"/>
              </a:rPr>
              <a:t>Папп</a:t>
            </a:r>
            <a:r>
              <a:rPr lang="ru-RU" sz="1800" dirty="0">
                <a:latin typeface="Times New Roman" pitchFamily="18" charset="0"/>
                <a:cs typeface="Times New Roman" pitchFamily="18" charset="0"/>
              </a:rPr>
              <a:t> Александрийский</a:t>
            </a:r>
          </a:p>
          <a:p>
            <a:pPr>
              <a:buNone/>
            </a:pPr>
            <a:r>
              <a:rPr lang="ru-RU" sz="1800" dirty="0" smtClean="0">
                <a:latin typeface="Times New Roman" pitchFamily="18" charset="0"/>
                <a:cs typeface="Times New Roman" pitchFamily="18" charset="0"/>
              </a:rPr>
              <a:t>3.  </a:t>
            </a:r>
            <a:r>
              <a:rPr lang="ru-RU" sz="1800" dirty="0">
                <a:latin typeface="Times New Roman" pitchFamily="18" charset="0"/>
                <a:cs typeface="Times New Roman" pitchFamily="18" charset="0"/>
              </a:rPr>
              <a:t>«Рассуждение о методе...» Рене Декарт</a:t>
            </a:r>
          </a:p>
          <a:p>
            <a:pPr>
              <a:buNone/>
            </a:pPr>
            <a:r>
              <a:rPr lang="ru-RU" sz="1800" dirty="0" smtClean="0">
                <a:latin typeface="Times New Roman" pitchFamily="18" charset="0"/>
                <a:cs typeface="Times New Roman" pitchFamily="18" charset="0"/>
              </a:rPr>
              <a:t>4.  </a:t>
            </a:r>
            <a:r>
              <a:rPr lang="ru-RU" sz="1800" dirty="0">
                <a:latin typeface="Times New Roman" pitchFamily="18" charset="0"/>
                <a:cs typeface="Times New Roman" pitchFamily="18" charset="0"/>
              </a:rPr>
              <a:t>«Арифметика» Лев Толстой</a:t>
            </a:r>
          </a:p>
        </p:txBody>
      </p:sp>
      <p:sp>
        <p:nvSpPr>
          <p:cNvPr id="7" name="Содержимое 6"/>
          <p:cNvSpPr>
            <a:spLocks noGrp="1"/>
          </p:cNvSpPr>
          <p:nvPr>
            <p:ph sz="half" idx="2"/>
          </p:nvPr>
        </p:nvSpPr>
        <p:spPr>
          <a:xfrm>
            <a:off x="4648200" y="1600200"/>
            <a:ext cx="3852890" cy="4525963"/>
          </a:xfrm>
        </p:spPr>
        <p:txBody>
          <a:bodyPr>
            <a:normAutofit/>
          </a:bodyPr>
          <a:lstStyle/>
          <a:p>
            <a:pPr>
              <a:buNone/>
            </a:pPr>
            <a:r>
              <a:rPr lang="ru-RU" sz="2000" dirty="0">
                <a:latin typeface="Times New Roman" pitchFamily="18" charset="0"/>
                <a:cs typeface="Times New Roman" pitchFamily="18" charset="0"/>
              </a:rPr>
              <a:t>«Начала» </a:t>
            </a:r>
            <a:r>
              <a:rPr lang="ru-RU" sz="2000" dirty="0" smtClean="0">
                <a:latin typeface="Times New Roman" pitchFamily="18" charset="0"/>
                <a:cs typeface="Times New Roman" pitchFamily="18" charset="0"/>
              </a:rPr>
              <a:t>Евклида</a:t>
            </a:r>
          </a:p>
          <a:p>
            <a:pPr>
              <a:buNone/>
            </a:pPr>
            <a:endParaRPr lang="ru-RU" sz="2000" dirty="0">
              <a:latin typeface="Times New Roman" pitchFamily="18" charset="0"/>
              <a:cs typeface="Times New Roman" pitchFamily="18" charset="0"/>
            </a:endParaRPr>
          </a:p>
        </p:txBody>
      </p:sp>
      <p:pic>
        <p:nvPicPr>
          <p:cNvPr id="8" name="Рисунок 7" descr="&amp;IEcy;&amp;vcy;&amp;kcy;&amp;lcy;&amp;icy;&amp;dcy;. &amp;Ncy;&amp;acy;&amp;chcy;&amp;acy;&amp;lcy;&amp;acy; &amp;scy;&amp;kcy;&amp;acy;&amp;chcy;&amp;acy;&amp;tcy;&amp;softcy; &amp;bcy;&amp;iecy;&amp;scy;&amp;pcy;&amp;lcy;&amp;acy;&amp;tcy;&amp;ncy;&amp;ocy; &amp;ecy;&amp;lcy;&amp;iecy;&amp;kcy;&amp;tcy;&amp;rcy;&amp;ocy;&amp;ncy;&amp;ncy;&amp;acy;&amp;yacy; &amp;bcy;&amp;icy;&amp;bcy;&amp;lcy;&amp;icy;&amp;ocy;&amp;tcy;&amp;iecy;&amp;kcy;&amp;acy; &amp;icy;&amp;scy;&amp;tcy;&amp;ocy;&amp;rcy;&amp;icy;&amp;icy; &amp;ncy;&amp;acy;&amp;ucy;&amp;kcy;&amp;icy;"/>
          <p:cNvPicPr/>
          <p:nvPr/>
        </p:nvPicPr>
        <p:blipFill>
          <a:blip r:embed="rId3" cstate="print"/>
          <a:srcRect/>
          <a:stretch>
            <a:fillRect/>
          </a:stretch>
        </p:blipFill>
        <p:spPr bwMode="auto">
          <a:xfrm>
            <a:off x="4643438" y="2285992"/>
            <a:ext cx="3799742" cy="25717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heckerboard(across)">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fdfa2c8-098e-0f6a-7fad-1f02e47af8b7.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a:xfrm>
            <a:off x="857224" y="274638"/>
            <a:ext cx="7829576" cy="1143000"/>
          </a:xfrm>
        </p:spPr>
        <p:txBody>
          <a:bodyPr>
            <a:normAutofit/>
          </a:bodyPr>
          <a:lstStyle/>
          <a:p>
            <a:pPr lvl="0" algn="l"/>
            <a:r>
              <a:rPr lang="ru-RU" sz="2400" dirty="0" smtClean="0">
                <a:latin typeface="Times New Roman" pitchFamily="18" charset="0"/>
                <a:cs typeface="Times New Roman" pitchFamily="18" charset="0"/>
              </a:rPr>
              <a:t>3. Что</a:t>
            </a:r>
            <a:r>
              <a:rPr lang="ru-RU" sz="2400" dirty="0">
                <a:latin typeface="Times New Roman" pitchFamily="18" charset="0"/>
                <a:cs typeface="Times New Roman" pitchFamily="18" charset="0"/>
              </a:rPr>
              <a:t>, по преданию, завещал высечь на своем надгробном камне Архимед?</a:t>
            </a:r>
            <a:r>
              <a:rPr lang="ru-RU" sz="1800" dirty="0"/>
              <a:t/>
            </a:r>
            <a:br>
              <a:rPr lang="ru-RU" sz="1800" dirty="0"/>
            </a:br>
            <a:endParaRPr lang="ru-RU" sz="1800" dirty="0">
              <a:latin typeface="Times New Roman" pitchFamily="18" charset="0"/>
              <a:cs typeface="Times New Roman" pitchFamily="18" charset="0"/>
            </a:endParaRPr>
          </a:p>
        </p:txBody>
      </p:sp>
      <p:sp>
        <p:nvSpPr>
          <p:cNvPr id="6" name="Содержимое 5"/>
          <p:cNvSpPr>
            <a:spLocks noGrp="1"/>
          </p:cNvSpPr>
          <p:nvPr>
            <p:ph sz="half" idx="1"/>
          </p:nvPr>
        </p:nvSpPr>
        <p:spPr>
          <a:xfrm>
            <a:off x="857224" y="1600200"/>
            <a:ext cx="3638576" cy="4525963"/>
          </a:xfrm>
        </p:spPr>
        <p:txBody>
          <a:bodyPr>
            <a:normAutofit/>
          </a:bodyPr>
          <a:lstStyle/>
          <a:p>
            <a:pPr>
              <a:buNone/>
            </a:pPr>
            <a:r>
              <a:rPr lang="ru-RU" sz="2400" dirty="0" smtClean="0">
                <a:latin typeface="Times New Roman" pitchFamily="18" charset="0"/>
                <a:cs typeface="Times New Roman" pitchFamily="18" charset="0"/>
              </a:rPr>
              <a:t>1.  </a:t>
            </a:r>
            <a:r>
              <a:rPr lang="ru-RU" sz="2400" dirty="0">
                <a:latin typeface="Times New Roman" pitchFamily="18" charset="0"/>
                <a:cs typeface="Times New Roman" pitchFamily="18" charset="0"/>
              </a:rPr>
              <a:t>«Эврика!»</a:t>
            </a:r>
          </a:p>
          <a:p>
            <a:pPr>
              <a:buNone/>
            </a:pPr>
            <a:r>
              <a:rPr lang="ru-RU" sz="2400" dirty="0" smtClean="0">
                <a:latin typeface="Times New Roman" pitchFamily="18" charset="0"/>
                <a:cs typeface="Times New Roman" pitchFamily="18" charset="0"/>
              </a:rPr>
              <a:t>2.  </a:t>
            </a:r>
            <a:r>
              <a:rPr lang="ru-RU" sz="2400" dirty="0">
                <a:latin typeface="Times New Roman" pitchFamily="18" charset="0"/>
                <a:cs typeface="Times New Roman" pitchFamily="18" charset="0"/>
              </a:rPr>
              <a:t>Катапульта</a:t>
            </a:r>
          </a:p>
          <a:p>
            <a:pPr>
              <a:buNone/>
            </a:pPr>
            <a:r>
              <a:rPr lang="ru-RU" sz="2400" dirty="0" smtClean="0">
                <a:latin typeface="Times New Roman" pitchFamily="18" charset="0"/>
                <a:cs typeface="Times New Roman" pitchFamily="18" charset="0"/>
              </a:rPr>
              <a:t>3. Спираль </a:t>
            </a:r>
            <a:r>
              <a:rPr lang="ru-RU" sz="2400" dirty="0">
                <a:latin typeface="Times New Roman" pitchFamily="18" charset="0"/>
                <a:cs typeface="Times New Roman" pitchFamily="18" charset="0"/>
              </a:rPr>
              <a:t>Архимеда</a:t>
            </a:r>
          </a:p>
          <a:p>
            <a:pPr>
              <a:buNone/>
            </a:pPr>
            <a:r>
              <a:rPr lang="ru-RU" sz="2400" dirty="0" smtClean="0">
                <a:latin typeface="Times New Roman" pitchFamily="18" charset="0"/>
                <a:cs typeface="Times New Roman" pitchFamily="18" charset="0"/>
              </a:rPr>
              <a:t>4.  </a:t>
            </a:r>
            <a:r>
              <a:rPr lang="ru-RU" sz="2400" dirty="0">
                <a:latin typeface="Times New Roman" pitchFamily="18" charset="0"/>
                <a:cs typeface="Times New Roman" pitchFamily="18" charset="0"/>
              </a:rPr>
              <a:t>Чертеж к теореме о свойствах шара и цилиндра</a:t>
            </a:r>
          </a:p>
        </p:txBody>
      </p:sp>
      <p:sp>
        <p:nvSpPr>
          <p:cNvPr id="7" name="Содержимое 6"/>
          <p:cNvSpPr>
            <a:spLocks noGrp="1"/>
          </p:cNvSpPr>
          <p:nvPr>
            <p:ph sz="half" idx="2"/>
          </p:nvPr>
        </p:nvSpPr>
        <p:spPr/>
        <p:txBody>
          <a:bodyPr>
            <a:normAutofit/>
          </a:bodyPr>
          <a:lstStyle/>
          <a:p>
            <a:pPr>
              <a:buNone/>
            </a:pPr>
            <a:r>
              <a:rPr lang="ru-RU" sz="2000" dirty="0">
                <a:latin typeface="Times New Roman" pitchFamily="18" charset="0"/>
                <a:cs typeface="Times New Roman" pitchFamily="18" charset="0"/>
              </a:rPr>
              <a:t>Чертеж к теореме о </a:t>
            </a:r>
            <a:r>
              <a:rPr lang="ru-RU" sz="2000" dirty="0" smtClean="0">
                <a:latin typeface="Times New Roman" pitchFamily="18" charset="0"/>
                <a:cs typeface="Times New Roman" pitchFamily="18" charset="0"/>
              </a:rPr>
              <a:t>свойствах шара </a:t>
            </a:r>
            <a:r>
              <a:rPr lang="ru-RU" sz="2000" dirty="0">
                <a:latin typeface="Times New Roman" pitchFamily="18" charset="0"/>
                <a:cs typeface="Times New Roman" pitchFamily="18" charset="0"/>
              </a:rPr>
              <a:t>и </a:t>
            </a:r>
            <a:r>
              <a:rPr lang="ru-RU" sz="2000" dirty="0" smtClean="0">
                <a:latin typeface="Times New Roman" pitchFamily="18" charset="0"/>
                <a:cs typeface="Times New Roman" pitchFamily="18" charset="0"/>
              </a:rPr>
              <a:t>цилиндра</a:t>
            </a:r>
          </a:p>
          <a:p>
            <a:pPr>
              <a:buNone/>
            </a:pPr>
            <a:endParaRPr lang="ru-RU" sz="2000" dirty="0">
              <a:latin typeface="Times New Roman" pitchFamily="18" charset="0"/>
              <a:cs typeface="Times New Roman" pitchFamily="18" charset="0"/>
            </a:endParaRPr>
          </a:p>
        </p:txBody>
      </p:sp>
      <p:pic>
        <p:nvPicPr>
          <p:cNvPr id="8" name="Рисунок 7" descr="&amp;Scy;&amp;kcy;&amp;acy;&amp;zcy;&amp;kcy;&amp;acy; &amp;ocy;&amp;bcy; &amp;ucy;&amp;chcy;&amp;iocy;&amp;ncy;&amp;ocy;&amp;mcy; &amp;Acy;&amp;rcy;&amp;khcy;&amp;icy;&amp;mcy;&amp;iecy;&amp;dcy;&amp;iecy;, &amp;kcy;&amp;ocy;&amp;tcy;&amp;ocy;&amp;rcy;&amp;ycy;&amp;jcy; &amp;scy;&amp;tcy;&amp;ocy;&amp;icy;&amp;lcy; &amp;tscy;&amp;iecy;&amp;lcy;&amp;ocy;&amp;jcy; &amp;acy;&amp;rcy;&amp;mcy;&amp;icy;&amp;icy; &amp;Ncy;&amp;acy;&amp;ucy;&amp;kcy;&amp;acy; &amp;icy; &amp;zhcy;&amp;icy;&amp;zcy;&amp;ncy;&amp;softcy;"/>
          <p:cNvPicPr/>
          <p:nvPr/>
        </p:nvPicPr>
        <p:blipFill>
          <a:blip r:embed="rId3" cstate="print"/>
          <a:srcRect/>
          <a:stretch>
            <a:fillRect/>
          </a:stretch>
        </p:blipFill>
        <p:spPr bwMode="auto">
          <a:xfrm>
            <a:off x="4714876" y="2786058"/>
            <a:ext cx="3905244" cy="28575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heckerboard(across)">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fdfa2c8-098e-0f6a-7fad-1f02e47af8b7.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a:xfrm>
            <a:off x="928662" y="274638"/>
            <a:ext cx="7758138" cy="1143000"/>
          </a:xfrm>
        </p:spPr>
        <p:txBody>
          <a:bodyPr>
            <a:normAutofit/>
          </a:bodyPr>
          <a:lstStyle/>
          <a:p>
            <a:pPr lvl="0" algn="l"/>
            <a:r>
              <a:rPr lang="ru-RU" sz="2000" dirty="0" smtClean="0">
                <a:latin typeface="Times New Roman" pitchFamily="18" charset="0"/>
                <a:cs typeface="Times New Roman" pitchFamily="18" charset="0"/>
              </a:rPr>
              <a:t>4. Кто </a:t>
            </a:r>
            <a:r>
              <a:rPr lang="ru-RU" sz="2000" dirty="0">
                <a:latin typeface="Times New Roman" pitchFamily="18" charset="0"/>
                <a:cs typeface="Times New Roman" pitchFamily="18" charset="0"/>
              </a:rPr>
              <a:t>является основоположником неевклидовой геометрии?</a:t>
            </a:r>
            <a:r>
              <a:rPr lang="ru-RU" sz="2000" dirty="0"/>
              <a:t/>
            </a:r>
            <a:br>
              <a:rPr lang="ru-RU" sz="2000" dirty="0"/>
            </a:br>
            <a:endParaRPr lang="ru-RU" sz="2000" dirty="0">
              <a:latin typeface="Times New Roman" pitchFamily="18" charset="0"/>
              <a:cs typeface="Times New Roman" pitchFamily="18" charset="0"/>
            </a:endParaRPr>
          </a:p>
        </p:txBody>
      </p:sp>
      <p:sp>
        <p:nvSpPr>
          <p:cNvPr id="6" name="Содержимое 5"/>
          <p:cNvSpPr>
            <a:spLocks noGrp="1"/>
          </p:cNvSpPr>
          <p:nvPr>
            <p:ph sz="half" idx="1"/>
          </p:nvPr>
        </p:nvSpPr>
        <p:spPr>
          <a:xfrm>
            <a:off x="928662" y="1600200"/>
            <a:ext cx="3567138" cy="4525963"/>
          </a:xfrm>
        </p:spPr>
        <p:txBody>
          <a:bodyPr/>
          <a:lstStyle/>
          <a:p>
            <a:pPr>
              <a:buNone/>
            </a:pPr>
            <a:endParaRPr lang="ru-RU" sz="20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1. Пифагор</a:t>
            </a:r>
            <a:endParaRPr lang="ru-RU" sz="2000" dirty="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2.  </a:t>
            </a:r>
            <a:r>
              <a:rPr lang="ru-RU" sz="2000" dirty="0">
                <a:latin typeface="Times New Roman" pitchFamily="18" charset="0"/>
                <a:cs typeface="Times New Roman" pitchFamily="18" charset="0"/>
              </a:rPr>
              <a:t>Николай Иванович Лобачевский</a:t>
            </a:r>
          </a:p>
          <a:p>
            <a:pPr>
              <a:buNone/>
            </a:pPr>
            <a:r>
              <a:rPr lang="ru-RU" sz="2000" dirty="0" smtClean="0">
                <a:latin typeface="Times New Roman" pitchFamily="18" charset="0"/>
                <a:cs typeface="Times New Roman" pitchFamily="18" charset="0"/>
              </a:rPr>
              <a:t>3. Альберт </a:t>
            </a:r>
            <a:r>
              <a:rPr lang="ru-RU" sz="2000" dirty="0">
                <a:latin typeface="Times New Roman" pitchFamily="18" charset="0"/>
                <a:cs typeface="Times New Roman" pitchFamily="18" charset="0"/>
              </a:rPr>
              <a:t>Эйнштейн</a:t>
            </a:r>
          </a:p>
          <a:p>
            <a:pPr>
              <a:buNone/>
            </a:pPr>
            <a:r>
              <a:rPr lang="ru-RU" sz="2000" dirty="0" smtClean="0">
                <a:latin typeface="Times New Roman" pitchFamily="18" charset="0"/>
                <a:cs typeface="Times New Roman" pitchFamily="18" charset="0"/>
              </a:rPr>
              <a:t>4. Александр </a:t>
            </a:r>
            <a:r>
              <a:rPr lang="ru-RU" sz="2000" dirty="0">
                <a:latin typeface="Times New Roman" pitchFamily="18" charset="0"/>
                <a:cs typeface="Times New Roman" pitchFamily="18" charset="0"/>
              </a:rPr>
              <a:t>Сергеевич Грибоедов</a:t>
            </a:r>
          </a:p>
          <a:p>
            <a:pPr>
              <a:buNone/>
            </a:pPr>
            <a:endParaRPr lang="ru-RU" dirty="0"/>
          </a:p>
        </p:txBody>
      </p:sp>
      <p:sp>
        <p:nvSpPr>
          <p:cNvPr id="7" name="Содержимое 6"/>
          <p:cNvSpPr>
            <a:spLocks noGrp="1"/>
          </p:cNvSpPr>
          <p:nvPr>
            <p:ph sz="half" idx="2"/>
          </p:nvPr>
        </p:nvSpPr>
        <p:spPr/>
        <p:txBody>
          <a:bodyPr>
            <a:normAutofit/>
          </a:bodyPr>
          <a:lstStyle/>
          <a:p>
            <a:pPr>
              <a:buNone/>
            </a:pPr>
            <a:r>
              <a:rPr lang="ru-RU" sz="2000" dirty="0">
                <a:latin typeface="Times New Roman" pitchFamily="18" charset="0"/>
                <a:cs typeface="Times New Roman" pitchFamily="18" charset="0"/>
              </a:rPr>
              <a:t>Николай </a:t>
            </a:r>
            <a:r>
              <a:rPr lang="ru-RU" sz="2000" dirty="0" smtClean="0">
                <a:latin typeface="Times New Roman" pitchFamily="18" charset="0"/>
                <a:cs typeface="Times New Roman" pitchFamily="18" charset="0"/>
              </a:rPr>
              <a:t>Иванович Лобачевский</a:t>
            </a:r>
          </a:p>
          <a:p>
            <a:pPr>
              <a:buNone/>
            </a:pPr>
            <a:endParaRPr lang="ru-RU" sz="2000" dirty="0">
              <a:latin typeface="Times New Roman" pitchFamily="18" charset="0"/>
              <a:cs typeface="Times New Roman" pitchFamily="18" charset="0"/>
            </a:endParaRPr>
          </a:p>
        </p:txBody>
      </p:sp>
      <p:pic>
        <p:nvPicPr>
          <p:cNvPr id="8" name="Рисунок 7" descr="image2"/>
          <p:cNvPicPr/>
          <p:nvPr/>
        </p:nvPicPr>
        <p:blipFill>
          <a:blip r:embed="rId3" cstate="print"/>
          <a:srcRect/>
          <a:stretch>
            <a:fillRect/>
          </a:stretch>
        </p:blipFill>
        <p:spPr bwMode="auto">
          <a:xfrm>
            <a:off x="5429256" y="2285992"/>
            <a:ext cx="2357454" cy="32861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heckerboard(across)">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fdfa2c8-098e-0f6a-7fad-1f02e47af8b7.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a:xfrm>
            <a:off x="928662" y="428604"/>
            <a:ext cx="7758138" cy="1143000"/>
          </a:xfrm>
        </p:spPr>
        <p:txBody>
          <a:bodyPr>
            <a:normAutofit fontScale="90000"/>
          </a:bodyPr>
          <a:lstStyle/>
          <a:p>
            <a:pPr algn="l"/>
            <a:r>
              <a:rPr lang="ru-RU" sz="1800" dirty="0">
                <a:latin typeface="Times New Roman" pitchFamily="18" charset="0"/>
                <a:cs typeface="Times New Roman" pitchFamily="18" charset="0"/>
              </a:rPr>
              <a:t>5. Английский писатель XIX века Льюис Кэрролл, он же – Чарльз </a:t>
            </a:r>
            <a:r>
              <a:rPr lang="ru-RU" sz="1800" dirty="0" err="1">
                <a:latin typeface="Times New Roman" pitchFamily="18" charset="0"/>
                <a:cs typeface="Times New Roman" pitchFamily="18" charset="0"/>
              </a:rPr>
              <a:t>Лутвидж</a:t>
            </a:r>
            <a:r>
              <a:rPr lang="ru-RU" sz="1800" dirty="0">
                <a:latin typeface="Times New Roman" pitchFamily="18" charset="0"/>
                <a:cs typeface="Times New Roman" pitchFamily="18" charset="0"/>
              </a:rPr>
              <a:t> Доджсон, профессор математики. Его литературный дар вырос из сравнительно незначимой задачи – развлечь чем-нибудь трёх сестёр, которых он катал на лодке. Какие известные книги написал Льюис Кэрролл?</a:t>
            </a:r>
            <a:r>
              <a:rPr lang="ru-RU" sz="2000" dirty="0"/>
              <a:t/>
            </a:r>
            <a:br>
              <a:rPr lang="ru-RU" sz="2000" dirty="0"/>
            </a:br>
            <a:endParaRPr lang="ru-RU" sz="2000" dirty="0"/>
          </a:p>
        </p:txBody>
      </p:sp>
      <p:sp>
        <p:nvSpPr>
          <p:cNvPr id="6" name="Содержимое 5"/>
          <p:cNvSpPr>
            <a:spLocks noGrp="1"/>
          </p:cNvSpPr>
          <p:nvPr>
            <p:ph sz="half" idx="1"/>
          </p:nvPr>
        </p:nvSpPr>
        <p:spPr>
          <a:xfrm>
            <a:off x="1000100" y="1600200"/>
            <a:ext cx="3495700" cy="4525963"/>
          </a:xfrm>
        </p:spPr>
        <p:txBody>
          <a:bodyPr/>
          <a:lstStyle/>
          <a:p>
            <a:pPr>
              <a:buNone/>
            </a:pPr>
            <a:r>
              <a:rPr lang="ru-RU" sz="1600" dirty="0" smtClean="0">
                <a:latin typeface="Times New Roman" pitchFamily="18" charset="0"/>
                <a:cs typeface="Times New Roman" pitchFamily="18" charset="0"/>
              </a:rPr>
              <a:t>1.  </a:t>
            </a:r>
            <a:r>
              <a:rPr lang="ru-RU" sz="1600" dirty="0">
                <a:latin typeface="Times New Roman" pitchFamily="18" charset="0"/>
                <a:cs typeface="Times New Roman" pitchFamily="18" charset="0"/>
              </a:rPr>
              <a:t>Три поросенка</a:t>
            </a:r>
          </a:p>
          <a:p>
            <a:pPr>
              <a:buNone/>
            </a:pPr>
            <a:r>
              <a:rPr lang="ru-RU" sz="1600" dirty="0" smtClean="0">
                <a:latin typeface="Times New Roman" pitchFamily="18" charset="0"/>
                <a:cs typeface="Times New Roman" pitchFamily="18" charset="0"/>
              </a:rPr>
              <a:t>2.  </a:t>
            </a:r>
            <a:r>
              <a:rPr lang="ru-RU" sz="1600" dirty="0" err="1">
                <a:latin typeface="Times New Roman" pitchFamily="18" charset="0"/>
                <a:cs typeface="Times New Roman" pitchFamily="18" charset="0"/>
              </a:rPr>
              <a:t>Дюймовочка</a:t>
            </a:r>
            <a:endParaRPr lang="ru-RU" sz="1600" dirty="0">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3. Волшебник </a:t>
            </a:r>
            <a:r>
              <a:rPr lang="ru-RU" sz="1600" dirty="0">
                <a:latin typeface="Times New Roman" pitchFamily="18" charset="0"/>
                <a:cs typeface="Times New Roman" pitchFamily="18" charset="0"/>
              </a:rPr>
              <a:t>страны </a:t>
            </a:r>
            <a:r>
              <a:rPr lang="ru-RU" sz="1600" dirty="0" err="1">
                <a:latin typeface="Times New Roman" pitchFamily="18" charset="0"/>
                <a:cs typeface="Times New Roman" pitchFamily="18" charset="0"/>
              </a:rPr>
              <a:t>Оз</a:t>
            </a:r>
            <a:endParaRPr lang="ru-RU" sz="1600" dirty="0">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4. Алиса </a:t>
            </a:r>
            <a:r>
              <a:rPr lang="ru-RU" sz="1600" dirty="0">
                <a:latin typeface="Times New Roman" pitchFamily="18" charset="0"/>
                <a:cs typeface="Times New Roman" pitchFamily="18" charset="0"/>
              </a:rPr>
              <a:t>в стране чудес и Алиса в Зазеркалье</a:t>
            </a:r>
          </a:p>
          <a:p>
            <a:pPr>
              <a:buNone/>
            </a:pPr>
            <a:endParaRPr lang="ru-RU" dirty="0"/>
          </a:p>
        </p:txBody>
      </p:sp>
      <p:sp>
        <p:nvSpPr>
          <p:cNvPr id="7" name="Содержимое 6"/>
          <p:cNvSpPr>
            <a:spLocks noGrp="1"/>
          </p:cNvSpPr>
          <p:nvPr>
            <p:ph sz="half" idx="2"/>
          </p:nvPr>
        </p:nvSpPr>
        <p:spPr/>
        <p:txBody>
          <a:bodyPr>
            <a:normAutofit/>
          </a:bodyPr>
          <a:lstStyle/>
          <a:p>
            <a:pPr>
              <a:buNone/>
            </a:pPr>
            <a:r>
              <a:rPr lang="ru-RU" sz="2000" dirty="0">
                <a:latin typeface="Times New Roman" pitchFamily="18" charset="0"/>
                <a:cs typeface="Times New Roman" pitchFamily="18" charset="0"/>
              </a:rPr>
              <a:t>Алиса в стране чудес и Алиса в </a:t>
            </a:r>
            <a:r>
              <a:rPr lang="ru-RU" sz="2000" dirty="0" smtClean="0">
                <a:latin typeface="Times New Roman" pitchFamily="18" charset="0"/>
                <a:cs typeface="Times New Roman" pitchFamily="18" charset="0"/>
              </a:rPr>
              <a:t>Зазеркалье</a:t>
            </a:r>
          </a:p>
          <a:p>
            <a:pPr>
              <a:buNone/>
            </a:pPr>
            <a:endParaRPr lang="ru-RU" sz="2000" dirty="0">
              <a:latin typeface="Times New Roman" pitchFamily="18" charset="0"/>
              <a:cs typeface="Times New Roman" pitchFamily="18" charset="0"/>
            </a:endParaRPr>
          </a:p>
        </p:txBody>
      </p:sp>
      <p:pic>
        <p:nvPicPr>
          <p:cNvPr id="8" name="Рисунок 7" descr="&amp;CHcy;&amp;acy;&amp;rcy;&amp;lcy;&amp;softcy;&amp;zcy; &amp;Lcy;&amp;yucy;&amp;tcy;&amp;vcy;&amp;icy;&amp;dcy;&amp;zhcy; &amp;Dcy;&amp;ocy;&amp;dcy;&amp;zhcy;&amp;scy;&amp;ocy;&amp;ncy; &amp;Pcy;&amp;acy;&amp;scy;&amp;kcy;&amp;acy;&amp;lcy;&amp;softcy; &amp;Mcy;&amp;acy;&amp;rcy;&amp;chcy;&amp;iecy;&amp;lcy;. &amp;Lcy;&amp;icy;&amp;chcy;&amp;ncy;&amp;ycy;&amp;jcy; &amp;bcy;&amp;lcy;&amp;ocy;&amp;gcy;."/>
          <p:cNvPicPr/>
          <p:nvPr/>
        </p:nvPicPr>
        <p:blipFill>
          <a:blip r:embed="rId3" cstate="print"/>
          <a:srcRect/>
          <a:stretch>
            <a:fillRect/>
          </a:stretch>
        </p:blipFill>
        <p:spPr bwMode="auto">
          <a:xfrm>
            <a:off x="1357290" y="3071810"/>
            <a:ext cx="2500329" cy="2928958"/>
          </a:xfrm>
          <a:prstGeom prst="rect">
            <a:avLst/>
          </a:prstGeom>
          <a:noFill/>
          <a:ln w="9525">
            <a:noFill/>
            <a:miter lim="800000"/>
            <a:headEnd/>
            <a:tailEnd/>
          </a:ln>
        </p:spPr>
      </p:pic>
      <p:pic>
        <p:nvPicPr>
          <p:cNvPr id="9" name="Рисунок 8" descr="pbp &quot;&amp;Ecy;&amp;tcy;&amp;ocy; &amp;ocy;&amp;tcy;&amp;lcy;&amp;icy;&amp;chcy;&amp;ncy;&amp;acy;&amp;yacy; &amp;scy;&amp;kcy;&amp;acy;&amp;zcy;&amp;kcy;&amp;acy; &amp;dcy;&amp;lcy;&amp;yacy; &amp;dcy;&amp;iecy;&amp;tcy;&amp;iecy;&amp;jcy;, &amp;ocy;&amp;dcy;&amp;ncy;&amp;acy;&amp;kcy;&amp;ocy;, &amp;yacy; &amp;bcy;&amp;ycy; &amp;zcy;&amp;acy;&amp;pcy;&amp;rcy;&amp;iecy;&amp;tcy;&amp;icy;&amp;lcy; &amp;pcy;&amp;rcy;&amp;ocy;&amp;chcy;&amp;tcy;&amp;iecy;&amp;ncy;&amp;icy;&amp;iecy; &quot;&amp;Acy;&amp;lcy;&amp;icy;&amp;scy;&amp;ycy;&quot; &amp;vcy;&amp;zcy;&amp;rcy;&amp;ocy;&amp;scy;&amp;lcy;&amp;ycy;&amp;mcy;. &amp;Lcy;.&amp;Kcy;&amp;ecy;&amp;rcy;&amp;rcy;&amp;ocy;&amp;lcy;&amp;lcy;"/>
          <p:cNvPicPr/>
          <p:nvPr/>
        </p:nvPicPr>
        <p:blipFill>
          <a:blip r:embed="rId4" cstate="print"/>
          <a:srcRect/>
          <a:stretch>
            <a:fillRect/>
          </a:stretch>
        </p:blipFill>
        <p:spPr bwMode="auto">
          <a:xfrm>
            <a:off x="5429256" y="2357430"/>
            <a:ext cx="2571768" cy="3643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heckerboard(across)">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ffdfa2c8-098e-0f6a-7fad-1f02e47af8b7.jpg"/>
          <p:cNvPicPr>
            <a:picLocks noChangeAspect="1"/>
          </p:cNvPicPr>
          <p:nvPr/>
        </p:nvPicPr>
        <p:blipFill>
          <a:blip r:embed="rId2" cstate="print"/>
          <a:stretch>
            <a:fillRect/>
          </a:stretch>
        </p:blipFill>
        <p:spPr>
          <a:xfrm>
            <a:off x="0" y="0"/>
            <a:ext cx="9144000" cy="6858000"/>
          </a:xfrm>
          <a:prstGeom prst="rect">
            <a:avLst/>
          </a:prstGeom>
        </p:spPr>
      </p:pic>
      <p:sp>
        <p:nvSpPr>
          <p:cNvPr id="8" name="Заголовок 7"/>
          <p:cNvSpPr>
            <a:spLocks noGrp="1"/>
          </p:cNvSpPr>
          <p:nvPr>
            <p:ph type="title"/>
          </p:nvPr>
        </p:nvSpPr>
        <p:spPr>
          <a:xfrm>
            <a:off x="928662" y="571480"/>
            <a:ext cx="7758138" cy="846158"/>
          </a:xfrm>
        </p:spPr>
        <p:txBody>
          <a:bodyPr>
            <a:normAutofit fontScale="90000"/>
          </a:bodyPr>
          <a:lstStyle/>
          <a:p>
            <a:pPr algn="l"/>
            <a:r>
              <a:rPr lang="ru-RU" sz="1800" dirty="0">
                <a:latin typeface="Times New Roman" pitchFamily="18" charset="0"/>
                <a:cs typeface="Times New Roman" pitchFamily="18" charset="0"/>
              </a:rPr>
              <a:t>6.Когда этой женщине-  математику было 8 лет, стены ее  комнаты из-за нехватки обоев оклеили листами из учебника высшей математике. От долгого ежедневного созерцания внешний вид многих формул так и врезался в ее память. С 15 лет начала систематически изучать высшую математику. Впоследствии она стала первой женщиной – математиком, доктором философии.</a:t>
            </a:r>
            <a:r>
              <a:rPr lang="ru-RU" sz="2000" dirty="0"/>
              <a:t/>
            </a:r>
            <a:br>
              <a:rPr lang="ru-RU" sz="2000" dirty="0"/>
            </a:br>
            <a:endParaRPr lang="ru-RU" sz="2000" dirty="0"/>
          </a:p>
        </p:txBody>
      </p:sp>
      <p:sp>
        <p:nvSpPr>
          <p:cNvPr id="9" name="Содержимое 8"/>
          <p:cNvSpPr>
            <a:spLocks noGrp="1"/>
          </p:cNvSpPr>
          <p:nvPr>
            <p:ph sz="half" idx="1"/>
          </p:nvPr>
        </p:nvSpPr>
        <p:spPr>
          <a:xfrm>
            <a:off x="1000100" y="1600200"/>
            <a:ext cx="3495700" cy="4525963"/>
          </a:xfrm>
        </p:spPr>
        <p:txBody>
          <a:bodyPr/>
          <a:lstStyle/>
          <a:p>
            <a:pPr>
              <a:buNone/>
            </a:pPr>
            <a:endParaRPr lang="ru-RU" sz="20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1. </a:t>
            </a:r>
            <a:r>
              <a:rPr lang="ru-RU" sz="2000" dirty="0" err="1" smtClean="0">
                <a:latin typeface="Times New Roman" pitchFamily="18" charset="0"/>
                <a:cs typeface="Times New Roman" pitchFamily="18" charset="0"/>
              </a:rPr>
              <a:t>Ирен</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Жолио</a:t>
            </a:r>
            <a:r>
              <a:rPr lang="ru-RU" sz="2000" dirty="0">
                <a:latin typeface="Times New Roman" pitchFamily="18" charset="0"/>
                <a:cs typeface="Times New Roman" pitchFamily="18" charset="0"/>
              </a:rPr>
              <a:t> – Кюри </a:t>
            </a:r>
            <a:endParaRPr lang="ru-RU" sz="20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2.  </a:t>
            </a:r>
            <a:r>
              <a:rPr lang="ru-RU" sz="2000" dirty="0">
                <a:latin typeface="Times New Roman" pitchFamily="18" charset="0"/>
                <a:cs typeface="Times New Roman" pitchFamily="18" charset="0"/>
              </a:rPr>
              <a:t>Тони </a:t>
            </a:r>
            <a:r>
              <a:rPr lang="ru-RU" sz="2000" dirty="0" err="1">
                <a:latin typeface="Times New Roman" pitchFamily="18" charset="0"/>
                <a:cs typeface="Times New Roman" pitchFamily="18" charset="0"/>
              </a:rPr>
              <a:t>Моррисон</a:t>
            </a:r>
            <a:endParaRPr lang="ru-RU" sz="20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3. Мария </a:t>
            </a:r>
            <a:r>
              <a:rPr lang="ru-RU" sz="2000" dirty="0">
                <a:latin typeface="Times New Roman" pitchFamily="18" charset="0"/>
                <a:cs typeface="Times New Roman" pitchFamily="18" charset="0"/>
              </a:rPr>
              <a:t>Склодовская-Кюри</a:t>
            </a:r>
            <a:endParaRPr lang="ru-RU" sz="20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4. Софья </a:t>
            </a:r>
            <a:r>
              <a:rPr lang="ru-RU" sz="2000" dirty="0">
                <a:latin typeface="Times New Roman" pitchFamily="18" charset="0"/>
                <a:cs typeface="Times New Roman" pitchFamily="18" charset="0"/>
              </a:rPr>
              <a:t>Ковалевская</a:t>
            </a:r>
            <a:r>
              <a:rPr lang="ru-RU" sz="2000" b="1" i="1"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endParaRPr lang="ru-RU" dirty="0"/>
          </a:p>
        </p:txBody>
      </p:sp>
      <p:sp>
        <p:nvSpPr>
          <p:cNvPr id="10" name="Содержимое 9"/>
          <p:cNvSpPr>
            <a:spLocks noGrp="1"/>
          </p:cNvSpPr>
          <p:nvPr>
            <p:ph sz="half" idx="2"/>
          </p:nvPr>
        </p:nvSpPr>
        <p:spPr/>
        <p:txBody>
          <a:bodyPr>
            <a:normAutofit/>
          </a:bodyPr>
          <a:lstStyle/>
          <a:p>
            <a:pPr>
              <a:buNone/>
            </a:pPr>
            <a:r>
              <a:rPr lang="ru-RU" sz="2400" dirty="0" smtClean="0">
                <a:latin typeface="Times New Roman" pitchFamily="18" charset="0"/>
                <a:cs typeface="Times New Roman" pitchFamily="18" charset="0"/>
              </a:rPr>
              <a:t>Софья </a:t>
            </a:r>
            <a:r>
              <a:rPr lang="ru-RU" sz="2400" dirty="0">
                <a:latin typeface="Times New Roman" pitchFamily="18" charset="0"/>
                <a:cs typeface="Times New Roman" pitchFamily="18" charset="0"/>
              </a:rPr>
              <a:t>Ковалевская</a:t>
            </a:r>
            <a:r>
              <a:rPr lang="ru-RU" sz="2400" b="1" i="1" dirty="0">
                <a:latin typeface="Times New Roman" pitchFamily="18" charset="0"/>
                <a:cs typeface="Times New Roman" pitchFamily="18" charset="0"/>
              </a:rPr>
              <a:t> </a:t>
            </a:r>
            <a:endParaRPr lang="ru-RU" sz="4800" dirty="0" smtClean="0">
              <a:latin typeface="Times New Roman" pitchFamily="18" charset="0"/>
              <a:cs typeface="Times New Roman" pitchFamily="18" charset="0"/>
            </a:endParaRPr>
          </a:p>
          <a:p>
            <a:pPr>
              <a:buNone/>
            </a:pPr>
            <a:endParaRPr lang="ru-RU" sz="2400" b="1" i="1" dirty="0" smtClean="0">
              <a:latin typeface="Times New Roman" pitchFamily="18" charset="0"/>
              <a:cs typeface="Times New Roman" pitchFamily="18" charset="0"/>
            </a:endParaRPr>
          </a:p>
        </p:txBody>
      </p:sp>
      <p:pic>
        <p:nvPicPr>
          <p:cNvPr id="11" name="Рисунок 10" descr="&amp;Scy;&amp;ocy;&amp;fcy;&amp;softcy;&amp;yacy; &amp;Vcy;&amp;acy;&amp;scy;&amp;icy;&amp;lcy;&amp;softcy;&amp;iecy;&amp;vcy;&amp;ncy;&amp;acy; &amp;Kcy;&amp;ocy;&amp;vcy;&amp;acy;&amp;lcy;&amp;iecy;&amp;vcy;&amp;scy;&amp;kcy;&amp;acy;&amp;yacy;. &amp;Zcy;&amp;ncy;&amp;acy;&amp;mcy;&amp;iecy;&amp;ncy;&amp;icy;&amp;tcy;&amp;ycy;&amp;iecy;, &amp;vcy;&amp;iecy;&amp;lcy;&amp;icy;&amp;kcy;&amp;icy;&amp;iecy;, &amp;gcy;&amp;iecy;&amp;ncy;&amp;icy;&amp;acy;&amp;lcy;&amp;softcy;&amp;ncy;&amp;ycy;&amp;iecy; &amp;lcy;&amp;yucy;&amp;dcy;&amp;icy;. &amp;Scy;&amp;acy;&amp;mcy;&amp;ocy;&amp;iecy; &amp;icy;&amp;ncy;&amp;tcy;&amp;iecy;&amp;rcy;&amp;iecy;&amp;scy;&amp;ncy;&amp;ocy;&amp;iecy; &amp;ocy; &amp;ncy;&amp;icy;&amp;khcy;!"/>
          <p:cNvPicPr/>
          <p:nvPr/>
        </p:nvPicPr>
        <p:blipFill>
          <a:blip r:embed="rId3" cstate="print"/>
          <a:srcRect/>
          <a:stretch>
            <a:fillRect/>
          </a:stretch>
        </p:blipFill>
        <p:spPr bwMode="auto">
          <a:xfrm>
            <a:off x="5072066" y="2285992"/>
            <a:ext cx="2214578" cy="32861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 calcmode="lin" valueType="num">
                                      <p:cBhvr additive="base">
                                        <p:cTn id="1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fdfa2c8-098e-0f6a-7fad-1f02e47af8b7.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a:xfrm>
            <a:off x="928662" y="274638"/>
            <a:ext cx="7758138" cy="1143000"/>
          </a:xfrm>
        </p:spPr>
        <p:txBody>
          <a:bodyPr>
            <a:normAutofit/>
          </a:bodyPr>
          <a:lstStyle/>
          <a:p>
            <a:pPr algn="l"/>
            <a:r>
              <a:rPr lang="ru-RU" sz="2000" dirty="0">
                <a:latin typeface="Times New Roman" pitchFamily="18" charset="0"/>
                <a:cs typeface="Times New Roman" pitchFamily="18" charset="0"/>
              </a:rPr>
              <a:t>7. Кто из математиков принимал участие в кулачном бою на 58 Олимпиаде в 548 году до н.э.? Автор теоремы о составляющих прямоугольного треугольника.</a:t>
            </a:r>
          </a:p>
        </p:txBody>
      </p:sp>
      <p:sp>
        <p:nvSpPr>
          <p:cNvPr id="6" name="Содержимое 5"/>
          <p:cNvSpPr>
            <a:spLocks noGrp="1"/>
          </p:cNvSpPr>
          <p:nvPr>
            <p:ph sz="half" idx="1"/>
          </p:nvPr>
        </p:nvSpPr>
        <p:spPr>
          <a:xfrm>
            <a:off x="928662" y="1600200"/>
            <a:ext cx="3567138" cy="4525963"/>
          </a:xfrm>
        </p:spPr>
        <p:txBody>
          <a:bodyPr>
            <a:normAutofit/>
          </a:bodyPr>
          <a:lstStyle/>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1. Фалес</a:t>
            </a:r>
            <a:endParaRPr lang="ru-RU" sz="2400" dirty="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2. Пифагор</a:t>
            </a:r>
            <a:endParaRPr lang="ru-RU" sz="2400" dirty="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3. Исаак </a:t>
            </a:r>
            <a:r>
              <a:rPr lang="ru-RU" sz="2400" dirty="0">
                <a:latin typeface="Times New Roman" pitchFamily="18" charset="0"/>
                <a:cs typeface="Times New Roman" pitchFamily="18" charset="0"/>
              </a:rPr>
              <a:t>Ньютон</a:t>
            </a:r>
          </a:p>
          <a:p>
            <a:pPr>
              <a:buNone/>
            </a:pPr>
            <a:r>
              <a:rPr lang="ru-RU" sz="2400" dirty="0" smtClean="0">
                <a:latin typeface="Times New Roman" pitchFamily="18" charset="0"/>
                <a:cs typeface="Times New Roman" pitchFamily="18" charset="0"/>
              </a:rPr>
              <a:t>4. Нильс </a:t>
            </a:r>
            <a:r>
              <a:rPr lang="ru-RU" sz="2400" dirty="0">
                <a:latin typeface="Times New Roman" pitchFamily="18" charset="0"/>
                <a:cs typeface="Times New Roman" pitchFamily="18" charset="0"/>
              </a:rPr>
              <a:t>Хенрик Абель</a:t>
            </a:r>
          </a:p>
        </p:txBody>
      </p:sp>
      <p:sp>
        <p:nvSpPr>
          <p:cNvPr id="7" name="Содержимое 6"/>
          <p:cNvSpPr>
            <a:spLocks noGrp="1"/>
          </p:cNvSpPr>
          <p:nvPr>
            <p:ph sz="half" idx="2"/>
          </p:nvPr>
        </p:nvSpPr>
        <p:spPr/>
        <p:txBody>
          <a:bodyPr/>
          <a:lstStyle/>
          <a:p>
            <a:pPr algn="ctr">
              <a:buNone/>
            </a:pPr>
            <a:r>
              <a:rPr lang="ru-RU" dirty="0" smtClean="0">
                <a:latin typeface="Times New Roman" pitchFamily="18" charset="0"/>
                <a:cs typeface="Times New Roman" pitchFamily="18" charset="0"/>
              </a:rPr>
              <a:t>Пифагор</a:t>
            </a:r>
          </a:p>
          <a:p>
            <a:pPr algn="ctr">
              <a:buNone/>
            </a:pPr>
            <a:endParaRPr lang="ru-RU" dirty="0">
              <a:latin typeface="Times New Roman" pitchFamily="18" charset="0"/>
              <a:cs typeface="Times New Roman" pitchFamily="18" charset="0"/>
            </a:endParaRPr>
          </a:p>
        </p:txBody>
      </p:sp>
      <p:pic>
        <p:nvPicPr>
          <p:cNvPr id="8" name="Рисунок 7" descr="Kapitolinischer Pythagoras.jpg"/>
          <p:cNvPicPr/>
          <p:nvPr/>
        </p:nvPicPr>
        <p:blipFill>
          <a:blip r:embed="rId3" cstate="print"/>
          <a:srcRect/>
          <a:stretch>
            <a:fillRect/>
          </a:stretch>
        </p:blipFill>
        <p:spPr bwMode="auto">
          <a:xfrm>
            <a:off x="5715008" y="2428868"/>
            <a:ext cx="2214578" cy="30718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heckerboard(across)">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906</Words>
  <Application>Microsoft Office PowerPoint</Application>
  <PresentationFormat>Экран (4:3)</PresentationFormat>
  <Paragraphs>116</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Математическая викторина: «Математики, их открытия и увлечения»</vt:lpstr>
      <vt:lpstr>I тур</vt:lpstr>
      <vt:lpstr>1. Этот великий геометр древности погиб при захвате римлянами его родного города Сиракузы. По преданию, он увлекся решением геометрической задачи, чертеж которой был выполнен на песке. Вражескому солдату, пришедшему его убить, он сказал: «Не тронь моих кругов».  Кто был этот геометр? </vt:lpstr>
      <vt:lpstr>2. Какая книга лежит в основе большинства школьных учебников по геометрии? Кто её автор?</vt:lpstr>
      <vt:lpstr>3. Что, по преданию, завещал высечь на своем надгробном камне Архимед? </vt:lpstr>
      <vt:lpstr>4. Кто является основоположником неевклидовой геометрии? </vt:lpstr>
      <vt:lpstr>5. Английский писатель XIX века Льюис Кэрролл, он же – Чарльз Лутвидж Доджсон, профессор математики. Его литературный дар вырос из сравнительно незначимой задачи – развлечь чем-нибудь трёх сестёр, которых он катал на лодке. Какие известные книги написал Льюис Кэрролл? </vt:lpstr>
      <vt:lpstr>6.Когда этой женщине-  математику было 8 лет, стены ее  комнаты из-за нехватки обоев оклеили листами из учебника высшей математике. От долгого ежедневного созерцания внешний вид многих формул так и врезался в ее память. С 15 лет начала систематически изучать высшую математику. Впоследствии она стала первой женщиной – математиком, доктором философии. </vt:lpstr>
      <vt:lpstr>7. Кто из математиков принимал участие в кулачном бою на 58 Олимпиаде в 548 году до н.э.? Автор теоремы о составляющих прямоугольного треугольника.</vt:lpstr>
      <vt:lpstr>8. Алан Тьюринг- один из самых великих умов 20 в. Во время второй мировой войны он сделал множество открытий и создал методы расшифровки закодированных сообщений немцев. Он также считается одним из первых настоящих ученых, работающих с этим прибором. Что это за прибор? </vt:lpstr>
      <vt:lpstr>II тур</vt:lpstr>
      <vt:lpstr>Слайд 12</vt:lpstr>
      <vt:lpstr>III тур</vt:lpstr>
      <vt:lpstr>Составить семизначное число из правильных ответов. </vt:lpstr>
      <vt:lpstr>Правильное число</vt:lpstr>
      <vt:lpstr>IV тур</vt:lpstr>
      <vt:lpstr>Математик, один из основоположников алгебры. Жил и работал в Александрии. О жизни его почти ничего не извест­но. Сохранились (не полностью) два его сочинения — «Арифметика» и «О многоугольных числах». Ввел отрицательные числа и бук­венную символику. Ему принадле­жит постановка и решение задач, сводимых к неопределенным урав­нениям и системам неопределенных уравнений. Его именем названы алгебраические урав­нения или системы алгебраических уравнений с рациональными коэф­фициентами, решения которых отыскиваются в целых и рацио­нальных числах. Назовите имя.</vt:lpstr>
      <vt:lpstr>Игра со зрителями</vt:lpstr>
      <vt:lpstr>1. Какая геометрическая фигура изображена на самой известной картине Казимира Малевича? </vt:lpstr>
      <vt:lpstr>2. Какая геометрическая фигура занимает центральное место на известной картине Пабло Пикассо? </vt:lpstr>
      <vt:lpstr>3. Какие геометрические фигуры изображены на картине Леонардо да Винчи «Витрувианский человек»? На ней изображена фигура обнажённого мужчины в двух наложенных одна на другую позициях: с разведёнными в стороны руками и ногами и с разведёнными руками и сведёнными вместе ногами. </vt:lpstr>
      <vt:lpstr>4. Картина Александра Дементьева «Натюрморт из геометрических фигур» состоит из призмы, конуса, шара и этой объемной фигуры, форму которой имеет всеми известная головоломка Эрне Ру́бик. </vt:lpstr>
      <vt:lpstr>ДИОФАНТ</vt:lpstr>
      <vt:lpstr>«Математика – всего лишь игра, в которую играют согласно простым правилам и пользуются при этом ничего не значащими обозначениями»  Давид Гильберт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Математическая викторина: «Ученые, их открытия и увлечения»</dc:title>
  <dc:creator>КАТЕРИНА</dc:creator>
  <cp:lastModifiedBy>User</cp:lastModifiedBy>
  <cp:revision>38</cp:revision>
  <dcterms:created xsi:type="dcterms:W3CDTF">2015-02-09T14:23:06Z</dcterms:created>
  <dcterms:modified xsi:type="dcterms:W3CDTF">2015-04-01T18:40:00Z</dcterms:modified>
</cp:coreProperties>
</file>