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72" r:id="rId6"/>
    <p:sldId id="259" r:id="rId7"/>
    <p:sldId id="260" r:id="rId8"/>
    <p:sldId id="261" r:id="rId9"/>
    <p:sldId id="262" r:id="rId10"/>
    <p:sldId id="263" r:id="rId11"/>
    <p:sldId id="265" r:id="rId12"/>
    <p:sldId id="273" r:id="rId13"/>
    <p:sldId id="266" r:id="rId14"/>
    <p:sldId id="267" r:id="rId15"/>
    <p:sldId id="268" r:id="rId16"/>
    <p:sldId id="280" r:id="rId17"/>
    <p:sldId id="269" r:id="rId18"/>
    <p:sldId id="283" r:id="rId19"/>
    <p:sldId id="270" r:id="rId20"/>
    <p:sldId id="271" r:id="rId21"/>
    <p:sldId id="274" r:id="rId22"/>
    <p:sldId id="282" r:id="rId23"/>
    <p:sldId id="275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9900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8" autoAdjust="0"/>
    <p:restoredTop sz="94660"/>
  </p:normalViewPr>
  <p:slideViewPr>
    <p:cSldViewPr>
      <p:cViewPr>
        <p:scale>
          <a:sx n="100" d="100"/>
          <a:sy n="100" d="100"/>
        </p:scale>
        <p:origin x="-31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проекта</c:v>
                </c:pt>
              </c:strCache>
            </c:strRef>
          </c:tx>
          <c:explosion val="25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Высокий ровень развития фонематического слуха (%)</c:v>
                </c:pt>
                <c:pt idx="1">
                  <c:v>Средний уровень развития фонематического слуха (%)</c:v>
                </c:pt>
                <c:pt idx="2">
                  <c:v>Уровень развития фонематического слуха ниже среднего (%)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14</c:v>
                </c:pt>
                <c:pt idx="2">
                  <c:v>86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22061034097345306"/>
          <c:y val="0.25861075527219596"/>
          <c:w val="0.4710565320762275"/>
          <c:h val="0.650098592391210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Конец проекта</c:v>
                </c:pt>
              </c:strCache>
            </c:strRef>
          </c:tx>
          <c:explosion val="25"/>
          <c:dPt>
            <c:idx val="0"/>
            <c:explosion val="30"/>
          </c:dPt>
          <c:dLbls>
            <c:dLbl>
              <c:idx val="2"/>
              <c:layout>
                <c:manualLayout>
                  <c:x val="5.1892140136491987E-5"/>
                  <c:y val="2.0066557096816161E-2"/>
                </c:manualLayout>
              </c:layout>
              <c:showPercent val="1"/>
            </c:dLbl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 уровень развития фонематического слуха (%)</c:v>
                </c:pt>
                <c:pt idx="1">
                  <c:v>Средний уровень развития фонематического слуха (%)</c:v>
                </c:pt>
                <c:pt idx="2">
                  <c:v>Уровень развития фонематического слуха ниже среднего (%)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</c:v>
                </c:pt>
                <c:pt idx="1">
                  <c:v>22</c:v>
                </c:pt>
                <c:pt idx="2">
                  <c:v>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8.1151247631272266E-2"/>
          <c:y val="0.10301281407324821"/>
          <c:w val="0.90807441700523861"/>
          <c:h val="0.2302267865347658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1EB96F-466C-4211-B037-2AD4FB25E3FE}" type="doc">
      <dgm:prSet loTypeId="urn:microsoft.com/office/officeart/2005/8/layout/hProcess3" loCatId="process" qsTypeId="urn:microsoft.com/office/officeart/2005/8/quickstyle/simple1" qsCatId="simple" csTypeId="urn:microsoft.com/office/officeart/2005/8/colors/accent3_5" csCatId="accent3" phldr="1"/>
      <dgm:spPr/>
    </dgm:pt>
    <dgm:pt modelId="{DD319AC0-ED17-40A6-94C4-04F7FB14DFBE}">
      <dgm:prSet phldrT="[Текст]"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r>
            <a:rPr lang="ru-RU" sz="3200" b="1" u="sng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Если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образовательном процессе по развитию фонематического слуха сочетать  как традиционные, так и инновационные (ИКТ) средства коррекционного обучения 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0E1EA7-197F-4C46-B596-C53FB3055441}" type="parTrans" cxnId="{7E596787-8F81-4B68-BD7C-8389E5B412FE}">
      <dgm:prSet/>
      <dgm:spPr/>
      <dgm:t>
        <a:bodyPr/>
        <a:lstStyle/>
        <a:p>
          <a:endParaRPr lang="ru-RU"/>
        </a:p>
      </dgm:t>
    </dgm:pt>
    <dgm:pt modelId="{E29685A7-6210-428F-BA32-F00A618C182A}" type="sibTrans" cxnId="{7E596787-8F81-4B68-BD7C-8389E5B412FE}">
      <dgm:prSet/>
      <dgm:spPr/>
      <dgm:t>
        <a:bodyPr/>
        <a:lstStyle/>
        <a:p>
          <a:endParaRPr lang="ru-RU"/>
        </a:p>
      </dgm:t>
    </dgm:pt>
    <dgm:pt modelId="{C061D290-2405-4AFF-962B-943CE9F249A1}" type="pres">
      <dgm:prSet presAssocID="{0E1EB96F-466C-4211-B037-2AD4FB25E3FE}" presName="Name0" presStyleCnt="0">
        <dgm:presLayoutVars>
          <dgm:dir/>
          <dgm:animLvl val="lvl"/>
          <dgm:resizeHandles val="exact"/>
        </dgm:presLayoutVars>
      </dgm:prSet>
      <dgm:spPr/>
    </dgm:pt>
    <dgm:pt modelId="{8E347A12-7966-4827-AA5D-450816AF8975}" type="pres">
      <dgm:prSet presAssocID="{0E1EB96F-466C-4211-B037-2AD4FB25E3FE}" presName="dummy" presStyleCnt="0"/>
      <dgm:spPr/>
    </dgm:pt>
    <dgm:pt modelId="{E29E2519-761B-473E-BF60-0D1089D96BE6}" type="pres">
      <dgm:prSet presAssocID="{0E1EB96F-466C-4211-B037-2AD4FB25E3FE}" presName="linH" presStyleCnt="0"/>
      <dgm:spPr/>
    </dgm:pt>
    <dgm:pt modelId="{B3DA6856-9254-4015-AC7D-3890A40C5ACC}" type="pres">
      <dgm:prSet presAssocID="{0E1EB96F-466C-4211-B037-2AD4FB25E3FE}" presName="padding1" presStyleCnt="0"/>
      <dgm:spPr/>
    </dgm:pt>
    <dgm:pt modelId="{2AAF2E29-8EFA-4266-A59D-E257F3DEF888}" type="pres">
      <dgm:prSet presAssocID="{DD319AC0-ED17-40A6-94C4-04F7FB14DFBE}" presName="linV" presStyleCnt="0"/>
      <dgm:spPr/>
    </dgm:pt>
    <dgm:pt modelId="{4598CC80-430D-43C8-A942-7BCAEE7E58A7}" type="pres">
      <dgm:prSet presAssocID="{DD319AC0-ED17-40A6-94C4-04F7FB14DFBE}" presName="spVertical1" presStyleCnt="0"/>
      <dgm:spPr/>
    </dgm:pt>
    <dgm:pt modelId="{2423E603-621E-41C0-81A4-9F3F79EEE151}" type="pres">
      <dgm:prSet presAssocID="{DD319AC0-ED17-40A6-94C4-04F7FB14DFBE}" presName="parTx" presStyleLbl="revTx" presStyleIdx="0" presStyleCnt="1" custScaleX="112799" custLinFactNeighborX="-6984" custLinFactNeighborY="7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4F0DA-FB4B-485A-999E-26BEA8F0A9E1}" type="pres">
      <dgm:prSet presAssocID="{DD319AC0-ED17-40A6-94C4-04F7FB14DFBE}" presName="spVertical2" presStyleCnt="0"/>
      <dgm:spPr/>
    </dgm:pt>
    <dgm:pt modelId="{1F4AC213-0212-4F93-BD98-0055C823F9CA}" type="pres">
      <dgm:prSet presAssocID="{DD319AC0-ED17-40A6-94C4-04F7FB14DFBE}" presName="spVertical3" presStyleCnt="0"/>
      <dgm:spPr/>
    </dgm:pt>
    <dgm:pt modelId="{15682EDD-E7D0-4AB1-BB6F-D8111D41502B}" type="pres">
      <dgm:prSet presAssocID="{0E1EB96F-466C-4211-B037-2AD4FB25E3FE}" presName="padding2" presStyleCnt="0"/>
      <dgm:spPr/>
    </dgm:pt>
    <dgm:pt modelId="{BBD4C40F-A1AB-48E9-B656-44E07115445B}" type="pres">
      <dgm:prSet presAssocID="{0E1EB96F-466C-4211-B037-2AD4FB25E3FE}" presName="negArrow" presStyleCnt="0"/>
      <dgm:spPr/>
    </dgm:pt>
    <dgm:pt modelId="{3080C24D-A892-438D-8962-2EC1DCDD9D40}" type="pres">
      <dgm:prSet presAssocID="{0E1EB96F-466C-4211-B037-2AD4FB25E3FE}" presName="backgroundArrow" presStyleLbl="node1" presStyleIdx="0" presStyleCnt="1" custLinFactNeighborX="27734" custLinFactNeighborY="44685"/>
      <dgm:spPr>
        <a:solidFill>
          <a:srgbClr val="00B050">
            <a:alpha val="90000"/>
          </a:srgbClr>
        </a:solidFill>
      </dgm:spPr>
      <dgm:t>
        <a:bodyPr/>
        <a:lstStyle/>
        <a:p>
          <a:endParaRPr lang="ru-RU"/>
        </a:p>
      </dgm:t>
    </dgm:pt>
  </dgm:ptLst>
  <dgm:cxnLst>
    <dgm:cxn modelId="{AE054962-A9AA-4ABD-89D1-C69A15FB9BDF}" type="presOf" srcId="{DD319AC0-ED17-40A6-94C4-04F7FB14DFBE}" destId="{2423E603-621E-41C0-81A4-9F3F79EEE151}" srcOrd="0" destOrd="0" presId="urn:microsoft.com/office/officeart/2005/8/layout/hProcess3"/>
    <dgm:cxn modelId="{7E596787-8F81-4B68-BD7C-8389E5B412FE}" srcId="{0E1EB96F-466C-4211-B037-2AD4FB25E3FE}" destId="{DD319AC0-ED17-40A6-94C4-04F7FB14DFBE}" srcOrd="0" destOrd="0" parTransId="{2D0E1EA7-197F-4C46-B596-C53FB3055441}" sibTransId="{E29685A7-6210-428F-BA32-F00A618C182A}"/>
    <dgm:cxn modelId="{6863664A-96FE-469C-B61C-C259913A6BCF}" type="presOf" srcId="{0E1EB96F-466C-4211-B037-2AD4FB25E3FE}" destId="{C061D290-2405-4AFF-962B-943CE9F249A1}" srcOrd="0" destOrd="0" presId="urn:microsoft.com/office/officeart/2005/8/layout/hProcess3"/>
    <dgm:cxn modelId="{1372022B-D908-4F45-BB8B-EB2A497BB69F}" type="presParOf" srcId="{C061D290-2405-4AFF-962B-943CE9F249A1}" destId="{8E347A12-7966-4827-AA5D-450816AF8975}" srcOrd="0" destOrd="0" presId="urn:microsoft.com/office/officeart/2005/8/layout/hProcess3"/>
    <dgm:cxn modelId="{09858010-C88B-4F34-9ACF-4BA0DD8F9DC1}" type="presParOf" srcId="{C061D290-2405-4AFF-962B-943CE9F249A1}" destId="{E29E2519-761B-473E-BF60-0D1089D96BE6}" srcOrd="1" destOrd="0" presId="urn:microsoft.com/office/officeart/2005/8/layout/hProcess3"/>
    <dgm:cxn modelId="{DD4DEA49-86BE-4B7E-A915-511340AB5809}" type="presParOf" srcId="{E29E2519-761B-473E-BF60-0D1089D96BE6}" destId="{B3DA6856-9254-4015-AC7D-3890A40C5ACC}" srcOrd="0" destOrd="0" presId="urn:microsoft.com/office/officeart/2005/8/layout/hProcess3"/>
    <dgm:cxn modelId="{4460E8A9-0F4C-423A-9343-0594BD4BAF02}" type="presParOf" srcId="{E29E2519-761B-473E-BF60-0D1089D96BE6}" destId="{2AAF2E29-8EFA-4266-A59D-E257F3DEF888}" srcOrd="1" destOrd="0" presId="urn:microsoft.com/office/officeart/2005/8/layout/hProcess3"/>
    <dgm:cxn modelId="{349883D6-FA35-44FB-8CFD-A22AAA905E8A}" type="presParOf" srcId="{2AAF2E29-8EFA-4266-A59D-E257F3DEF888}" destId="{4598CC80-430D-43C8-A942-7BCAEE7E58A7}" srcOrd="0" destOrd="0" presId="urn:microsoft.com/office/officeart/2005/8/layout/hProcess3"/>
    <dgm:cxn modelId="{FE6EB800-10A9-4AEA-8675-DA7411CA9751}" type="presParOf" srcId="{2AAF2E29-8EFA-4266-A59D-E257F3DEF888}" destId="{2423E603-621E-41C0-81A4-9F3F79EEE151}" srcOrd="1" destOrd="0" presId="urn:microsoft.com/office/officeart/2005/8/layout/hProcess3"/>
    <dgm:cxn modelId="{215E258A-DD91-4E42-B631-D2531A9587F8}" type="presParOf" srcId="{2AAF2E29-8EFA-4266-A59D-E257F3DEF888}" destId="{36D4F0DA-FB4B-485A-999E-26BEA8F0A9E1}" srcOrd="2" destOrd="0" presId="urn:microsoft.com/office/officeart/2005/8/layout/hProcess3"/>
    <dgm:cxn modelId="{52633436-9FD9-48AE-BCDD-B22E809C689E}" type="presParOf" srcId="{2AAF2E29-8EFA-4266-A59D-E257F3DEF888}" destId="{1F4AC213-0212-4F93-BD98-0055C823F9CA}" srcOrd="3" destOrd="0" presId="urn:microsoft.com/office/officeart/2005/8/layout/hProcess3"/>
    <dgm:cxn modelId="{DB5D7BF9-52F5-4088-B8E1-7B01C94D99BD}" type="presParOf" srcId="{E29E2519-761B-473E-BF60-0D1089D96BE6}" destId="{15682EDD-E7D0-4AB1-BB6F-D8111D41502B}" srcOrd="2" destOrd="0" presId="urn:microsoft.com/office/officeart/2005/8/layout/hProcess3"/>
    <dgm:cxn modelId="{F91BDCFB-4362-4386-A6BB-0FDFE12F1B77}" type="presParOf" srcId="{E29E2519-761B-473E-BF60-0D1089D96BE6}" destId="{BBD4C40F-A1AB-48E9-B656-44E07115445B}" srcOrd="3" destOrd="0" presId="urn:microsoft.com/office/officeart/2005/8/layout/hProcess3"/>
    <dgm:cxn modelId="{B0D91EA8-BC0E-4392-AF4C-87D5FA297716}" type="presParOf" srcId="{E29E2519-761B-473E-BF60-0D1089D96BE6}" destId="{3080C24D-A892-438D-8962-2EC1DCDD9D40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80C24D-A892-438D-8962-2EC1DCDD9D40}">
      <dsp:nvSpPr>
        <dsp:cNvPr id="0" name=""/>
        <dsp:cNvSpPr/>
      </dsp:nvSpPr>
      <dsp:spPr>
        <a:xfrm>
          <a:off x="0" y="47834"/>
          <a:ext cx="6096000" cy="3024000"/>
        </a:xfrm>
        <a:prstGeom prst="rightArrow">
          <a:avLst/>
        </a:prstGeom>
        <a:solidFill>
          <a:srgbClr val="00B050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3E603-621E-41C0-81A4-9F3F79EEE151}">
      <dsp:nvSpPr>
        <dsp:cNvPr id="0" name=""/>
        <dsp:cNvSpPr/>
      </dsp:nvSpPr>
      <dsp:spPr>
        <a:xfrm>
          <a:off x="181061" y="785821"/>
          <a:ext cx="4996008" cy="151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u="sng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Если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 образовательном процессе по развитию фонематического слуха сочетать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как традиционные, так и инновационные (ИКТ) средства коррекционного обучения 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1061" y="785821"/>
        <a:ext cx="4996008" cy="1512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55D-48A0-4A9F-9BA0-976D218BF178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1A3D-2B92-4FD3-9A5C-DB68FC5088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55D-48A0-4A9F-9BA0-976D218BF178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1A3D-2B92-4FD3-9A5C-DB68FC5088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55D-48A0-4A9F-9BA0-976D218BF178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1A3D-2B92-4FD3-9A5C-DB68FC5088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55D-48A0-4A9F-9BA0-976D218BF178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1A3D-2B92-4FD3-9A5C-DB68FC5088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55D-48A0-4A9F-9BA0-976D218BF178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1A3D-2B92-4FD3-9A5C-DB68FC5088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55D-48A0-4A9F-9BA0-976D218BF178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1A3D-2B92-4FD3-9A5C-DB68FC5088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55D-48A0-4A9F-9BA0-976D218BF178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1A3D-2B92-4FD3-9A5C-DB68FC5088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55D-48A0-4A9F-9BA0-976D218BF178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1A3D-2B92-4FD3-9A5C-DB68FC5088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55D-48A0-4A9F-9BA0-976D218BF178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1A3D-2B92-4FD3-9A5C-DB68FC5088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55D-48A0-4A9F-9BA0-976D218BF178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1A3D-2B92-4FD3-9A5C-DB68FC5088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055D-48A0-4A9F-9BA0-976D218BF178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1A3D-2B92-4FD3-9A5C-DB68FC5088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7055D-48A0-4A9F-9BA0-976D218BF178}" type="datetimeFigureOut">
              <a:rPr lang="ru-RU" smtClean="0"/>
              <a:pPr/>
              <a:t>13.04.2015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71A3D-2B92-4FD3-9A5C-DB68FC5088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Администратор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-1"/>
            <a:ext cx="9001156" cy="6760377"/>
          </a:xfrm>
          <a:prstGeom prst="rect">
            <a:avLst/>
          </a:prstGeom>
          <a:noFill/>
          <a:ln w="177800" cmpd="sng">
            <a:solidFill>
              <a:schemeClr val="accent6">
                <a:lumMod val="75000"/>
              </a:schemeClr>
            </a:solidFill>
            <a:round/>
          </a:ln>
        </p:spPr>
      </p:pic>
      <p:sp>
        <p:nvSpPr>
          <p:cNvPr id="4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1000100" y="500042"/>
            <a:ext cx="7772400" cy="207170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фонематического </a:t>
            </a:r>
            <a:b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слуха старших дошкольников путём использования </a:t>
            </a:r>
            <a:b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игровых приёмов</a:t>
            </a:r>
            <a:endParaRPr lang="ru-RU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4876" y="5143512"/>
            <a:ext cx="4656137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>
                <a:ln w="1905">
                  <a:solidFill>
                    <a:srgbClr val="A5002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Автор проекта: </a:t>
            </a:r>
            <a:r>
              <a:rPr lang="ru-RU" altLang="ru-RU" b="1" dirty="0" smtClean="0">
                <a:ln w="1905">
                  <a:solidFill>
                    <a:srgbClr val="A5002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Выжанова Е.Г., </a:t>
            </a:r>
            <a:endParaRPr lang="ru-RU" altLang="ru-RU" b="1" dirty="0">
              <a:ln w="1905">
                <a:solidFill>
                  <a:srgbClr val="A5002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</a:endParaRPr>
          </a:p>
          <a:p>
            <a:r>
              <a:rPr lang="ru-RU" altLang="ru-RU" b="1" dirty="0">
                <a:ln w="1905">
                  <a:solidFill>
                    <a:srgbClr val="A5002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учитель - логопед МБДОУ «Детский сад  комбинированного вида  г. Мичуринска </a:t>
            </a:r>
            <a:endParaRPr lang="ru-RU" altLang="ru-RU" b="1" dirty="0">
              <a:ln w="1905">
                <a:solidFill>
                  <a:srgbClr val="A5002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altLang="ru-RU" b="1" dirty="0">
                <a:ln w="1905">
                  <a:solidFill>
                    <a:srgbClr val="A5002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№</a:t>
            </a:r>
            <a:r>
              <a:rPr lang="ru-RU" altLang="ru-RU" b="1" dirty="0">
                <a:ln w="1905">
                  <a:solidFill>
                    <a:srgbClr val="A5002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b="1" dirty="0">
                <a:ln w="1905">
                  <a:solidFill>
                    <a:srgbClr val="A5002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29 «</a:t>
            </a:r>
            <a:r>
              <a:rPr lang="ru-RU" altLang="ru-RU" b="1" dirty="0" err="1">
                <a:ln w="1905">
                  <a:solidFill>
                    <a:srgbClr val="A5002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Журавушка</a:t>
            </a:r>
            <a:r>
              <a:rPr lang="ru-RU" altLang="ru-RU" b="1" dirty="0">
                <a:ln w="1905">
                  <a:solidFill>
                    <a:srgbClr val="A5002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</a:rPr>
              <a:t>»»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Администратор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3" y="0"/>
            <a:ext cx="9131137" cy="6858000"/>
          </a:xfrm>
          <a:prstGeom prst="rect">
            <a:avLst/>
          </a:prstGeom>
          <a:noFill/>
          <a:ln w="177800">
            <a:solidFill>
              <a:srgbClr val="FF66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714480" y="285728"/>
            <a:ext cx="63740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Цель проекта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000108"/>
            <a:ext cx="7643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Разработать и апробировать игровую технологию развития фонематического восприятия с использованием ИКТ  у старших дошкольников и сделать её эффективной.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истратор\Desktop\79c5010eb6c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3357562"/>
            <a:ext cx="3114699" cy="3033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Администратор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3" y="0"/>
            <a:ext cx="9131137" cy="6858000"/>
          </a:xfrm>
          <a:prstGeom prst="rect">
            <a:avLst/>
          </a:prstGeom>
          <a:noFill/>
          <a:ln w="177800">
            <a:solidFill>
              <a:srgbClr val="FF66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714480" y="285728"/>
            <a:ext cx="63740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Задачи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1214422"/>
            <a:ext cx="77153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Разработать игровую технологию развития фонематического восприятия старших дошкольников для всех его этапов,  используя ИКТ; 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Развивать способность узнавать и различать неречевые звуки; 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Различать схожие звуки, слоги и слова близкие по звуковому составу;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Формирование у детей навыков элементарного звукового анализа.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истратор\Desktop\g6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57224" y="1285860"/>
            <a:ext cx="357190" cy="383648"/>
          </a:xfrm>
          <a:prstGeom prst="rect">
            <a:avLst/>
          </a:prstGeom>
          <a:noFill/>
        </p:spPr>
      </p:pic>
      <p:pic>
        <p:nvPicPr>
          <p:cNvPr id="8" name="Picture 2" descr="C:\Users\Администратор\Desktop\g6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57224" y="3000372"/>
            <a:ext cx="357190" cy="383648"/>
          </a:xfrm>
          <a:prstGeom prst="rect">
            <a:avLst/>
          </a:prstGeom>
          <a:noFill/>
        </p:spPr>
      </p:pic>
      <p:pic>
        <p:nvPicPr>
          <p:cNvPr id="9" name="Picture 2" descr="C:\Users\Администратор\Desktop\g6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57224" y="3862920"/>
            <a:ext cx="357190" cy="383648"/>
          </a:xfrm>
          <a:prstGeom prst="rect">
            <a:avLst/>
          </a:prstGeom>
          <a:noFill/>
        </p:spPr>
      </p:pic>
      <p:pic>
        <p:nvPicPr>
          <p:cNvPr id="10" name="Picture 2" descr="C:\Users\Администратор\Desktop\g6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28662" y="4714884"/>
            <a:ext cx="357190" cy="383648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detia-68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643446"/>
            <a:ext cx="1892929" cy="1709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Администратор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3" y="0"/>
            <a:ext cx="9131137" cy="6858000"/>
          </a:xfrm>
          <a:prstGeom prst="rect">
            <a:avLst/>
          </a:prstGeom>
          <a:noFill/>
          <a:ln w="177800">
            <a:solidFill>
              <a:srgbClr val="FF66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285728"/>
            <a:ext cx="75170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Условия реализации проекта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357298"/>
            <a:ext cx="77483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у воспитанников интереса к игре; 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Грамотная организация игры, обеспечивающая заинтересованное восприятие 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Разработка перечня игр с использованием современных технологий для каждого этапа;</a:t>
            </a:r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Дифференцированный подход;</a:t>
            </a:r>
          </a:p>
          <a:p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Заинтересованность родителей результатами проекта</a:t>
            </a:r>
          </a:p>
          <a:p>
            <a:endParaRPr lang="ru-RU" b="1" dirty="0" smtClean="0">
              <a:latin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</a:endParaRPr>
          </a:p>
        </p:txBody>
      </p:sp>
      <p:pic>
        <p:nvPicPr>
          <p:cNvPr id="1026" name="Picture 2" descr="C:\Users\Администратор\Desktop\g6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00100" y="1500174"/>
            <a:ext cx="357190" cy="383649"/>
          </a:xfrm>
          <a:prstGeom prst="rect">
            <a:avLst/>
          </a:prstGeom>
          <a:noFill/>
        </p:spPr>
      </p:pic>
      <p:pic>
        <p:nvPicPr>
          <p:cNvPr id="7" name="Picture 2" descr="C:\Users\Администратор\Desktop\g6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43608" y="1988840"/>
            <a:ext cx="357190" cy="383649"/>
          </a:xfrm>
          <a:prstGeom prst="rect">
            <a:avLst/>
          </a:prstGeom>
          <a:noFill/>
        </p:spPr>
      </p:pic>
      <p:pic>
        <p:nvPicPr>
          <p:cNvPr id="8" name="Picture 2" descr="C:\Users\Администратор\Desktop\g6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43608" y="3212976"/>
            <a:ext cx="357190" cy="383649"/>
          </a:xfrm>
          <a:prstGeom prst="rect">
            <a:avLst/>
          </a:prstGeom>
          <a:noFill/>
        </p:spPr>
      </p:pic>
      <p:pic>
        <p:nvPicPr>
          <p:cNvPr id="9" name="Picture 2" descr="C:\Users\Администратор\Desktop\g6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2976" y="4000504"/>
            <a:ext cx="357190" cy="383649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b_131375854836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20271" y="4751376"/>
            <a:ext cx="1826675" cy="1873873"/>
          </a:xfrm>
          <a:prstGeom prst="rect">
            <a:avLst/>
          </a:prstGeom>
          <a:noFill/>
        </p:spPr>
      </p:pic>
      <p:pic>
        <p:nvPicPr>
          <p:cNvPr id="10" name="Picture 2" descr="C:\Users\Администратор\Desktop\g6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2976" y="4429132"/>
            <a:ext cx="357190" cy="383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Администратор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137" cy="6858000"/>
          </a:xfrm>
          <a:prstGeom prst="rect">
            <a:avLst/>
          </a:prstGeom>
          <a:noFill/>
          <a:ln w="177800">
            <a:solidFill>
              <a:srgbClr val="FF66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714480" y="285728"/>
            <a:ext cx="63740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Новизна проекта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7290" y="1571612"/>
            <a:ext cx="64294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инновационных образовательных технологий.</a:t>
            </a:r>
          </a:p>
        </p:txBody>
      </p:sp>
      <p:pic>
        <p:nvPicPr>
          <p:cNvPr id="2050" name="Picture 2" descr="C:\Users\Администратор\Desktop\Computer 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623"/>
          <a:stretch>
            <a:fillRect/>
          </a:stretch>
        </p:blipFill>
        <p:spPr bwMode="auto">
          <a:xfrm>
            <a:off x="2714612" y="2775834"/>
            <a:ext cx="3857652" cy="3581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Администратор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3" y="0"/>
            <a:ext cx="9131137" cy="6858000"/>
          </a:xfrm>
          <a:prstGeom prst="rect">
            <a:avLst/>
          </a:prstGeom>
          <a:noFill/>
          <a:ln w="177800">
            <a:solidFill>
              <a:srgbClr val="FF66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714480" y="285728"/>
            <a:ext cx="63740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Этапы проекта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428736"/>
            <a:ext cx="7643866" cy="405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rgbClr val="663300"/>
              </a:buClr>
              <a:buFont typeface="Arial" charset="0"/>
              <a:buNone/>
            </a:pPr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Подготовительный </a:t>
            </a:r>
          </a:p>
          <a:p>
            <a:pPr>
              <a:spcBef>
                <a:spcPct val="20000"/>
              </a:spcBef>
              <a:buClr>
                <a:srgbClr val="663300"/>
              </a:buClr>
              <a:buFont typeface="Arial" charset="0"/>
              <a:buNone/>
            </a:pPr>
            <a:endParaRPr lang="ru-RU" altLang="ru-RU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663300"/>
              </a:buClr>
              <a:buFont typeface="Arial" charset="0"/>
              <a:buNone/>
            </a:pPr>
            <a:endParaRPr lang="ru-RU" altLang="ru-RU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 algn="r">
              <a:spcBef>
                <a:spcPct val="20000"/>
              </a:spcBef>
              <a:buClr>
                <a:srgbClr val="663300"/>
              </a:buClr>
              <a:buFont typeface="Arial" charset="0"/>
              <a:buNone/>
            </a:pPr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Основной</a:t>
            </a:r>
          </a:p>
          <a:p>
            <a:pPr>
              <a:spcBef>
                <a:spcPct val="20000"/>
              </a:spcBef>
              <a:buClr>
                <a:srgbClr val="663300"/>
              </a:buClr>
              <a:buFont typeface="Arial" charset="0"/>
              <a:buNone/>
            </a:pPr>
            <a:endParaRPr lang="ru-RU" altLang="ru-RU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663300"/>
              </a:buClr>
              <a:buFont typeface="Arial" charset="0"/>
              <a:buNone/>
            </a:pPr>
            <a:endParaRPr lang="ru-RU" altLang="ru-RU" sz="28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  <a:buClr>
                <a:srgbClr val="663300"/>
              </a:buClr>
              <a:buFont typeface="Arial" charset="0"/>
              <a:buNone/>
            </a:pPr>
            <a:r>
              <a:rPr lang="ru-RU" alt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Заключительный</a:t>
            </a:r>
          </a:p>
          <a:p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6" name="Picture 4" descr="C:\Users\Администратор\Desktop\138407478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142984"/>
            <a:ext cx="866775" cy="1733550"/>
          </a:xfrm>
          <a:prstGeom prst="rect">
            <a:avLst/>
          </a:prstGeom>
          <a:noFill/>
        </p:spPr>
      </p:pic>
      <p:pic>
        <p:nvPicPr>
          <p:cNvPr id="3077" name="Picture 5" descr="C:\Users\Администратор\Desktop\73533668_buero0003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285860"/>
            <a:ext cx="1881196" cy="1343711"/>
          </a:xfrm>
          <a:prstGeom prst="rect">
            <a:avLst/>
          </a:prstGeom>
          <a:noFill/>
        </p:spPr>
      </p:pic>
      <p:pic>
        <p:nvPicPr>
          <p:cNvPr id="3078" name="Picture 6" descr="C:\Users\Администратор\Desktop\93796404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857628"/>
            <a:ext cx="1254922" cy="2214568"/>
          </a:xfrm>
          <a:prstGeom prst="rect">
            <a:avLst/>
          </a:prstGeom>
          <a:noFill/>
        </p:spPr>
      </p:pic>
      <p:pic>
        <p:nvPicPr>
          <p:cNvPr id="3079" name="Picture 7" descr="C:\Users\Администратор\Desktop\vospita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2000240"/>
            <a:ext cx="3415607" cy="2428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Администратор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3" y="0"/>
            <a:ext cx="9131137" cy="6858000"/>
          </a:xfrm>
          <a:prstGeom prst="rect">
            <a:avLst/>
          </a:prstGeom>
          <a:noFill/>
          <a:ln w="177800">
            <a:solidFill>
              <a:srgbClr val="FF66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500166" y="142852"/>
            <a:ext cx="63740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Подготовительный этап</a:t>
            </a:r>
          </a:p>
          <a:p>
            <a:pPr algn="ctr"/>
            <a:r>
              <a:rPr lang="ru-RU" sz="20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(2 половина сентября – 1 половина октября)</a:t>
            </a:r>
            <a:endParaRPr lang="ru-RU" sz="2000" dirty="0" smtClean="0">
              <a:solidFill>
                <a:srgbClr val="C00000"/>
              </a:solidFill>
            </a:endParaRPr>
          </a:p>
          <a:p>
            <a:pPr algn="ctr"/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1643050"/>
          <a:ext cx="8286808" cy="45033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6808"/>
              </a:tblGrid>
              <a:tr h="49690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Вид деятельности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610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Подбор методической литературы, картинного материала,  иллюстраций  по теме проекта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игр, игровых упражнений, практический заданий с использованием ИКТ.</a:t>
                      </a:r>
                    </a:p>
                  </a:txBody>
                  <a:tcPr/>
                </a:tc>
              </a:tr>
              <a:tr h="7800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 уровня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развития фонематического слуха  детей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уровня компетенций родителей по данному вопросу.</a:t>
                      </a:r>
                      <a:endParaRPr lang="ru-RU" sz="1800" b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диагностирования материалов, педагогических наблюдений.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Обсуждение с педагогами, специалистами и родителями воспитанников вопросов, связанных с проведением проекта.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интернет ресурсов, формирование презентаций.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Администратор\Desktop\ukazyvatel1__2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714356"/>
            <a:ext cx="1785950" cy="1000132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6143644"/>
          <a:ext cx="8267700" cy="365760"/>
        </p:xfrm>
        <a:graphic>
          <a:graphicData uri="http://schemas.openxmlformats.org/drawingml/2006/table">
            <a:tbl>
              <a:tblPr/>
              <a:tblGrid>
                <a:gridCol w="826770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Определение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этапов работы по развитию фонематического слуха.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Администратор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3" y="0"/>
            <a:ext cx="9131137" cy="6858000"/>
          </a:xfrm>
          <a:prstGeom prst="rect">
            <a:avLst/>
          </a:prstGeom>
          <a:noFill/>
          <a:ln w="177800">
            <a:solidFill>
              <a:srgbClr val="FF6600"/>
            </a:solidFill>
          </a:ln>
        </p:spPr>
      </p:pic>
      <p:pic>
        <p:nvPicPr>
          <p:cNvPr id="2" name="Picture 2" descr="C:\Users\Администратор\Desktop\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00"/>
          <a:stretch>
            <a:fillRect/>
          </a:stretch>
        </p:blipFill>
        <p:spPr bwMode="auto">
          <a:xfrm>
            <a:off x="357159" y="142852"/>
            <a:ext cx="1286182" cy="207170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214414" y="1142984"/>
            <a:ext cx="2500330" cy="92869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Администратор\Desktop\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00"/>
          <a:stretch>
            <a:fillRect/>
          </a:stretch>
        </p:blipFill>
        <p:spPr bwMode="auto">
          <a:xfrm>
            <a:off x="2428860" y="2285992"/>
            <a:ext cx="1285884" cy="2071222"/>
          </a:xfrm>
          <a:prstGeom prst="rect">
            <a:avLst/>
          </a:prstGeom>
          <a:noFill/>
        </p:spPr>
      </p:pic>
      <p:pic>
        <p:nvPicPr>
          <p:cNvPr id="10" name="Picture 2" descr="C:\Users\Администратор\Desktop\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00"/>
          <a:stretch>
            <a:fillRect/>
          </a:stretch>
        </p:blipFill>
        <p:spPr bwMode="auto">
          <a:xfrm>
            <a:off x="5000628" y="4572008"/>
            <a:ext cx="1241831" cy="200026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286116" y="3286124"/>
            <a:ext cx="2786082" cy="857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86446" y="5572140"/>
            <a:ext cx="2571768" cy="10001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214414" y="1214422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Этап неречевых звуков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86116" y="3286124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Этап различения близких по звуковому составу звуков, слогов, слов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6446" y="5572140"/>
            <a:ext cx="2571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Этап звукового и слогового анализа и синтеза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Администратор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3" y="0"/>
            <a:ext cx="9131137" cy="6858000"/>
          </a:xfrm>
          <a:prstGeom prst="rect">
            <a:avLst/>
          </a:prstGeom>
          <a:noFill/>
          <a:ln w="177800">
            <a:solidFill>
              <a:srgbClr val="FF66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500166" y="0"/>
            <a:ext cx="63740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Основной этапы </a:t>
            </a:r>
          </a:p>
          <a:p>
            <a:pPr algn="ctr"/>
            <a:r>
              <a:rPr lang="ru-RU" sz="20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(2 половина октября – апрель)</a:t>
            </a:r>
          </a:p>
          <a:p>
            <a:pPr algn="ctr"/>
            <a:r>
              <a:rPr lang="ru-RU" sz="40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1000108"/>
          <a:ext cx="9001155" cy="579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8794"/>
                <a:gridCol w="3621919"/>
                <a:gridCol w="3450442"/>
              </a:tblGrid>
              <a:tr h="96043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неречевых звуков 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(2 половина октября)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Этап различения Различения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близких по звуковому составу звуков, слогов, слов ( ноябрь, декабрь, январь)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Этап звукового и 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слогового анализа и синтеза ( февраль, март, апрель)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566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«Голоса животных»;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«Узнай музыкальный инструмент»;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«Звуки окружающего мира»;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«Звуки природы»;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«Высоко-низко»;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«Звонко-приглушённо»;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«Тихо-громко»;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«Найди пару»;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«Медленно или быстро»;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«Какая машина проехала»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«Слушай и выбирай»;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«Короткие и длинные»;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«Не ошибись»;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«Разговор с инопланетянином»;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«Выбери слово»;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«Доскажи словечко»; Д/и « Задачки»; Д/и «Закончи слово»;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«Хлопаем слоги»;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«Кто это?»;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«Сколько звуков»;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«Найди картинку-родственницу»;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«Принеси что попрошу»;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«Найди звук»;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 Что общего»;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«Какой звук начинает слово?»;  Д/и «Что за звук спрятался в середине слова?»; Д/и «Что за звук спрятался в конце слова?»; Д/и «Звук заблудился»; Д/и «Вставь нужную букву»; Д/и «Отгадай загадку»; Д/и «Ребусы»; Д/и «Твёрдый - мягкий»; Д/и «Цепочка слов»;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«Найди вагон»;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endParaRPr lang="ru-RU" sz="1600" dirty="0" smtClean="0"/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«Я стучу – ты ищи»;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«Найди место звука в слове»;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 «Помоги собрать вещи»; Д/и «Звонкий – глухой»; Д/и «Твёрдый – мягкий»; 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«Съели звуки»;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«Посчитай звук»;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«Построй домик для слова»;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«Подбери картинку к схеме»;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«Измени первый звук»; </a:t>
                      </a: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«Слушай звук»;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«Соответствующая буква»;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«Сколько звуков сосчитай!»;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 «Собери кубики одинаковой формы»;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«Разрезная азбука»;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 Составь предложение»;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«Подбери такое же слово»;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«Два соседа»;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Д/и « Определи количество звуков»; Д/и «Куда ударит молоточек»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Администратор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3" y="0"/>
            <a:ext cx="9131137" cy="6858000"/>
          </a:xfrm>
          <a:prstGeom prst="rect">
            <a:avLst/>
          </a:prstGeom>
          <a:noFill/>
          <a:ln w="177800">
            <a:solidFill>
              <a:srgbClr val="FF6600"/>
            </a:solidFill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42845" y="142852"/>
          <a:ext cx="9001155" cy="5532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1701"/>
                <a:gridCol w="3479012"/>
                <a:gridCol w="3450442"/>
              </a:tblGrid>
              <a:tr h="96043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Этап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неречевых звуков </a:t>
                      </a:r>
                    </a:p>
                    <a:p>
                      <a:pPr algn="ctr"/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(2 половина октября)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Этап различения Различения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близких по звуковому составу звуков, слогов, слов ( ноябрь, декабрь, январь)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Этап звукового и слогового анализа и синтеза ( февраль, март, апрель)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656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Д/и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«Исполни ритмический рисунок по схеме»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Интегрированные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занятия с музыкальным руководителем; Интегрированные занятия с инструктором по физическому воспитанию.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Консультации, беседы, мастер-классы, круглые столы  для родителей.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Интегрированные занятия совместно с инструктором по физическому воспитанию.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Консультации, беседы, мастер-классы, круглые столы  для родителей.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Интегрированные занятия совместно с инструктором по физическому воспитанию.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Консультации, беседы, мастер-классы, круглые столы  для родителей.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Администратор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3" y="0"/>
            <a:ext cx="9131137" cy="6858000"/>
          </a:xfrm>
          <a:prstGeom prst="rect">
            <a:avLst/>
          </a:prstGeom>
          <a:noFill/>
          <a:ln w="177800">
            <a:solidFill>
              <a:srgbClr val="FF66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500166" y="142852"/>
            <a:ext cx="63740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Заключительный этапы</a:t>
            </a:r>
          </a:p>
          <a:p>
            <a:pPr algn="ctr"/>
            <a:r>
              <a:rPr lang="ru-RU" sz="20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(май)</a:t>
            </a:r>
            <a:endParaRPr lang="ru-RU" sz="2000" dirty="0" smtClean="0">
              <a:solidFill>
                <a:srgbClr val="C00000"/>
              </a:solidFill>
            </a:endParaRPr>
          </a:p>
          <a:p>
            <a:pPr algn="ctr"/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57224" y="1397000"/>
          <a:ext cx="7429552" cy="34366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2955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достижения поставленной цели и полученных  результатов.</a:t>
                      </a:r>
                    </a:p>
                  </a:txBody>
                  <a:tcPr/>
                </a:tc>
              </a:tr>
              <a:tr h="902332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Диагностика уровня сфрмированности фонематического слуха у детей;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Диагностика компетенции родителей по вопросу развития фонематического слуха у детей;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Представление  материалов проекта.</a:t>
                      </a:r>
                    </a:p>
                    <a:p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C:\Users\Администратор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3" y="0"/>
            <a:ext cx="9131137" cy="6858000"/>
          </a:xfrm>
          <a:prstGeom prst="rect">
            <a:avLst/>
          </a:prstGeom>
          <a:noFill/>
          <a:ln w="1778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071934" y="1214422"/>
            <a:ext cx="4572000" cy="2144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ts val="3200"/>
              </a:lnSpc>
            </a:pP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«Сознательно читать и писать может только тот, кто понял </a:t>
            </a:r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звуко-слоговое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строение слова».</a:t>
            </a:r>
          </a:p>
          <a:p>
            <a:pPr algn="r">
              <a:lnSpc>
                <a:spcPts val="3200"/>
              </a:lnSpc>
            </a:pP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К.Д. Ушинский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>
          <a:xfrm>
            <a:off x="928662" y="3929066"/>
            <a:ext cx="7643866" cy="2286016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4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Творческое название проекта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1" i="0" u="none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«Учимся слушать, слышать»</a:t>
            </a:r>
            <a:endParaRPr kumimoji="0" lang="ru-RU" sz="44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Администратор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3" y="0"/>
            <a:ext cx="9131137" cy="6858000"/>
          </a:xfrm>
          <a:prstGeom prst="rect">
            <a:avLst/>
          </a:prstGeom>
          <a:noFill/>
          <a:ln w="177800">
            <a:solidFill>
              <a:srgbClr val="FF66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714480" y="285728"/>
            <a:ext cx="63740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Результаты работы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428736"/>
            <a:ext cx="77153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Сформировался высокий уровень развития фонематического слуха у детей;</a:t>
            </a:r>
          </a:p>
          <a:p>
            <a: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Повысился интерес детей к логопедическим занятиям;</a:t>
            </a:r>
          </a:p>
          <a:p>
            <a: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Наметилась динамика в становлении звукопроизношения и других сторон речи;</a:t>
            </a:r>
          </a:p>
          <a:p>
            <a: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Появилась заинтересованность родителей во всестороннем речевом развитии ребёнка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Picture 11" descr="C:\Users\Useer\Desktop\ЛУЧИК\1ЛОГОПЕДИЯ\1 ЛЕКСИКА\1 ЛЕКСИКА по ТЕМАМ\ДЕТИ\0_90d57_803d9e1f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2326" y="5000636"/>
            <a:ext cx="1943362" cy="171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Администратор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137" cy="6858000"/>
          </a:xfrm>
          <a:prstGeom prst="rect">
            <a:avLst/>
          </a:prstGeom>
          <a:noFill/>
          <a:ln w="177800">
            <a:solidFill>
              <a:srgbClr val="FF66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Диаграмма уровня развития фонематического слуха на начало и конец проекта</a:t>
            </a:r>
            <a:endParaRPr lang="ru-RU" sz="3400" dirty="0">
              <a:solidFill>
                <a:srgbClr val="C00000"/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00034" y="1785926"/>
          <a:ext cx="8143932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Администратор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137" cy="6858000"/>
          </a:xfrm>
          <a:prstGeom prst="rect">
            <a:avLst/>
          </a:prstGeom>
          <a:noFill/>
          <a:ln w="177800">
            <a:solidFill>
              <a:srgbClr val="FF6600"/>
            </a:solidFill>
          </a:ln>
        </p:spPr>
      </p:pic>
      <p:graphicFrame>
        <p:nvGraphicFramePr>
          <p:cNvPr id="3" name="Диаграмма 2"/>
          <p:cNvGraphicFramePr/>
          <p:nvPr/>
        </p:nvGraphicFramePr>
        <p:xfrm>
          <a:off x="1214414" y="785794"/>
          <a:ext cx="7429552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Администратор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3" y="0"/>
            <a:ext cx="9131137" cy="6858000"/>
          </a:xfrm>
          <a:prstGeom prst="rect">
            <a:avLst/>
          </a:prstGeom>
          <a:noFill/>
          <a:ln w="177800">
            <a:solidFill>
              <a:srgbClr val="FF66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714480" y="285728"/>
            <a:ext cx="63740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Вывод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6" name="Picture 13" descr="C:\Users\Useer\Desktop\ЛУЧИК\1ЛОГОПЕДИЯ\1 ЛЕКСИКА\1 ЛЕКСИКА по ТЕМАМ\ДЕТИ\99bedacc3779 копия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1296" y="4857761"/>
            <a:ext cx="2000240" cy="200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2976" y="1071546"/>
            <a:ext cx="67866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22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результате реализации данного проекта созданы необходимые условия для расширения и обогащения знаний по данной теме. Использование инновационных технологий (ИКТ) в работе по развитию фонематического слуха у детей, имеющих нарушения речи позволило повысить мотивацию к логопедическим занятиям, к которым они стали проявлять больший интерес. На основании проделанной работы и имеющихся результатов, можно сделать вывод, что данный проект, несомненно, актуален и имеет большую практическую значимость.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Администратор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3" y="0"/>
            <a:ext cx="9131137" cy="6858000"/>
          </a:xfrm>
          <a:prstGeom prst="rect">
            <a:avLst/>
          </a:prstGeom>
          <a:noFill/>
          <a:ln w="177800">
            <a:solidFill>
              <a:srgbClr val="FF66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714480" y="285728"/>
            <a:ext cx="63740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Информационные ресурсы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3286124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http://www.maam.ru </a:t>
            </a:r>
            <a:endParaRPr lang="ru-RU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http://logopeddoma.ru </a:t>
            </a:r>
            <a:endParaRPr lang="ru-RU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http://nsportal.ru </a:t>
            </a:r>
            <a:endParaRPr lang="ru-RU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http://progimnaz.ucoz.ru</a:t>
            </a:r>
            <a:endParaRPr lang="ru-RU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357298"/>
            <a:ext cx="7715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Колесникова Е. В. Развитие фонематического слуха у дошкольников. - М. : Гном и Д, 2000.</a:t>
            </a:r>
          </a:p>
          <a:p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Шевченко И. Н. Конспекты занятий по развитию фонетико-фонематической стороны речи у дошкольников– СПб. : ООО «ИЗДАТЕЛЬСТВО «ДЕТСТВО-ПРЕСС», 2011 </a:t>
            </a:r>
          </a:p>
          <a:p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Ткаченко Т. А. «Развитие фонематического восприятия и навыков звукового анализа».  –– СПб., 1998</a:t>
            </a:r>
            <a:endParaRPr lang="ru-RU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Администратор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3" y="0"/>
            <a:ext cx="9131137" cy="6858000"/>
          </a:xfrm>
          <a:prstGeom prst="rect">
            <a:avLst/>
          </a:prstGeom>
          <a:noFill/>
          <a:ln w="177800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0166" y="357166"/>
            <a:ext cx="6215074" cy="500066"/>
          </a:xfrm>
        </p:spPr>
        <p:txBody>
          <a:bodyPr>
            <a:noAutofit/>
          </a:bodyPr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Аннотация проекта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142984"/>
            <a:ext cx="84297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 развития у детей фонематического слуха, является одной из важнейших при подготовке детей к освоению грамоты. Его нарушение негативно влияет на овладение детьми навыками чтения и письма, становление всей речевой системы дошкольника. Работу по данному вопросу считаю нужным построить в тесном контакте традиционных для     дошкольного воспитания форм </a:t>
            </a:r>
          </a:p>
          <a:p>
            <a:pPr algn="ctr">
              <a:lnSpc>
                <a:spcPts val="3000"/>
              </a:lnSpc>
            </a:pPr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с использованием </a:t>
            </a:r>
          </a:p>
          <a:p>
            <a:pPr algn="ctr">
              <a:lnSpc>
                <a:spcPts val="3000"/>
              </a:lnSpc>
            </a:pPr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современных  </a:t>
            </a:r>
          </a:p>
          <a:p>
            <a:pPr algn="ctr">
              <a:lnSpc>
                <a:spcPts val="3000"/>
              </a:lnSpc>
            </a:pPr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технологий, как одного из </a:t>
            </a:r>
          </a:p>
          <a:p>
            <a:pPr algn="ctr">
              <a:lnSpc>
                <a:spcPts val="3000"/>
              </a:lnSpc>
            </a:pPr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условий реализации </a:t>
            </a:r>
          </a:p>
          <a:p>
            <a:pPr algn="ctr">
              <a:lnSpc>
                <a:spcPts val="3000"/>
              </a:lnSpc>
            </a:pPr>
            <a:r>
              <a:rPr lang="ru-RU" sz="2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ФГОС.</a:t>
            </a:r>
            <a:endParaRPr lang="ru-RU" sz="2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Администратор\Desktop\5279393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4214818"/>
            <a:ext cx="3214710" cy="1930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Администратор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3" y="0"/>
            <a:ext cx="9131137" cy="6858000"/>
          </a:xfrm>
          <a:prstGeom prst="rect">
            <a:avLst/>
          </a:prstGeom>
          <a:noFill/>
          <a:ln w="177800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Паспорт проекта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142984"/>
            <a:ext cx="7929618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практико-ориентированный, открытый,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групповой, долгосрочный (1 год)</a:t>
            </a:r>
            <a:endParaRPr lang="ru-RU" sz="28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3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Проект рассчитан на детей</a:t>
            </a:r>
            <a:r>
              <a:rPr lang="ru-RU" sz="3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старшего дошкольного возраста</a:t>
            </a:r>
            <a:endParaRPr lang="ru-RU" sz="28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sz="3000" b="1" i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Форма представления:</a:t>
            </a:r>
            <a:r>
              <a:rPr lang="ru-RU" sz="3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r">
              <a:lnSpc>
                <a:spcPct val="90000"/>
              </a:lnSpc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выступления: </a:t>
            </a:r>
          </a:p>
          <a:p>
            <a:pPr algn="r">
              <a:lnSpc>
                <a:spcPct val="90000"/>
              </a:lnSpc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родительском собрании,</a:t>
            </a:r>
          </a:p>
          <a:p>
            <a:pPr algn="r">
              <a:lnSpc>
                <a:spcPct val="90000"/>
              </a:lnSpc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педагогическом совете,</a:t>
            </a:r>
          </a:p>
          <a:p>
            <a:pPr algn="r">
              <a:lnSpc>
                <a:spcPct val="90000"/>
              </a:lnSpc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слайдовая презентация,</a:t>
            </a:r>
          </a:p>
          <a:p>
            <a:pPr algn="r">
              <a:lnSpc>
                <a:spcPct val="90000"/>
              </a:lnSpc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дидактический материал по теме в форме презентации</a:t>
            </a:r>
          </a:p>
        </p:txBody>
      </p:sp>
      <p:pic>
        <p:nvPicPr>
          <p:cNvPr id="4098" name="Picture 2" descr="C:\Users\Администратор\Desktop\animacija_knig-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876"/>
            <a:ext cx="242995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Администратор\Desktop\1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63" y="0"/>
            <a:ext cx="9131137" cy="6858000"/>
          </a:xfrm>
          <a:prstGeom prst="rect">
            <a:avLst/>
          </a:prstGeom>
          <a:noFill/>
          <a:ln w="17780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Облако 3"/>
          <p:cNvSpPr/>
          <p:nvPr/>
        </p:nvSpPr>
        <p:spPr>
          <a:xfrm>
            <a:off x="2643174" y="2071678"/>
            <a:ext cx="3429024" cy="1857388"/>
          </a:xfrm>
          <a:prstGeom prst="cloud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86116" y="2500306"/>
            <a:ext cx="2214578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spc="50" dirty="0" smtClean="0">
                <a:ln w="11430"/>
                <a:solidFill>
                  <a:srgbClr val="66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Участники проекта</a:t>
            </a:r>
            <a:endParaRPr lang="ru-RU" sz="2800" b="1" i="1" spc="50" dirty="0">
              <a:ln w="11430"/>
              <a:solidFill>
                <a:srgbClr val="66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2" name="Picture 4" descr="C:\Users\Администратор\Desktop\1319034090_1286861724_bezime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38" t="2299" r="59770" b="67816"/>
          <a:stretch>
            <a:fillRect/>
          </a:stretch>
        </p:blipFill>
        <p:spPr bwMode="auto">
          <a:xfrm>
            <a:off x="571472" y="1214422"/>
            <a:ext cx="769332" cy="1428760"/>
          </a:xfrm>
          <a:prstGeom prst="rect">
            <a:avLst/>
          </a:prstGeom>
          <a:noFill/>
        </p:spPr>
      </p:pic>
      <p:pic>
        <p:nvPicPr>
          <p:cNvPr id="2053" name="Picture 5" descr="C:\Users\Администратор\Desktop\1319034090_1286861724_bezime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368" t="1642" r="24137" b="66392"/>
          <a:stretch>
            <a:fillRect/>
          </a:stretch>
        </p:blipFill>
        <p:spPr bwMode="auto">
          <a:xfrm>
            <a:off x="1500166" y="571480"/>
            <a:ext cx="541950" cy="1428760"/>
          </a:xfrm>
          <a:prstGeom prst="rect">
            <a:avLst/>
          </a:prstGeom>
          <a:noFill/>
        </p:spPr>
      </p:pic>
      <p:pic>
        <p:nvPicPr>
          <p:cNvPr id="2054" name="Picture 6" descr="C:\Users\Администратор\Desktop\1319034090_1286861724_bezime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544" t="2532" r="3798" b="67089"/>
          <a:stretch>
            <a:fillRect/>
          </a:stretch>
        </p:blipFill>
        <p:spPr bwMode="auto">
          <a:xfrm>
            <a:off x="1928794" y="1214422"/>
            <a:ext cx="773912" cy="1571636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1319034090_1286861724_bezime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98" t="2198" r="82418" b="68132"/>
          <a:stretch>
            <a:fillRect/>
          </a:stretch>
        </p:blipFill>
        <p:spPr bwMode="auto">
          <a:xfrm>
            <a:off x="1428728" y="2000240"/>
            <a:ext cx="740839" cy="1428760"/>
          </a:xfrm>
          <a:prstGeom prst="rect">
            <a:avLst/>
          </a:prstGeom>
          <a:noFill/>
        </p:spPr>
      </p:pic>
      <p:pic>
        <p:nvPicPr>
          <p:cNvPr id="2055" name="Picture 7" descr="C:\Users\Администратор\Desktop\0452405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3056" r="4148" b="2500"/>
          <a:stretch>
            <a:fillRect/>
          </a:stretch>
        </p:blipFill>
        <p:spPr bwMode="auto">
          <a:xfrm>
            <a:off x="6215074" y="4000504"/>
            <a:ext cx="2286016" cy="2097755"/>
          </a:xfrm>
          <a:prstGeom prst="rect">
            <a:avLst/>
          </a:prstGeom>
          <a:noFill/>
        </p:spPr>
      </p:pic>
      <p:pic>
        <p:nvPicPr>
          <p:cNvPr id="2057" name="Picture 9" descr="C:\Users\Администратор\Desktop\65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667"/>
          <a:stretch>
            <a:fillRect/>
          </a:stretch>
        </p:blipFill>
        <p:spPr bwMode="auto">
          <a:xfrm>
            <a:off x="2928926" y="4714884"/>
            <a:ext cx="1252341" cy="1643074"/>
          </a:xfrm>
          <a:prstGeom prst="rect">
            <a:avLst/>
          </a:prstGeom>
          <a:noFill/>
        </p:spPr>
      </p:pic>
      <p:pic>
        <p:nvPicPr>
          <p:cNvPr id="2059" name="Picture 11" descr="C:\Users\Администратор\Desktop\76695-Blond-Caucasian-School-Teacher-Woman-Carrying-An-Apple-And-Book-Poster-Art-Prin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31250" r="31250" b="4521"/>
          <a:stretch>
            <a:fillRect/>
          </a:stretch>
        </p:blipFill>
        <p:spPr bwMode="auto">
          <a:xfrm>
            <a:off x="714348" y="4000504"/>
            <a:ext cx="913375" cy="2428892"/>
          </a:xfrm>
          <a:prstGeom prst="roundRect">
            <a:avLst/>
          </a:prstGeom>
          <a:noFill/>
        </p:spPr>
      </p:pic>
      <p:pic>
        <p:nvPicPr>
          <p:cNvPr id="2056" name="Picture 8" descr="C:\Users\Администратор\Desktop\piano performing musician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714884"/>
            <a:ext cx="1914525" cy="1724025"/>
          </a:xfrm>
          <a:prstGeom prst="rect">
            <a:avLst/>
          </a:prstGeom>
          <a:noFill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428604"/>
            <a:ext cx="1672496" cy="237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Администратор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3" y="0"/>
            <a:ext cx="9131137" cy="6858000"/>
          </a:xfrm>
          <a:prstGeom prst="rect">
            <a:avLst/>
          </a:prstGeom>
          <a:noFill/>
          <a:ln w="177800">
            <a:solidFill>
              <a:srgbClr val="FF66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000364" y="357166"/>
            <a:ext cx="31935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Актуальность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500174"/>
            <a:ext cx="83582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Обусловлена тем, что несформированность фонематического слуха негативно влияет на формирование звукопроизношения, готовность к звуковому анализу слов, вызывает трудности в овладении чтением и письмом.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85546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3714776" cy="2786082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7396806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0"/>
            <a:ext cx="2785633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Администратор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3" y="0"/>
            <a:ext cx="9131137" cy="6858000"/>
          </a:xfrm>
          <a:prstGeom prst="rect">
            <a:avLst/>
          </a:prstGeom>
          <a:noFill/>
          <a:ln w="177800">
            <a:solidFill>
              <a:srgbClr val="FF66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714480" y="285728"/>
            <a:ext cx="63740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Основополагающий вопрос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142984"/>
            <a:ext cx="77867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Разработав систему игровых приемов работы с использованием современных технологий по развитию фонематического слуха,  сможем ли мы повысить интерес воспитанников к образовательному процессу  и как следствие ускорить процесс развития фонематического слуха?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Администратор\Desktop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929066"/>
            <a:ext cx="3384133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Администратор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3" y="0"/>
            <a:ext cx="9131137" cy="6858000"/>
          </a:xfrm>
          <a:prstGeom prst="rect">
            <a:avLst/>
          </a:prstGeom>
          <a:noFill/>
          <a:ln w="177800">
            <a:solidFill>
              <a:srgbClr val="FF66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714480" y="285728"/>
            <a:ext cx="63740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Проблемные вопросы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428736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164134"/>
            <a:ext cx="850112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Какова роль фонематического слуха в процессе   становление всей речевой системы дошкольника?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Насколько родители компетентны в                         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вопросе развития фонематического           слуха ребёнка? </a:t>
            </a:r>
          </a:p>
          <a:p>
            <a:pPr algn="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Какие игровые приёмы с                                                                                                                                                            использованием ИКТ можно </a:t>
            </a:r>
          </a:p>
          <a:p>
            <a:pPr algn="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применять на индивидуальных,                 </a:t>
            </a:r>
          </a:p>
          <a:p>
            <a:pPr algn="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подгрупповых и фронтальных </a:t>
            </a:r>
          </a:p>
          <a:p>
            <a:pPr algn="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занятиях?</a:t>
            </a:r>
          </a:p>
          <a:p>
            <a:pPr algn="ctr"/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5" name="Picture 3" descr="C:\Users\Администратор\Desktop\g6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8728" y="2143116"/>
            <a:ext cx="357189" cy="383648"/>
          </a:xfrm>
          <a:prstGeom prst="rect">
            <a:avLst/>
          </a:prstGeom>
          <a:noFill/>
        </p:spPr>
      </p:pic>
      <p:pic>
        <p:nvPicPr>
          <p:cNvPr id="3076" name="Picture 4" descr="C:\Users\Администратор\Desktop\g6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1285860"/>
            <a:ext cx="332556" cy="357190"/>
          </a:xfrm>
          <a:prstGeom prst="rect">
            <a:avLst/>
          </a:prstGeom>
          <a:noFill/>
        </p:spPr>
      </p:pic>
      <p:pic>
        <p:nvPicPr>
          <p:cNvPr id="9" name="Picture 4" descr="C:\Users\Администратор\Desktop\g6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071934" y="3429000"/>
            <a:ext cx="332555" cy="357189"/>
          </a:xfrm>
          <a:prstGeom prst="rect">
            <a:avLst/>
          </a:prstGeom>
          <a:noFill/>
        </p:spPr>
      </p:pic>
      <p:pic>
        <p:nvPicPr>
          <p:cNvPr id="3077" name="Picture 5" descr="C:\Users\Администратор\Desktop\kak-vyiyavit-potrebnosti-klienta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4" t="2535"/>
          <a:stretch>
            <a:fillRect/>
          </a:stretch>
        </p:blipFill>
        <p:spPr bwMode="auto">
          <a:xfrm>
            <a:off x="642910" y="3571876"/>
            <a:ext cx="3067837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Администратор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63" y="0"/>
            <a:ext cx="9131137" cy="6858000"/>
          </a:xfrm>
          <a:prstGeom prst="rect">
            <a:avLst/>
          </a:prstGeom>
          <a:noFill/>
          <a:ln w="177800">
            <a:solidFill>
              <a:srgbClr val="FF66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714480" y="285728"/>
            <a:ext cx="63740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Гипотеза</a:t>
            </a:r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00034" y="1142984"/>
          <a:ext cx="6096000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право 5"/>
          <p:cNvSpPr/>
          <p:nvPr/>
        </p:nvSpPr>
        <p:spPr>
          <a:xfrm rot="10800000">
            <a:off x="2786050" y="3643314"/>
            <a:ext cx="6096000" cy="2944694"/>
          </a:xfrm>
          <a:prstGeom prst="rightArrow">
            <a:avLst/>
          </a:prstGeom>
          <a:solidFill>
            <a:schemeClr val="accent6">
              <a:lumMod val="75000"/>
              <a:alpha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4509120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ускорит процесс развития фонематического слуха у дошкольника</a:t>
            </a:r>
            <a:endParaRPr lang="ru-RU" sz="2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esktop\107686339_3830758_smailiki8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1071546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3659</TotalTime>
  <Words>1190</Words>
  <Application>Microsoft Office PowerPoint</Application>
  <PresentationFormat>Экран (4:3)</PresentationFormat>
  <Paragraphs>134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Развитие фонематического  слуха старших дошкольников путём использования  игровых приёмов</vt:lpstr>
      <vt:lpstr>Слайд 2</vt:lpstr>
      <vt:lpstr>Аннотация проекта</vt:lpstr>
      <vt:lpstr>Паспорт проекта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234</cp:revision>
  <dcterms:created xsi:type="dcterms:W3CDTF">2015-01-31T12:53:55Z</dcterms:created>
  <dcterms:modified xsi:type="dcterms:W3CDTF">2015-04-13T10:04:38Z</dcterms:modified>
</cp:coreProperties>
</file>