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AD740A-A542-4A25-8C3D-4E4B616C712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25EF86-860E-49CB-B7FD-A8D7C1559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D740A-A542-4A25-8C3D-4E4B616C712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EF86-860E-49CB-B7FD-A8D7C1559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DAD740A-A542-4A25-8C3D-4E4B616C712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25EF86-860E-49CB-B7FD-A8D7C1559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D740A-A542-4A25-8C3D-4E4B616C712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EF86-860E-49CB-B7FD-A8D7C1559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AD740A-A542-4A25-8C3D-4E4B616C712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425EF86-860E-49CB-B7FD-A8D7C1559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D740A-A542-4A25-8C3D-4E4B616C712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EF86-860E-49CB-B7FD-A8D7C1559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D740A-A542-4A25-8C3D-4E4B616C712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EF86-860E-49CB-B7FD-A8D7C1559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D740A-A542-4A25-8C3D-4E4B616C712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EF86-860E-49CB-B7FD-A8D7C1559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AD740A-A542-4A25-8C3D-4E4B616C712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EF86-860E-49CB-B7FD-A8D7C1559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D740A-A542-4A25-8C3D-4E4B616C712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EF86-860E-49CB-B7FD-A8D7C1559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AD740A-A542-4A25-8C3D-4E4B616C712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EF86-860E-49CB-B7FD-A8D7C15594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DAD740A-A542-4A25-8C3D-4E4B616C7126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425EF86-860E-49CB-B7FD-A8D7C1559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Модель внеурочной деятельности в МБОУ «ООШ пос.Прибрежный»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Волчкова Светлана Анатольевна </a:t>
            </a:r>
          </a:p>
          <a:p>
            <a:r>
              <a:rPr lang="ru-RU" dirty="0" smtClean="0"/>
              <a:t>Учитель начальных классов МБОУ «ООШ пос.Прибрежный»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Планируемые результаты внеурочной деятельности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-приобретение </a:t>
            </a:r>
            <a:r>
              <a:rPr lang="ru-RU" dirty="0" smtClean="0"/>
              <a:t>школьником социальных знаний (об общественных нормах, об устройстве общества, о социально одобряемых и неодобряемых формах поведения в обществе ), понимание социальной реальности и повседневной </a:t>
            </a:r>
            <a:r>
              <a:rPr lang="ru-RU" dirty="0" smtClean="0"/>
              <a:t>жизни 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 smtClean="0"/>
              <a:t>позитивных отношений школьника к базовым ценностям общества (человек, семья, Отечество, природа, мир, знания, труд, культура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- освоение </a:t>
            </a:r>
            <a:r>
              <a:rPr lang="ru-RU" dirty="0" smtClean="0"/>
              <a:t>опыта по получению социальной, гражданской коммуникативной компетенций </a:t>
            </a:r>
            <a:r>
              <a:rPr lang="ru-RU" dirty="0" smtClean="0"/>
              <a:t>школьника;</a:t>
            </a:r>
          </a:p>
          <a:p>
            <a:pPr>
              <a:buNone/>
            </a:pPr>
            <a:r>
              <a:rPr lang="ru-RU" dirty="0" smtClean="0"/>
              <a:t>- увеличение </a:t>
            </a:r>
            <a:r>
              <a:rPr lang="ru-RU" dirty="0" smtClean="0"/>
              <a:t>числа детей, охваченных организованным </a:t>
            </a:r>
            <a:r>
              <a:rPr lang="ru-RU" dirty="0" smtClean="0"/>
              <a:t>досугом;</a:t>
            </a:r>
          </a:p>
          <a:p>
            <a:pPr>
              <a:buNone/>
            </a:pPr>
            <a:r>
              <a:rPr lang="ru-RU" dirty="0" smtClean="0"/>
              <a:t>- воспитание </a:t>
            </a:r>
            <a:r>
              <a:rPr lang="ru-RU" dirty="0" smtClean="0"/>
              <a:t>у детей толерантности, навыков здорового образа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	Важной задачей является усиление                                                             воспитательного потенциала школы, </a:t>
            </a:r>
            <a:r>
              <a:rPr lang="ru-RU" dirty="0" smtClean="0"/>
              <a:t>           </a:t>
            </a:r>
            <a:r>
              <a:rPr lang="ru-RU" i="1" dirty="0" smtClean="0"/>
              <a:t>обеспечение индивидуализированного           психолого-педагогического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сопровождения каждого обучающегося…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Национальная  образовательная    инициатива «Наша новая школа»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мероприятия для создания системы внеурочной деятельности, поддерживающей процесс обучения: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изменение учебного плана начальной школы;</a:t>
            </a:r>
          </a:p>
          <a:p>
            <a:pPr lvl="0"/>
            <a:r>
              <a:rPr lang="ru-RU" dirty="0" smtClean="0"/>
              <a:t>разработка Положения о внеурочной деятельности;</a:t>
            </a:r>
          </a:p>
          <a:p>
            <a:pPr lvl="0"/>
            <a:r>
              <a:rPr lang="ru-RU" dirty="0" smtClean="0"/>
              <a:t>составление перечня программ внеурочной деятельности;</a:t>
            </a:r>
          </a:p>
          <a:p>
            <a:pPr lvl="0"/>
            <a:r>
              <a:rPr lang="ru-RU" dirty="0" smtClean="0"/>
              <a:t>подбор кадров для проведения внеурочных занятий;</a:t>
            </a:r>
          </a:p>
          <a:p>
            <a:pPr lvl="0"/>
            <a:r>
              <a:rPr lang="ru-RU" dirty="0" smtClean="0"/>
              <a:t>разработка Положения о программах;</a:t>
            </a:r>
          </a:p>
          <a:p>
            <a:pPr lvl="0"/>
            <a:r>
              <a:rPr lang="ru-RU" dirty="0" smtClean="0"/>
              <a:t>разработка рабочих программ внеурочной деятельности;</a:t>
            </a:r>
          </a:p>
          <a:p>
            <a:pPr lvl="0"/>
            <a:r>
              <a:rPr lang="ru-RU" dirty="0" smtClean="0"/>
              <a:t>материально-техническое оснащение внеурочной деятельности;</a:t>
            </a:r>
          </a:p>
          <a:p>
            <a:pPr lvl="0"/>
            <a:r>
              <a:rPr lang="ru-RU" dirty="0" smtClean="0"/>
              <a:t>информирование родителей о системе внеурочной деятельности;</a:t>
            </a:r>
          </a:p>
          <a:p>
            <a:pPr lvl="0"/>
            <a:r>
              <a:rPr lang="ru-RU" dirty="0" smtClean="0"/>
              <a:t>составление расписания </a:t>
            </a:r>
            <a:r>
              <a:rPr lang="ru-RU" dirty="0" err="1" smtClean="0"/>
              <a:t>внеучебной</a:t>
            </a:r>
            <a:r>
              <a:rPr lang="ru-RU" dirty="0" smtClean="0"/>
              <a:t> деятельности обучающихся 1-2 классов.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Основные факторы, которые определяют модель организации внеурочной деятельности, являются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-</a:t>
            </a:r>
            <a:r>
              <a:rPr lang="ru-RU" dirty="0" smtClean="0"/>
              <a:t>территориальное расположение образовательного учреждения; </a:t>
            </a:r>
            <a:br>
              <a:rPr lang="ru-RU" dirty="0" smtClean="0"/>
            </a:br>
            <a:r>
              <a:rPr lang="ru-RU" dirty="0" smtClean="0"/>
              <a:t>-уровень развития дополнительного образования в школе;</a:t>
            </a:r>
            <a:br>
              <a:rPr lang="ru-RU" dirty="0" smtClean="0"/>
            </a:br>
            <a:r>
              <a:rPr lang="ru-RU" dirty="0" smtClean="0"/>
              <a:t>-программное обеспечение воспитательной деятельности учителей и классных руководителей;</a:t>
            </a:r>
            <a:br>
              <a:rPr lang="ru-RU" dirty="0" smtClean="0"/>
            </a:br>
            <a:r>
              <a:rPr lang="ru-RU" dirty="0" smtClean="0"/>
              <a:t>-кадровое обеспечение воспитательного процесса </a:t>
            </a:r>
            <a:r>
              <a:rPr lang="ru-RU" dirty="0" smtClean="0"/>
              <a:t>- наличие </a:t>
            </a:r>
            <a:r>
              <a:rPr lang="ru-RU" dirty="0" smtClean="0"/>
              <a:t>в школе психолога, социального педагога</a:t>
            </a:r>
            <a:r>
              <a:rPr lang="ru-RU" dirty="0" smtClean="0"/>
              <a:t>,  </a:t>
            </a:r>
            <a:r>
              <a:rPr lang="ru-RU" smtClean="0"/>
              <a:t>вожатого </a:t>
            </a:r>
            <a:r>
              <a:rPr lang="ru-RU" smtClean="0"/>
              <a:t>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-материально-техническое обеспечение воспитательной деятельности.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Цель внеурочной деятельности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sz="3600" dirty="0" smtClean="0"/>
              <a:t>создание условий для проявления и развития ребенком своих интересов на основе свободного выбора, постижения духовно-нравственных ценностей и культурных традиций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задачи: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выявление интересов, склонностей, способностей, возможностей обучающихся к различным видам деятельности; </a:t>
            </a:r>
          </a:p>
          <a:p>
            <a:r>
              <a:rPr lang="ru-RU" dirty="0" smtClean="0"/>
              <a:t> создание условий для индивидуального развития ребенка в избранной сфере внеурочной деятельности;  </a:t>
            </a:r>
          </a:p>
          <a:p>
            <a:pPr lvl="0"/>
            <a:r>
              <a:rPr lang="ru-RU" dirty="0" smtClean="0"/>
              <a:t>формирование системы знаний, умений, навыков в избранном направлении деятельности; </a:t>
            </a:r>
          </a:p>
          <a:p>
            <a:pPr lvl="0"/>
            <a:r>
              <a:rPr lang="ru-RU" dirty="0" smtClean="0"/>
              <a:t>развитие опыта творческой деятельности, творческих способностей; </a:t>
            </a:r>
          </a:p>
          <a:p>
            <a:pPr lvl="0"/>
            <a:r>
              <a:rPr lang="ru-RU" dirty="0" smtClean="0"/>
              <a:t>создание условий для реализации приобретенных знаний, умений и навыков; </a:t>
            </a:r>
          </a:p>
          <a:p>
            <a:pPr lvl="0"/>
            <a:r>
              <a:rPr lang="ru-RU" dirty="0" smtClean="0"/>
              <a:t>развитие опыта неформального общения, взаимодействия, сотрудничества; </a:t>
            </a:r>
          </a:p>
          <a:p>
            <a:pPr lvl="0"/>
            <a:r>
              <a:rPr lang="ru-RU" dirty="0" smtClean="0"/>
              <a:t>расширение рамок общения с социумом.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Принципы организации внеурочной деятельности: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соответствие возрастным особенностям обучающихся, преемственность с технологиями учебной деятельности;</a:t>
            </a:r>
          </a:p>
          <a:p>
            <a:pPr lvl="0"/>
            <a:r>
              <a:rPr lang="ru-RU" dirty="0" smtClean="0"/>
              <a:t>опора на традиции и положительный опыт организации внеурочной деятельности школы;</a:t>
            </a:r>
          </a:p>
          <a:p>
            <a:r>
              <a:rPr lang="ru-RU" dirty="0" smtClean="0"/>
              <a:t>опора на ценности воспитательной системы школы; </a:t>
            </a:r>
          </a:p>
          <a:p>
            <a:pPr lvl="0"/>
            <a:r>
              <a:rPr lang="ru-RU" dirty="0" smtClean="0"/>
              <a:t>свободный выбор на основе личных интересов и склонностей ребенка.</a:t>
            </a:r>
            <a:r>
              <a:rPr lang="ru-RU" b="1" dirty="0" smtClean="0"/>
              <a:t>	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Материально-техническое обеспечение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Кабинеты классов</a:t>
            </a:r>
          </a:p>
          <a:p>
            <a:r>
              <a:rPr lang="ru-RU" dirty="0" smtClean="0"/>
              <a:t>Комната для приема пищи</a:t>
            </a:r>
          </a:p>
          <a:p>
            <a:r>
              <a:rPr lang="ru-RU" dirty="0" smtClean="0"/>
              <a:t>ФАП</a:t>
            </a:r>
          </a:p>
          <a:p>
            <a:r>
              <a:rPr lang="ru-RU" dirty="0" smtClean="0"/>
              <a:t>Спортивный инвентарь</a:t>
            </a:r>
          </a:p>
          <a:p>
            <a:r>
              <a:rPr lang="ru-RU" dirty="0" smtClean="0"/>
              <a:t>Музыкальная техника</a:t>
            </a:r>
          </a:p>
          <a:p>
            <a:r>
              <a:rPr lang="ru-RU" dirty="0" smtClean="0"/>
              <a:t>Библиотека</a:t>
            </a:r>
          </a:p>
          <a:p>
            <a:r>
              <a:rPr lang="ru-RU" dirty="0" smtClean="0"/>
              <a:t>Спортивная площадка</a:t>
            </a:r>
          </a:p>
          <a:p>
            <a:r>
              <a:rPr lang="ru-RU" dirty="0" smtClean="0"/>
              <a:t>Кабинеты , оборудованные компьютерной техникой </a:t>
            </a:r>
          </a:p>
          <a:p>
            <a:r>
              <a:rPr lang="ru-RU" dirty="0" err="1" smtClean="0"/>
              <a:t>Мультимедийный</a:t>
            </a:r>
            <a:r>
              <a:rPr lang="ru-RU" dirty="0" smtClean="0"/>
              <a:t> проектор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План внеурочной деятельности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внеурочной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Виды внеурочной 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95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Кол-во часов для 1-2 класса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духовно-нравственное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Кружок «Этика: азбука добра»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спортивно-оздоровительное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Кружок «Начальная туристская подготовка»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Общеинтеллек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туальное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Индивидуально-групповые занятия «Умники и умницы»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858585"/>
      </a:dk1>
      <a:lt1>
        <a:sysClr val="window" lastClr="191919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334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Модель внеурочной деятельности в МБОУ «ООШ пос.Прибрежный»</vt:lpstr>
      <vt:lpstr>эпиграф</vt:lpstr>
      <vt:lpstr>мероприятия для создания системы внеурочной деятельности, поддерживающей процесс обучения: </vt:lpstr>
      <vt:lpstr>Основные факторы, которые определяют модель организации внеурочной деятельности, являются</vt:lpstr>
      <vt:lpstr>Цель внеурочной деятельности</vt:lpstr>
      <vt:lpstr>Основные задачи: </vt:lpstr>
      <vt:lpstr>Принципы организации внеурочной деятельности: </vt:lpstr>
      <vt:lpstr>Материально-техническое обеспечение</vt:lpstr>
      <vt:lpstr>План внеурочной деятельности</vt:lpstr>
      <vt:lpstr>Планируемые результаты внеурочной деятельности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внеурочной деятельности в МБОУ «ООШ пос.Прибрежный»</dc:title>
  <dc:creator>1</dc:creator>
  <cp:lastModifiedBy>привет</cp:lastModifiedBy>
  <cp:revision>6</cp:revision>
  <dcterms:created xsi:type="dcterms:W3CDTF">2013-02-07T12:39:03Z</dcterms:created>
  <dcterms:modified xsi:type="dcterms:W3CDTF">2013-02-08T03:53:40Z</dcterms:modified>
</cp:coreProperties>
</file>