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1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5" r:id="rId25"/>
    <p:sldId id="281" r:id="rId26"/>
    <p:sldId id="280" r:id="rId27"/>
    <p:sldId id="282" r:id="rId28"/>
    <p:sldId id="283" r:id="rId29"/>
    <p:sldId id="284" r:id="rId30"/>
    <p:sldId id="286" r:id="rId31"/>
    <p:sldId id="287" r:id="rId32"/>
    <p:sldId id="289" r:id="rId33"/>
    <p:sldId id="288" r:id="rId34"/>
    <p:sldId id="266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>
                <a:solidFill>
                  <a:srgbClr val="C00000"/>
                </a:solidFill>
              </a:rPr>
              <a:t>До</a:t>
            </a:r>
            <a:r>
              <a:rPr lang="ru-RU" baseline="0">
                <a:solidFill>
                  <a:srgbClr val="C00000"/>
                </a:solidFill>
              </a:rPr>
              <a:t> эксперимента 2012 год</a:t>
            </a:r>
            <a:endParaRPr lang="ru-RU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21757010353171971"/>
          <c:y val="2.539682539682539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08758383571415"/>
          <c:y val="0.24053852279752577"/>
          <c:w val="0.75259497021471045"/>
          <c:h val="0.621636840849439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FFFF00"/>
                        </a:solidFill>
                      </a:rPr>
                      <a:t>25,00%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FFFF00"/>
                        </a:solidFill>
                      </a:rPr>
                      <a:t>51,20%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7411383638646811E-2"/>
                  <c:y val="5.160188309794609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FFFF00"/>
                        </a:solidFill>
                      </a:rPr>
                      <a:t>23,80%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0.25</c:v>
                </c:pt>
                <c:pt idx="1">
                  <c:v>0.51200000000000001</c:v>
                </c:pt>
                <c:pt idx="2">
                  <c:v>0.23799999999999999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>
                <a:solidFill>
                  <a:srgbClr val="C00000"/>
                </a:solidFill>
              </a:rPr>
              <a:t>После</a:t>
            </a:r>
            <a:r>
              <a:rPr lang="ru-RU" baseline="0">
                <a:solidFill>
                  <a:srgbClr val="C00000"/>
                </a:solidFill>
              </a:rPr>
              <a:t> эксперимента 2014 год</a:t>
            </a:r>
            <a:endParaRPr lang="ru-RU">
              <a:solidFill>
                <a:srgbClr val="C00000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254300098343787"/>
          <c:y val="0.28575864187189365"/>
          <c:w val="0.66638609379782865"/>
          <c:h val="0.586529960350700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FFFF00"/>
                        </a:solidFill>
                      </a:rPr>
                      <a:t>46,70%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415496420611658"/>
                  <c:y val="-0.11713733532504578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FFFF00"/>
                        </a:solidFill>
                      </a:rPr>
                      <a:t>40,30%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FFFF00"/>
                        </a:solidFill>
                      </a:rPr>
                      <a:t>13%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0.46700000000000003</c:v>
                </c:pt>
                <c:pt idx="1">
                  <c:v>0.40300000000000002</c:v>
                </c:pt>
                <c:pt idx="2" formatCode="0%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94679516622922133"/>
          <c:y val="0.45382202224721907"/>
          <c:w val="2.3112241178186062E-2"/>
          <c:h val="3.2733095863017113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0.15287</cdr:x>
      <cdr:y>0.76413</cdr:y>
    </cdr:from>
    <cdr:to>
      <cdr:x>0.83864</cdr:x>
      <cdr:y>1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685801" y="2962275"/>
          <a:ext cx="307657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</cdr:x>
      <cdr:y>0.76413</cdr:y>
    </cdr:from>
    <cdr:to>
      <cdr:x>1</cdr:x>
      <cdr:y>1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0" y="2962275"/>
          <a:ext cx="448627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</cdr:x>
      <cdr:y>0.76413</cdr:y>
    </cdr:from>
    <cdr:to>
      <cdr:x>1</cdr:x>
      <cdr:y>1</cdr:y>
    </cdr:to>
    <cdr:sp macro="" textlink="">
      <cdr:nvSpPr>
        <cdr:cNvPr id="5" name="Поле 4"/>
        <cdr:cNvSpPr txBox="1"/>
      </cdr:nvSpPr>
      <cdr:spPr>
        <a:xfrm xmlns:a="http://schemas.openxmlformats.org/drawingml/2006/main">
          <a:off x="0" y="2962275"/>
          <a:ext cx="448627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</cdr:x>
      <cdr:y>0.76413</cdr:y>
    </cdr:from>
    <cdr:to>
      <cdr:x>1</cdr:x>
      <cdr:y>1</cdr:y>
    </cdr:to>
    <cdr:sp macro="" textlink="">
      <cdr:nvSpPr>
        <cdr:cNvPr id="6" name="Поле 5"/>
        <cdr:cNvSpPr txBox="1"/>
      </cdr:nvSpPr>
      <cdr:spPr>
        <a:xfrm xmlns:a="http://schemas.openxmlformats.org/drawingml/2006/main">
          <a:off x="0" y="2962275"/>
          <a:ext cx="448627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8A559-B0AD-4BF8-BC9D-2BCC7E4B24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6CB4C-7099-412D-B039-A95298A90F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44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A9879-B39E-4387-BE8F-1D3049CA89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91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BFE83-A185-410D-BF57-5ADB73FB13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07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0ABB4-0786-4F17-AD92-3B64B93923B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78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71EAB-21A5-4B15-B157-EE14001BEF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7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C795E-0A49-49E2-90B1-8931623E33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4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C2E77-1C93-4A90-A50D-27DC868B42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38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48872-F759-433B-B793-AE73F4C118D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18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2DB40-3D5A-46BE-9CD7-C54121AB18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1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C5408-6557-41AC-A880-659E1287B8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0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F2EBAD-A142-4825-A60F-EB8EE189881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92696"/>
            <a:ext cx="7772400" cy="309634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Использование оздоровительной аэробики на уроках физической культуры в школе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797152"/>
            <a:ext cx="6400800" cy="129567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Презентацию выполнил: В.И.Шипелкин,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у</a:t>
            </a:r>
            <a:r>
              <a:rPr lang="ru-RU" sz="2000" b="1" dirty="0" smtClean="0">
                <a:solidFill>
                  <a:srgbClr val="7030A0"/>
                </a:solidFill>
              </a:rPr>
              <a:t>читель физической культуры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МБОУ СОШ с.Аван</a:t>
            </a:r>
          </a:p>
          <a:p>
            <a:endParaRPr lang="ru-RU" sz="2000" dirty="0">
              <a:solidFill>
                <a:srgbClr val="0066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66"/>
                </a:solidFill>
              </a:rPr>
              <a:t>Структура урока</a:t>
            </a:r>
            <a:endParaRPr lang="ru-RU" b="1" dirty="0">
              <a:solidFill>
                <a:srgbClr val="003366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0066CC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0066CC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0066CC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0066CC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0066CC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0066CC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0066CC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0066CC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0066CC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0066CC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0066CC"/>
              </a:solidFill>
            </a:endParaRPr>
          </a:p>
        </p:txBody>
      </p:sp>
      <p:cxnSp>
        <p:nvCxnSpPr>
          <p:cNvPr id="4" name="Прямая со стрелкой 3"/>
          <p:cNvCxnSpPr>
            <a:stCxn id="11267" idx="0"/>
          </p:cNvCxnSpPr>
          <p:nvPr/>
        </p:nvCxnSpPr>
        <p:spPr>
          <a:xfrm>
            <a:off x="4572000" y="1600200"/>
            <a:ext cx="0" cy="38864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131840" y="1600200"/>
            <a:ext cx="694788" cy="31663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60132" y="1600200"/>
            <a:ext cx="504056" cy="31663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55576" y="2060848"/>
            <a:ext cx="25922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Подготовительная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часть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85592" y="2060848"/>
            <a:ext cx="20882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Основная часть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40152" y="2060847"/>
            <a:ext cx="2376264" cy="867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Заключительная часть</a:t>
            </a:r>
            <a:endParaRPr lang="ru-RU" sz="2000" b="1" dirty="0">
              <a:solidFill>
                <a:srgbClr val="7030A0"/>
              </a:solidFill>
            </a:endParaRPr>
          </a:p>
        </p:txBody>
      </p:sp>
      <p:cxnSp>
        <p:nvCxnSpPr>
          <p:cNvPr id="22" name="Прямая со стрелкой 21"/>
          <p:cNvCxnSpPr>
            <a:stCxn id="16" idx="2"/>
          </p:cNvCxnSpPr>
          <p:nvPr/>
        </p:nvCxnSpPr>
        <p:spPr>
          <a:xfrm>
            <a:off x="2051720" y="2975248"/>
            <a:ext cx="0" cy="36546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7" idx="2"/>
          </p:cNvCxnSpPr>
          <p:nvPr/>
        </p:nvCxnSpPr>
        <p:spPr>
          <a:xfrm>
            <a:off x="4629708" y="2975248"/>
            <a:ext cx="0" cy="36546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128284" y="2975248"/>
            <a:ext cx="0" cy="30973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Прямоугольник 11267"/>
          <p:cNvSpPr/>
          <p:nvPr/>
        </p:nvSpPr>
        <p:spPr>
          <a:xfrm>
            <a:off x="755576" y="3340714"/>
            <a:ext cx="2592288" cy="2104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Разминка: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Вводная,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Аэробная,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Предстретч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269" name="Прямоугольник 11268"/>
          <p:cNvSpPr/>
          <p:nvPr/>
        </p:nvSpPr>
        <p:spPr>
          <a:xfrm>
            <a:off x="3585592" y="3340714"/>
            <a:ext cx="2088232" cy="2104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Аэробный блок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Заминка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Силовой блок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270" name="Прямоугольник 11269"/>
          <p:cNvSpPr/>
          <p:nvPr/>
        </p:nvSpPr>
        <p:spPr>
          <a:xfrm>
            <a:off x="5940152" y="3340714"/>
            <a:ext cx="2376264" cy="2104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Глубокий стретчинг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Релаксация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Базовые шаги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Согласно классификации Международной федерации гимнастики выделяют 7 видов базовых шагов: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Шаг</a:t>
            </a:r>
            <a:r>
              <a:rPr lang="en-US" sz="2400" b="1" dirty="0" smtClean="0">
                <a:solidFill>
                  <a:srgbClr val="7030A0"/>
                </a:solidFill>
              </a:rPr>
              <a:t> (March)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Бег</a:t>
            </a:r>
            <a:r>
              <a:rPr lang="en-US" sz="2400" b="1" dirty="0" smtClean="0">
                <a:solidFill>
                  <a:srgbClr val="7030A0"/>
                </a:solidFill>
              </a:rPr>
              <a:t> (Jog)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Скачок</a:t>
            </a:r>
            <a:r>
              <a:rPr lang="en-US" sz="2400" b="1" dirty="0" smtClean="0">
                <a:solidFill>
                  <a:srgbClr val="7030A0"/>
                </a:solidFill>
              </a:rPr>
              <a:t> (Skip)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Подъем колена</a:t>
            </a:r>
            <a:r>
              <a:rPr lang="en-US" sz="2400" b="1" dirty="0" smtClean="0">
                <a:solidFill>
                  <a:srgbClr val="7030A0"/>
                </a:solidFill>
              </a:rPr>
              <a:t> (Knee Up)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Мах</a:t>
            </a:r>
            <a:r>
              <a:rPr lang="en-US" sz="2400" b="1" dirty="0" smtClean="0">
                <a:solidFill>
                  <a:srgbClr val="7030A0"/>
                </a:solidFill>
              </a:rPr>
              <a:t> (Kick)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Прыжок ноги врозь – ноги вместе</a:t>
            </a:r>
            <a:r>
              <a:rPr lang="en-US" sz="2400" b="1" dirty="0" smtClean="0">
                <a:solidFill>
                  <a:srgbClr val="7030A0"/>
                </a:solidFill>
              </a:rPr>
              <a:t> (Jumping Jack)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Выпад</a:t>
            </a:r>
            <a:r>
              <a:rPr lang="en-US" sz="2400" b="1" dirty="0" smtClean="0">
                <a:solidFill>
                  <a:srgbClr val="7030A0"/>
                </a:solidFill>
              </a:rPr>
              <a:t> (Lunge)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8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Степ-аэробика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Степ-аэробика – это аэробная тренировка, в процессе которой движения выполняются с помощью степ-платформы с регулируемой высотой: 10, 15, 20 см, что позволяет варьировать нагрузку. «Степ, в переводе с английского языка означает «шаг».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01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Степ-аэробика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Степ-платформа универсальна. Ее можно использовать как гимнастический снаряд: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Предмет(переносить, передавать, ОРУ)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Ориентир (игры, эстафеты)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Препятствие (перешагивать)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Отягощение (упражнения в парах)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Повышенная опора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71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Степ-аэробика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627784" y="1245924"/>
            <a:ext cx="792088" cy="5989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90473" y="1245924"/>
            <a:ext cx="0" cy="81492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24128" y="1198757"/>
            <a:ext cx="720080" cy="74291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55576" y="2204864"/>
            <a:ext cx="2084861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Упражнения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б</a:t>
            </a:r>
            <a:r>
              <a:rPr lang="ru-RU" sz="2400" b="1" dirty="0" smtClean="0">
                <a:solidFill>
                  <a:srgbClr val="7030A0"/>
                </a:solidFill>
              </a:rPr>
              <a:t>азовой аэробики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204864"/>
            <a:ext cx="2160240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Элементы танца: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Latino,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Folk,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D</a:t>
            </a:r>
            <a:r>
              <a:rPr lang="en-US" sz="2400" b="1" dirty="0" smtClean="0">
                <a:solidFill>
                  <a:srgbClr val="7030A0"/>
                </a:solidFill>
              </a:rPr>
              <a:t>ance</a:t>
            </a:r>
          </a:p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300192" y="2204864"/>
            <a:ext cx="2088232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Силовая тренировка: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гантели,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б</a:t>
            </a:r>
            <a:r>
              <a:rPr lang="ru-RU" sz="2400" b="1" dirty="0" smtClean="0">
                <a:solidFill>
                  <a:srgbClr val="7030A0"/>
                </a:solidFill>
              </a:rPr>
              <a:t>одибары,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эспандеры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84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Степ-аэробика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Основные подходы к степ-платформе: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603884"/>
              </p:ext>
            </p:extLst>
          </p:nvPr>
        </p:nvGraphicFramePr>
        <p:xfrm>
          <a:off x="611561" y="2204865"/>
          <a:ext cx="7776863" cy="396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302"/>
                <a:gridCol w="2381302"/>
                <a:gridCol w="3014259"/>
              </a:tblGrid>
              <a:tr h="7692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Название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позиции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Описание позиции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Схема позиции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59557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Фронтальная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Стоя перед степ-платформой, это традиционное расположение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59557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Боковая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Стоя к степу боком с длинной его стороны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C:\Users\Владимир\Мои рисунки\Фитнес аэробика\DSCN186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232248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Владимир\Мои рисунки\Фитнес аэробика\DSCN187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4653136"/>
            <a:ext cx="2232248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193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Степ-аэробика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408775"/>
              </p:ext>
            </p:extLst>
          </p:nvPr>
        </p:nvGraphicFramePr>
        <p:xfrm>
          <a:off x="539553" y="1700809"/>
          <a:ext cx="8016552" cy="491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184"/>
                <a:gridCol w="2672184"/>
                <a:gridCol w="2672184"/>
              </a:tblGrid>
              <a:tr h="16374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Сверху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Стоя на степ-платформе поперек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6374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Сверху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Стоя на степ-платформе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6374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Верхом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Стоя ноги врозь по обе стороны степа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Владимир\Мои рисунки\Фитнес аэробика\DSCN187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0808"/>
            <a:ext cx="2296170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Владимир\Мои рисунки\Фитнес аэробика\DSCN186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352" y="3356993"/>
            <a:ext cx="2276986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Владимир\Мои рисунки\Фитнес аэробика\DSCN188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352" y="4934875"/>
            <a:ext cx="2276986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01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Степ-аэробика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u="sng" dirty="0" smtClean="0">
                <a:solidFill>
                  <a:srgbClr val="7030A0"/>
                </a:solidFill>
              </a:rPr>
              <a:t>Основные рекомендации к проведению урока: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1. Стоять к платформе на 1-1,5 стопы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2. Шаги делать легко и свободно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3. Ставить стопу на платформу полностью, пятка не должна свисать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4. Подниматься силой ноги, а не спины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5. Не допускаются переразгибания коленей в суставах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6. Исключается прогиб в поясничном отделе позвоночника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7. Оптимальный темп – 118-130 шагов в минуту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9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Базовые шаги степ-аэробики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556601"/>
              </p:ext>
            </p:extLst>
          </p:nvPr>
        </p:nvGraphicFramePr>
        <p:xfrm>
          <a:off x="611559" y="1556791"/>
          <a:ext cx="7848873" cy="4665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3"/>
                <a:gridCol w="3816424"/>
                <a:gridCol w="3384376"/>
              </a:tblGrid>
              <a:tr h="43204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№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Название базовых шагов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Рисунок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11654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1.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Шаг (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March)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– напоминает естественную ходьбу, но отличается большой четкостью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211654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2-3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А-степ - два шага назад (ноги врозь, два шага вперед (ноги вместе)</a:t>
                      </a:r>
                    </a:p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Ви-степ – два шага вперед (ноги врозь), два шага назад (ноги вместе)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C:\Users\Владимир\Desktop\степ-платформа\сканирование006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88841"/>
            <a:ext cx="100811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Владимир\Desktop\степ-платформа\сканирование00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24316"/>
            <a:ext cx="2524125" cy="2180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988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Базовые шаги степ-аэробики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629656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3744416"/>
                <a:gridCol w="3970784"/>
              </a:tblGrid>
              <a:tr h="246257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4.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Бейсик-степ (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Basic- step)</a:t>
                      </a:r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- два шага вперед (ноги вместе), два шага назад (ноги вместе)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246257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5.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Подъем колена (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Knee Up) – </a:t>
                      </a:r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шаг</a:t>
                      </a:r>
                      <a:r>
                        <a:rPr lang="ru-RU" b="1" baseline="0" dirty="0" smtClean="0">
                          <a:solidFill>
                            <a:srgbClr val="7030A0"/>
                          </a:solidFill>
                        </a:rPr>
                        <a:t> в сторону, подъем колена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C:\Users\Владимир\Desktop\степ-платформа\сканирование007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2592288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Владимир\Desktop\степ-платформа\сканирование006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1404620" cy="233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537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Определение аэробики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66CC"/>
                </a:solidFill>
              </a:rPr>
              <a:t>Аэробика</a:t>
            </a:r>
            <a:r>
              <a:rPr lang="ru-RU" dirty="0" smtClean="0">
                <a:solidFill>
                  <a:srgbClr val="0066CC"/>
                </a:solidFill>
              </a:rPr>
              <a:t>,</a:t>
            </a:r>
            <a:r>
              <a:rPr lang="ru-RU" b="1" dirty="0" smtClean="0">
                <a:solidFill>
                  <a:srgbClr val="0066CC"/>
                </a:solidFill>
              </a:rPr>
              <a:t> по К.Куперу, - это систематическое применение продолжительных, умеренных по интенсивности физических упражнений, укрепляющих здоровье</a:t>
            </a:r>
            <a:r>
              <a:rPr lang="ru-RU" dirty="0" smtClean="0">
                <a:solidFill>
                  <a:srgbClr val="0066CC"/>
                </a:solidFill>
              </a:rPr>
              <a:t>. </a:t>
            </a:r>
            <a:endParaRPr lang="ru-RU" dirty="0">
              <a:solidFill>
                <a:srgbClr val="0066CC"/>
              </a:solidFill>
            </a:endParaRPr>
          </a:p>
          <a:p>
            <a:pPr algn="ctr"/>
            <a:endParaRPr lang="ru-RU" dirty="0">
              <a:solidFill>
                <a:srgbClr val="0066CC"/>
              </a:solidFill>
            </a:endParaRPr>
          </a:p>
        </p:txBody>
      </p:sp>
      <p:pic>
        <p:nvPicPr>
          <p:cNvPr id="3076" name="Picture 4" descr="C:\Users\Владимир\Desktop\Фитбол 11кл\DSCN24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221088"/>
            <a:ext cx="307250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Владимир\Мои рисунки\Аэробика\Аэробика\DSCN24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57212"/>
            <a:ext cx="3024336" cy="226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Базовые шаги степ-аэробики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837011"/>
              </p:ext>
            </p:extLst>
          </p:nvPr>
        </p:nvGraphicFramePr>
        <p:xfrm>
          <a:off x="457200" y="1628800"/>
          <a:ext cx="8229600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4104456"/>
                <a:gridCol w="3610744"/>
              </a:tblGrid>
              <a:tr h="237626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6.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Мах (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Kick)</a:t>
                      </a:r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 – шаг в сторону, подъем прямой ноги вперед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237626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7.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Приставной шаг (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Step Touch)</a:t>
                      </a:r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 – шаг в сторону, приставить вторую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Владимир\Desktop\степ-платформа\сканирование00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1571625" cy="2157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Владимир\Desktop\степ-платформа\сканирование007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492" y="4149080"/>
            <a:ext cx="2466975" cy="2149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497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Фитбол-аэробика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Фитбол, в переводе с английского означает «мяч для опоры», который используется в оздоровительных целях. Фитбол изобрел швейцарский врач в прошлом веке для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л</a:t>
            </a:r>
            <a:r>
              <a:rPr lang="ru-RU" b="1" dirty="0" smtClean="0">
                <a:solidFill>
                  <a:srgbClr val="7030A0"/>
                </a:solidFill>
              </a:rPr>
              <a:t>ечения людей с заболева-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н</a:t>
            </a:r>
            <a:r>
              <a:rPr lang="ru-RU" b="1" dirty="0" smtClean="0">
                <a:solidFill>
                  <a:srgbClr val="7030A0"/>
                </a:solidFill>
              </a:rPr>
              <a:t>иями позвоночника. Этот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м</a:t>
            </a:r>
            <a:r>
              <a:rPr lang="ru-RU" b="1" dirty="0" smtClean="0">
                <a:solidFill>
                  <a:srgbClr val="7030A0"/>
                </a:solidFill>
              </a:rPr>
              <a:t>яч поднимает настроение.</a:t>
            </a:r>
          </a:p>
          <a:p>
            <a:pPr marL="0" indent="0">
              <a:buNone/>
            </a:pPr>
            <a:endParaRPr lang="ru-RU" b="1" dirty="0" smtClean="0">
              <a:solidFill>
                <a:srgbClr val="7030A0"/>
              </a:solidFill>
            </a:endParaRPr>
          </a:p>
        </p:txBody>
      </p:sp>
      <p:pic>
        <p:nvPicPr>
          <p:cNvPr id="4" name="Содержимое 5" descr="Без имени-1.png"/>
          <p:cNvPicPr>
            <a:picLocks noGrp="1"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212976"/>
            <a:ext cx="3960441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1441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Фитбол-аэробика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179388">
              <a:spcBef>
                <a:spcPct val="0"/>
              </a:spcBef>
            </a:pPr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Тренирует равновесие</a:t>
            </a:r>
            <a:endParaRPr lang="ru-RU" sz="2400" b="1" dirty="0">
              <a:solidFill>
                <a:srgbClr val="7030A0"/>
              </a:solidFill>
              <a:latin typeface="+mj-lt"/>
            </a:endParaRPr>
          </a:p>
          <a:p>
            <a:pPr marL="0" lvl="0" indent="179388">
              <a:spcBef>
                <a:spcPct val="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 Тренировка </a:t>
            </a:r>
            <a:r>
              <a:rPr lang="ru-RU" sz="2400" b="1" dirty="0">
                <a:solidFill>
                  <a:srgbClr val="7030A0"/>
                </a:solidFill>
                <a:latin typeface="+mj-lt"/>
              </a:rPr>
              <a:t>мелких групп мышц</a:t>
            </a:r>
          </a:p>
          <a:p>
            <a:pPr marL="0" lvl="0" indent="179388">
              <a:spcBef>
                <a:spcPct val="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 Снятие </a:t>
            </a:r>
            <a:r>
              <a:rPr lang="ru-RU" sz="2400" b="1" dirty="0">
                <a:solidFill>
                  <a:srgbClr val="7030A0"/>
                </a:solidFill>
                <a:latin typeface="+mj-lt"/>
              </a:rPr>
              <a:t>нагрузки с 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позвоночника</a:t>
            </a:r>
            <a:endParaRPr lang="ru-RU" sz="2400" b="1" dirty="0">
              <a:solidFill>
                <a:srgbClr val="7030A0"/>
              </a:solidFill>
              <a:latin typeface="+mj-lt"/>
            </a:endParaRPr>
          </a:p>
          <a:p>
            <a:pPr marL="0" lvl="0" indent="179388">
              <a:spcBef>
                <a:spcPct val="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 Одновременная </a:t>
            </a:r>
            <a:r>
              <a:rPr lang="ru-RU" sz="2400" b="1" dirty="0">
                <a:solidFill>
                  <a:srgbClr val="7030A0"/>
                </a:solidFill>
                <a:latin typeface="+mj-lt"/>
              </a:rPr>
              <a:t>тренировка мышц 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спины  и</a:t>
            </a:r>
            <a:r>
              <a:rPr lang="ru-RU" sz="2400" b="1" dirty="0">
                <a:solidFill>
                  <a:srgbClr val="7030A0"/>
                </a:solidFill>
                <a:latin typeface="+mj-lt"/>
              </a:rPr>
              <a:t> 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   брюшного пресса</a:t>
            </a:r>
            <a:endParaRPr lang="ru-RU" sz="2400" b="1" dirty="0">
              <a:solidFill>
                <a:srgbClr val="7030A0"/>
              </a:solidFill>
              <a:latin typeface="+mj-lt"/>
            </a:endParaRPr>
          </a:p>
          <a:p>
            <a:pPr marL="0" lvl="0" indent="179388">
              <a:spcBef>
                <a:spcPct val="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 Возможность </a:t>
            </a:r>
            <a:r>
              <a:rPr lang="ru-RU" sz="2400" b="1" dirty="0">
                <a:solidFill>
                  <a:srgbClr val="7030A0"/>
                </a:solidFill>
                <a:latin typeface="+mj-lt"/>
              </a:rPr>
              <a:t>проведения стретчинга всех групп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  мышц</a:t>
            </a:r>
            <a:endParaRPr lang="ru-RU" sz="2400" b="1" dirty="0">
              <a:solidFill>
                <a:srgbClr val="7030A0"/>
              </a:solidFill>
              <a:latin typeface="+mj-lt"/>
            </a:endParaRPr>
          </a:p>
          <a:p>
            <a:pPr marL="0" lvl="0" indent="179388">
              <a:spcBef>
                <a:spcPct val="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 Улучшается внимание, эмоциональный настрой</a:t>
            </a:r>
            <a:endParaRPr lang="ru-RU" sz="2400" b="1" dirty="0">
              <a:solidFill>
                <a:srgbClr val="7030A0"/>
              </a:solidFill>
              <a:latin typeface="+mj-lt"/>
            </a:endParaRPr>
          </a:p>
          <a:p>
            <a:pPr marL="0" lvl="0" indent="179388">
              <a:spcBef>
                <a:spcPct val="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 Способствует </a:t>
            </a:r>
            <a:r>
              <a:rPr lang="ru-RU" sz="2400" b="1" dirty="0">
                <a:solidFill>
                  <a:srgbClr val="7030A0"/>
                </a:solidFill>
                <a:latin typeface="+mj-lt"/>
              </a:rPr>
              <a:t>исправлению 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осанки </a:t>
            </a:r>
          </a:p>
          <a:p>
            <a:pPr marL="0" lvl="0" indent="179388">
              <a:spcBef>
                <a:spcPct val="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 Благотворно  влияет </a:t>
            </a:r>
            <a:r>
              <a:rPr lang="ru-RU" sz="2400" b="1" dirty="0">
                <a:solidFill>
                  <a:srgbClr val="7030A0"/>
                </a:solidFill>
                <a:latin typeface="+mj-lt"/>
              </a:rPr>
              <a:t>на сердце, легкие, 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сосуды</a:t>
            </a:r>
            <a:endParaRPr lang="ru-RU" sz="24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9723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Фитбол-аэробика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800" b="1" u="sng" dirty="0" smtClean="0">
                <a:solidFill>
                  <a:srgbClr val="7030A0"/>
                </a:solidFill>
                <a:latin typeface="+mj-lt"/>
              </a:rPr>
              <a:t>Основные правила занятий с мячом:</a:t>
            </a:r>
          </a:p>
          <a:p>
            <a:pPr lvl="0"/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Угол </a:t>
            </a:r>
            <a:r>
              <a:rPr lang="ru-RU" sz="2400" b="1" dirty="0">
                <a:solidFill>
                  <a:srgbClr val="7030A0"/>
                </a:solidFill>
                <a:latin typeface="+mj-lt"/>
              </a:rPr>
              <a:t>между туловищем и ногами в положении сидя на мяче должен быть 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не меньше, </a:t>
            </a:r>
            <a:r>
              <a:rPr lang="ru-RU" sz="2400" b="1" dirty="0">
                <a:solidFill>
                  <a:srgbClr val="7030A0"/>
                </a:solidFill>
                <a:latin typeface="+mj-lt"/>
              </a:rPr>
              <a:t>чем 90°</a:t>
            </a:r>
          </a:p>
          <a:p>
            <a:pPr lvl="0"/>
            <a:r>
              <a:rPr lang="ru-RU" sz="2400" b="1" dirty="0">
                <a:solidFill>
                  <a:srgbClr val="7030A0"/>
                </a:solidFill>
                <a:latin typeface="+mj-lt"/>
              </a:rPr>
              <a:t>На занятиях необходимо использовать 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устойчивые, </a:t>
            </a:r>
            <a:r>
              <a:rPr lang="ru-RU" sz="2400" b="1" dirty="0">
                <a:solidFill>
                  <a:srgbClr val="7030A0"/>
                </a:solidFill>
                <a:latin typeface="+mj-lt"/>
              </a:rPr>
              <a:t>правильно надутые 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мячи</a:t>
            </a:r>
          </a:p>
          <a:p>
            <a:pPr marL="341313" lvl="0" indent="-341313">
              <a:spcBef>
                <a:spcPct val="0"/>
              </a:spcBef>
              <a:buFont typeface="Arial" charset="0"/>
              <a:buChar char="•"/>
            </a:pPr>
            <a:r>
              <a:rPr lang="ru-RU" sz="2400" b="1" kern="1200" dirty="0">
                <a:solidFill>
                  <a:srgbClr val="7030A0"/>
                </a:solidFill>
                <a:latin typeface="+mj-lt"/>
                <a:cs typeface="Arial" charset="0"/>
              </a:rPr>
              <a:t>Не используйте мячи не подходящего вам размера.</a:t>
            </a:r>
          </a:p>
          <a:p>
            <a:pPr marL="341313" lvl="0" indent="-341313">
              <a:spcBef>
                <a:spcPct val="0"/>
              </a:spcBef>
              <a:buFont typeface="Arial" charset="0"/>
              <a:buChar char="•"/>
            </a:pPr>
            <a:r>
              <a:rPr lang="ru-RU" sz="2400" b="1" kern="1200" dirty="0">
                <a:solidFill>
                  <a:srgbClr val="7030A0"/>
                </a:solidFill>
                <a:latin typeface="+mj-lt"/>
                <a:cs typeface="Arial" charset="0"/>
              </a:rPr>
              <a:t>Не выполняйте сложных упражнений без поддержки</a:t>
            </a:r>
          </a:p>
          <a:p>
            <a:pPr marL="341313" lvl="0" indent="-341313">
              <a:spcBef>
                <a:spcPct val="0"/>
              </a:spcBef>
              <a:buFont typeface="Arial" charset="0"/>
              <a:buChar char="•"/>
            </a:pPr>
            <a:r>
              <a:rPr lang="ru-RU" sz="2400" b="1" kern="1200" dirty="0" smtClean="0">
                <a:solidFill>
                  <a:srgbClr val="7030A0"/>
                </a:solidFill>
                <a:latin typeface="+mj-lt"/>
                <a:cs typeface="Arial" charset="0"/>
              </a:rPr>
              <a:t>Расстояние между занимающимися должно быть не менее 1,5 метров</a:t>
            </a:r>
            <a:endParaRPr lang="ru-RU" sz="2400" b="1" kern="1200" dirty="0">
              <a:solidFill>
                <a:srgbClr val="7030A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55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Фитбол-аэробика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Правильная посадка на фитболе: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Владимир\Desktop\DSCN2307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32856"/>
            <a:ext cx="20002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4315" y="2321241"/>
            <a:ext cx="273630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Угол между туловищем и бедром, бедром и голенью, голенью и стопой составляет 90*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666506"/>
            <a:ext cx="2736304" cy="1570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Спина выпрямлена, плечи развернуты, живот втянут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2204864"/>
            <a:ext cx="2736304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Ноги на ширине плеч, ступни параллельно друг к другу и прижаты к полу, колени направлены на носки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4666506"/>
            <a:ext cx="2736304" cy="1570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7030A0"/>
                </a:solidFill>
              </a:rPr>
              <a:t>Голова приподнята и ее центральная линия совпадает с осью туловища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4869160"/>
            <a:ext cx="2160240" cy="1421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Руки лежат на фитболе и фиксируют его ладонями сбоку или сзади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30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Фитбол-аэробика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123728" y="1124744"/>
            <a:ext cx="1656184" cy="64807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53136" y="1124744"/>
            <a:ext cx="0" cy="50405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364088" y="1124744"/>
            <a:ext cx="1512168" cy="64807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39552" y="1988840"/>
            <a:ext cx="2376264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Упражнения фитбол аэробики содействуют профилактике и коррекции различных заболеваний (опорно-двигательного аппарата, внутренних органов и др.)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47864" y="1628800"/>
            <a:ext cx="2520280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Упражнения фитбол-аэробики способствуют развитию  музыкально-ритмических, танцевальных и творческих способностей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00192" y="1988840"/>
            <a:ext cx="2376264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7030A0"/>
                </a:solidFill>
              </a:rPr>
              <a:t>Упражнения фитбол-аэробики способствуют развитию двигательных способностей (силы, гибкости, координации, выносливости, быстроты, функции равновесия)</a:t>
            </a:r>
          </a:p>
        </p:txBody>
      </p:sp>
      <p:pic>
        <p:nvPicPr>
          <p:cNvPr id="1026" name="Picture 2" descr="C:\Users\Владимир\Desktop\DSCN25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72" y="4293096"/>
            <a:ext cx="2760464" cy="223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027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Фитбол-аэробика</a:t>
            </a:r>
            <a:r>
              <a:rPr lang="ru-RU" sz="2800" b="1" dirty="0" smtClean="0">
                <a:solidFill>
                  <a:srgbClr val="002060"/>
                </a:solidFill>
              </a:rPr>
              <a:t> (базовые упражнения)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5" descr="uprag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332" y="1197108"/>
            <a:ext cx="7234377" cy="525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5926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Фитбол-аэробика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3616719" y="3064828"/>
            <a:ext cx="1728928" cy="16287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МЯЧ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3661048" y="1207304"/>
            <a:ext cx="1698652" cy="15736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ОПОРА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5724128" y="3553126"/>
            <a:ext cx="1656184" cy="15841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Массажер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1478608" y="3429000"/>
            <a:ext cx="1728192" cy="169558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Ориентир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2699792" y="4858560"/>
            <a:ext cx="1685152" cy="15947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Препят-ствие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5418793" y="1838371"/>
            <a:ext cx="1584176" cy="1590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Предмет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586321" y="4858560"/>
            <a:ext cx="1664943" cy="15947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Аморти-затор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1979712" y="1772816"/>
            <a:ext cx="1681336" cy="16561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Отяго-щение</a:t>
            </a:r>
            <a:endParaRPr lang="ru-RU" b="1" dirty="0">
              <a:solidFill>
                <a:srgbClr val="7030A0"/>
              </a:solidFill>
            </a:endParaRPr>
          </a:p>
        </p:txBody>
      </p:sp>
      <p:cxnSp>
        <p:nvCxnSpPr>
          <p:cNvPr id="20" name="Прямая со стрелкой 19"/>
          <p:cNvCxnSpPr>
            <a:endCxn id="9" idx="3"/>
          </p:cNvCxnSpPr>
          <p:nvPr/>
        </p:nvCxnSpPr>
        <p:spPr>
          <a:xfrm flipV="1">
            <a:off x="5220072" y="3196058"/>
            <a:ext cx="430718" cy="23294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359700" y="4077072"/>
            <a:ext cx="364428" cy="7200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932040" y="4581128"/>
            <a:ext cx="144016" cy="36004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3923928" y="4581128"/>
            <a:ext cx="144016" cy="36004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3206800" y="4077072"/>
            <a:ext cx="439110" cy="3600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4" idx="1"/>
          </p:cNvCxnSpPr>
          <p:nvPr/>
        </p:nvCxnSpPr>
        <p:spPr>
          <a:xfrm flipH="1" flipV="1">
            <a:off x="3513177" y="2992820"/>
            <a:ext cx="356738" cy="31052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4" idx="0"/>
          </p:cNvCxnSpPr>
          <p:nvPr/>
        </p:nvCxnSpPr>
        <p:spPr>
          <a:xfrm flipV="1">
            <a:off x="4481183" y="2780927"/>
            <a:ext cx="0" cy="28390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371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Фитбол-аэробика в МБОУ СОШ с.Аван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615459"/>
              </p:ext>
            </p:extLst>
          </p:nvPr>
        </p:nvGraphicFramePr>
        <p:xfrm>
          <a:off x="611559" y="1628800"/>
          <a:ext cx="7992891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7"/>
                <a:gridCol w="2664297"/>
                <a:gridCol w="2664297"/>
              </a:tblGrid>
              <a:tr h="2304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04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 descr="C:\Users\Владимир\Desktop\DSCN2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773" y="1792038"/>
            <a:ext cx="2614507" cy="20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ладимир\Desktop\DSCN23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92038"/>
            <a:ext cx="2623599" cy="20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Владимир\Desktop\DSCN23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280" y="1792039"/>
            <a:ext cx="2561160" cy="208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Владимир\Desktop\DSCN23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86127"/>
            <a:ext cx="2647220" cy="220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Владимир\Desktop\DSCN23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773" y="3986127"/>
            <a:ext cx="2614507" cy="220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Владимир\Desktop\DSCN23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280" y="3986127"/>
            <a:ext cx="2609656" cy="220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052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Экспериментальная часть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Первая часть эксперимента: 2012-2014 г.г.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229333"/>
              </p:ext>
            </p:extLst>
          </p:nvPr>
        </p:nvGraphicFramePr>
        <p:xfrm>
          <a:off x="1043608" y="2348878"/>
          <a:ext cx="7056783" cy="3816428"/>
        </p:xfrm>
        <a:graphic>
          <a:graphicData uri="http://schemas.openxmlformats.org/drawingml/2006/table">
            <a:tbl>
              <a:tblPr firstRow="1" firstCol="1" bandRow="1"/>
              <a:tblGrid>
                <a:gridCol w="2352261"/>
                <a:gridCol w="2352261"/>
                <a:gridCol w="2352261"/>
              </a:tblGrid>
              <a:tr h="571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Время эксперимента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Процентное выражение,%</a:t>
                      </a:r>
                      <a:endParaRPr lang="ru-RU" sz="1600" b="1" i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89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Начало эксперимента</a:t>
                      </a:r>
                      <a:endParaRPr lang="ru-RU" sz="1800" b="1" i="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 год</a:t>
                      </a:r>
                      <a:endParaRPr lang="ru-RU" sz="1800" b="1" i="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 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51,2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23,8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89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Конец эксперимента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 год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46,7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40,3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05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3366"/>
                </a:solidFill>
              </a:rPr>
              <a:t>Условия оздоровительного эффекта</a:t>
            </a:r>
            <a:endParaRPr lang="ru-RU" sz="3200" b="1" dirty="0">
              <a:solidFill>
                <a:srgbClr val="003366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66CC"/>
                </a:solidFill>
              </a:rPr>
              <a:t>Участие в работе больших мышечных групп.</a:t>
            </a:r>
          </a:p>
          <a:p>
            <a:r>
              <a:rPr lang="ru-RU" sz="3600" b="1" dirty="0" smtClean="0">
                <a:solidFill>
                  <a:srgbClr val="0066CC"/>
                </a:solidFill>
              </a:rPr>
              <a:t>Возможность продолжительного выполнения упражнения.</a:t>
            </a:r>
          </a:p>
          <a:p>
            <a:r>
              <a:rPr lang="ru-RU" sz="3600" b="1" dirty="0" smtClean="0">
                <a:solidFill>
                  <a:srgbClr val="0066CC"/>
                </a:solidFill>
              </a:rPr>
              <a:t>Ритмический характер мышечной деятельности.</a:t>
            </a:r>
            <a:endParaRPr lang="ru-RU" sz="3600" b="1" dirty="0">
              <a:solidFill>
                <a:srgbClr val="0066CC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Экспериментальная часть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077560"/>
              </p:ext>
            </p:extLst>
          </p:nvPr>
        </p:nvGraphicFramePr>
        <p:xfrm>
          <a:off x="827584" y="1844824"/>
          <a:ext cx="360040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78360672"/>
              </p:ext>
            </p:extLst>
          </p:nvPr>
        </p:nvGraphicFramePr>
        <p:xfrm>
          <a:off x="4716016" y="1844824"/>
          <a:ext cx="396044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11560" y="4437112"/>
            <a:ext cx="7848872" cy="1922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По результатам эксперимента видно, что низкий уровень физической подготовленности упал с 23,8% до 13% (зеленый цвет), а высокий уровень поднялся с 25% до 46,7% (синий цвет), т.е. почти в 2 раза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78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Экспериментальная часть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Вторая часть эксперимента </a:t>
            </a:r>
            <a:r>
              <a:rPr lang="ru-RU" sz="2800" b="1" dirty="0" smtClean="0">
                <a:solidFill>
                  <a:srgbClr val="7030A0"/>
                </a:solidFill>
              </a:rPr>
              <a:t>(2014-2015)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оценка работоспособности по Гарвард-тесту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622986"/>
              </p:ext>
            </p:extLst>
          </p:nvPr>
        </p:nvGraphicFramePr>
        <p:xfrm>
          <a:off x="1115616" y="2708922"/>
          <a:ext cx="6783070" cy="3739270"/>
        </p:xfrm>
        <a:graphic>
          <a:graphicData uri="http://schemas.openxmlformats.org/drawingml/2006/table">
            <a:tbl>
              <a:tblPr firstRow="1" firstCol="1" bandRow="1"/>
              <a:tblGrid>
                <a:gridCol w="432048"/>
                <a:gridCol w="1944216"/>
                <a:gridCol w="1080120"/>
                <a:gridCol w="1064816"/>
                <a:gridCol w="1130935"/>
                <a:gridCol w="1130935"/>
              </a:tblGrid>
              <a:tr h="565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Фамилия, имя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испытуемого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Б. </a:t>
                      </a: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Р.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3,7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К. </a:t>
                      </a: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М.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М. </a:t>
                      </a: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В.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6+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4,6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Н. </a:t>
                      </a: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А.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3,3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 </a:t>
                      </a: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Е.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4,3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С. </a:t>
                      </a: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К.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3,7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Ш. </a:t>
                      </a: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Д. </a:t>
                      </a: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 </a:t>
                      </a: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В.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3.3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С.  </a:t>
                      </a: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Е.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2,2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3,2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4,1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057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Экспериментальная часть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Результаты теппинг-теста </a:t>
            </a:r>
            <a:r>
              <a:rPr lang="ru-RU" sz="2800" b="1" dirty="0" smtClean="0">
                <a:solidFill>
                  <a:srgbClr val="7030A0"/>
                </a:solidFill>
              </a:rPr>
              <a:t>(2014-2015)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964464"/>
              </p:ext>
            </p:extLst>
          </p:nvPr>
        </p:nvGraphicFramePr>
        <p:xfrm>
          <a:off x="683569" y="2369663"/>
          <a:ext cx="7488831" cy="3939656"/>
        </p:xfrm>
        <a:graphic>
          <a:graphicData uri="http://schemas.openxmlformats.org/drawingml/2006/table">
            <a:tbl>
              <a:tblPr firstRow="1" firstCol="1" bandRow="1"/>
              <a:tblGrid>
                <a:gridCol w="673505"/>
                <a:gridCol w="2405814"/>
                <a:gridCol w="1220107"/>
                <a:gridCol w="1180355"/>
                <a:gridCol w="1104672"/>
                <a:gridCol w="904378"/>
              </a:tblGrid>
              <a:tr h="562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п/п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Фамилия, имя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№1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17.11.14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№2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18.01.15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19.03.15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Средн.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Б. М.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59,8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64,5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66,0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63,4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Б. Р.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65,5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62,5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К. М.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67,8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70,8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69,9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М. В.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66,5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70,3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69,6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Н. А.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68,3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69,0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70,0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69,1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 Е.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66,1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67,8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68,2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67,4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С. К.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72,8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74,3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73,7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Ш.  П.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67,3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68,4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67,2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Д. Г.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59,5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60,8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62,3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60,9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 В.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65,3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67,2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69,0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67,2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С. </a:t>
                      </a:r>
                      <a:r>
                        <a:rPr lang="ru-RU" sz="1600" b="1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Е.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65,3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65,8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66,0</a:t>
                      </a:r>
                      <a:endParaRPr lang="ru-RU" sz="1600" b="1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65,7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Среднее: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65,0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67,4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68,4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960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Итоги эксперимента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18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Экспериментальные данные, полученные в результате тестирования, позволяют сделать определенные </a:t>
            </a:r>
            <a:r>
              <a:rPr lang="ru-RU" sz="18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выводы</a:t>
            </a:r>
            <a:r>
              <a:rPr lang="ru-RU" sz="18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18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8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1.Занятия оздоровительной аэробикой повышают уровень физической и функциональной подготовленности занимающихся. </a:t>
            </a:r>
            <a:endParaRPr lang="ru-RU" sz="18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8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2.Занятия оздоровительной аэробикой повышают работоспособность организма и улучшают его адаптационные свойства.</a:t>
            </a:r>
            <a:endParaRPr lang="ru-RU" sz="18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8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3.Занятия оздоровительной аэробикой улучшают состояние двигательных центров, что влияет на качественную подготовку спортсмена в целом. Под действием упражнений аэробики изменяется тип нервной системы от слабой к сильной, а спортсмен с сильной нервной системой достигает больших спортивных успехов.</a:t>
            </a:r>
            <a:endParaRPr lang="ru-RU" sz="18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8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4.В результате проведения эксперимента можно отметить и другие положительные стороны: у обучающихся возрос интерес к двигательным действиям и самостоятельным занятиям, после уроков ученики отмечают повышенное психоэмоциональное состояние, радость и положительные эмоции.</a:t>
            </a:r>
            <a:endParaRPr lang="ru-RU" sz="18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304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Documents and Settings\User\Рабочий стол\аттестация савва 2013\к проекту\картинки по физре\utrennaja-zaryad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927833"/>
            <a:ext cx="1547664" cy="277619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6350"/>
            <a:ext cx="9190038" cy="687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908720"/>
            <a:ext cx="69127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СПАСИБО ЗА УЧАСТИЕ!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Ведь только вместе можно добиться наилучшего успеха!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1" descr="C:\Documents and Settings\User\Рабочий стол\аттестация савва 2013\к проекту\картинки по физре\utrennaja-zaryad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789040"/>
            <a:ext cx="1547664" cy="2776194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21733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3366"/>
                </a:solidFill>
              </a:rPr>
              <a:t>Влияние аэробики на организм человека</a:t>
            </a:r>
            <a:endParaRPr lang="ru-RU" sz="4000" b="1" dirty="0">
              <a:solidFill>
                <a:srgbClr val="003366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968552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66CC"/>
                </a:solidFill>
              </a:rPr>
              <a:t>1.Развивается опорно-двигательный аппарат, мышечная система, укрепляется организм в целом.</a:t>
            </a:r>
          </a:p>
          <a:p>
            <a:r>
              <a:rPr lang="ru-RU" sz="2400" b="1" i="1" dirty="0" smtClean="0">
                <a:solidFill>
                  <a:srgbClr val="0066CC"/>
                </a:solidFill>
              </a:rPr>
              <a:t>2.Улучшается функционирование всех внутренних органов и систем человека.</a:t>
            </a:r>
          </a:p>
          <a:p>
            <a:r>
              <a:rPr lang="ru-RU" sz="2400" b="1" i="1" dirty="0" smtClean="0">
                <a:solidFill>
                  <a:srgbClr val="0066CC"/>
                </a:solidFill>
              </a:rPr>
              <a:t>3. Аэробику применяют при неврозах, дистонии, начальных стадиях гипертонии, переутомлении.</a:t>
            </a:r>
          </a:p>
          <a:p>
            <a:r>
              <a:rPr lang="ru-RU" sz="2400" b="1" i="1" dirty="0" smtClean="0">
                <a:solidFill>
                  <a:srgbClr val="0066CC"/>
                </a:solidFill>
              </a:rPr>
              <a:t>4. Эффективное средство профилактики остеохондроза.</a:t>
            </a:r>
          </a:p>
          <a:p>
            <a:r>
              <a:rPr lang="ru-RU" sz="2400" b="1" i="1" dirty="0" smtClean="0">
                <a:solidFill>
                  <a:srgbClr val="0066CC"/>
                </a:solidFill>
              </a:rPr>
              <a:t>5. Улучшается работа нервной системы.</a:t>
            </a:r>
          </a:p>
          <a:p>
            <a:r>
              <a:rPr lang="ru-RU" sz="2400" b="1" i="1" dirty="0" smtClean="0">
                <a:solidFill>
                  <a:srgbClr val="0066CC"/>
                </a:solidFill>
              </a:rPr>
              <a:t>6. Улучшается регуляция обменных процессов.</a:t>
            </a:r>
            <a:endParaRPr lang="ru-RU" sz="2400" b="1" i="1" dirty="0">
              <a:solidFill>
                <a:srgbClr val="0066C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3366"/>
                </a:solidFill>
              </a:rPr>
              <a:t>Классификация видов аэробики</a:t>
            </a:r>
            <a:endParaRPr lang="ru-RU" sz="3600" b="1" dirty="0">
              <a:solidFill>
                <a:srgbClr val="003366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178" y="1699669"/>
            <a:ext cx="8229600" cy="4525963"/>
          </a:xfrm>
        </p:spPr>
        <p:txBody>
          <a:bodyPr/>
          <a:lstStyle/>
          <a:p>
            <a:pPr algn="ctr"/>
            <a:endParaRPr lang="ru-RU" dirty="0" smtClean="0">
              <a:solidFill>
                <a:srgbClr val="0066CC"/>
              </a:solidFill>
            </a:endParaRPr>
          </a:p>
          <a:p>
            <a:pPr algn="ctr"/>
            <a:endParaRPr lang="ru-RU" dirty="0">
              <a:solidFill>
                <a:srgbClr val="0066CC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0066CC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388758" y="1700808"/>
            <a:ext cx="396044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АЭРОБИКА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3527" y="4437112"/>
            <a:ext cx="2645223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Оздоровительная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03848" y="4437112"/>
            <a:ext cx="2520280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Прикладная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84168" y="4437112"/>
            <a:ext cx="2471274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Спортивная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476049" y="3212976"/>
            <a:ext cx="0" cy="122413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5"/>
            <a:endCxn id="7" idx="0"/>
          </p:cNvCxnSpPr>
          <p:nvPr/>
        </p:nvCxnSpPr>
        <p:spPr>
          <a:xfrm>
            <a:off x="5769205" y="2991524"/>
            <a:ext cx="1550600" cy="14455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3"/>
            <a:endCxn id="3" idx="0"/>
          </p:cNvCxnSpPr>
          <p:nvPr/>
        </p:nvCxnSpPr>
        <p:spPr>
          <a:xfrm flipH="1">
            <a:off x="1646139" y="2991524"/>
            <a:ext cx="1322612" cy="14455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3366"/>
                </a:solidFill>
              </a:rPr>
              <a:t>Основные направления и стили оздоровительной аэробики</a:t>
            </a:r>
            <a:endParaRPr lang="ru-RU" sz="3600" b="1" dirty="0">
              <a:solidFill>
                <a:srgbClr val="003366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806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Оздоровительная аэробика</a:t>
            </a:r>
            <a:endParaRPr lang="ru-RU" b="1" dirty="0">
              <a:solidFill>
                <a:srgbClr val="7030A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483768" y="2276872"/>
            <a:ext cx="792088" cy="7920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72000" y="2276872"/>
            <a:ext cx="0" cy="72008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372200" y="2276872"/>
            <a:ext cx="648072" cy="7920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83568" y="3140968"/>
            <a:ext cx="20522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Танцевальная аэробика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91880" y="3140968"/>
            <a:ext cx="20882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Классическая аэробика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28184" y="3140968"/>
            <a:ext cx="20882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Аэробика с предметами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1709682" y="3861048"/>
            <a:ext cx="0" cy="28803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8" name="Прямая со стрелкой 7167"/>
          <p:cNvCxnSpPr>
            <a:stCxn id="22" idx="2"/>
          </p:cNvCxnSpPr>
          <p:nvPr/>
        </p:nvCxnSpPr>
        <p:spPr>
          <a:xfrm>
            <a:off x="7272300" y="3861048"/>
            <a:ext cx="0" cy="28803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Прямоугольник 7176"/>
          <p:cNvSpPr/>
          <p:nvPr/>
        </p:nvSpPr>
        <p:spPr>
          <a:xfrm>
            <a:off x="683568" y="4194123"/>
            <a:ext cx="2736304" cy="1899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Латина-аэробика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Фолк-аэробика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Фанк-аэробика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Хип-хоп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7179" name="Прямоугольник 7178"/>
          <p:cNvSpPr/>
          <p:nvPr/>
        </p:nvSpPr>
        <p:spPr>
          <a:xfrm>
            <a:off x="5580112" y="4194123"/>
            <a:ext cx="2736304" cy="1899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Степ-аэробика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Фитбол-аэробика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Скиппинг-аэробика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Терра-аэробика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3366"/>
                </a:solidFill>
              </a:rPr>
              <a:t>Основные направления и стили оздоровительной аэробики</a:t>
            </a:r>
            <a:endParaRPr lang="ru-RU" sz="3600" b="1" dirty="0">
              <a:solidFill>
                <a:srgbClr val="003366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007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Оздоровительная аэробика</a:t>
            </a:r>
            <a:endParaRPr lang="ru-RU" b="1" dirty="0">
              <a:solidFill>
                <a:srgbClr val="7030A0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572000" y="2132856"/>
            <a:ext cx="0" cy="50405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915816" y="2132856"/>
            <a:ext cx="648072" cy="50405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940152" y="2190940"/>
            <a:ext cx="576064" cy="57606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83569" y="2780928"/>
            <a:ext cx="23762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Аэробика силовой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направленности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91880" y="2780928"/>
            <a:ext cx="20162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Циклические виды аэробики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40152" y="2780928"/>
            <a:ext cx="23042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Аэробика с целью растягивания</a:t>
            </a:r>
            <a:endParaRPr lang="ru-RU" b="1" dirty="0">
              <a:solidFill>
                <a:srgbClr val="7030A0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871701" y="3695328"/>
            <a:ext cx="0" cy="30973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9" idx="2"/>
          </p:cNvCxnSpPr>
          <p:nvPr/>
        </p:nvCxnSpPr>
        <p:spPr>
          <a:xfrm>
            <a:off x="4499992" y="3695328"/>
            <a:ext cx="0" cy="30973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7" name="Прямая со стрелкой 8196"/>
          <p:cNvCxnSpPr/>
          <p:nvPr/>
        </p:nvCxnSpPr>
        <p:spPr>
          <a:xfrm>
            <a:off x="7092280" y="3695328"/>
            <a:ext cx="0" cy="23772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Прямоугольник 8199"/>
          <p:cNvSpPr/>
          <p:nvPr/>
        </p:nvSpPr>
        <p:spPr>
          <a:xfrm>
            <a:off x="683569" y="4005064"/>
            <a:ext cx="237626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Памп-аэробика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Интервальная аэробная тренировка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Круговая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тренировка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201" name="Прямоугольник 8200"/>
          <p:cNvSpPr/>
          <p:nvPr/>
        </p:nvSpPr>
        <p:spPr>
          <a:xfrm>
            <a:off x="3491880" y="4005064"/>
            <a:ext cx="201622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Сайкл-аэробика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Аква-аэробика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Аэробика на беговых дорожках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202" name="Прямоугольник 8201"/>
          <p:cNvSpPr/>
          <p:nvPr/>
        </p:nvSpPr>
        <p:spPr>
          <a:xfrm>
            <a:off x="5940152" y="4005064"/>
            <a:ext cx="230425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Флекс-аэробика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Йога-аэробика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Активная йога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66"/>
                </a:solidFill>
              </a:rPr>
              <a:t>Классическая аэробика</a:t>
            </a:r>
            <a:endParaRPr lang="ru-RU" b="1" dirty="0">
              <a:solidFill>
                <a:srgbClr val="003366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Типы уроков: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Обучающий </a:t>
            </a:r>
            <a:r>
              <a:rPr lang="ru-RU" sz="2800" dirty="0" smtClean="0">
                <a:solidFill>
                  <a:srgbClr val="7030A0"/>
                </a:solidFill>
              </a:rPr>
              <a:t>(оздоровительная тренировка)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Контрольный </a:t>
            </a:r>
            <a:r>
              <a:rPr lang="ru-RU" sz="2800" dirty="0" smtClean="0">
                <a:solidFill>
                  <a:srgbClr val="7030A0"/>
                </a:solidFill>
              </a:rPr>
              <a:t>(тестирование)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Тренировочный </a:t>
            </a:r>
            <a:r>
              <a:rPr lang="ru-RU" sz="2800" dirty="0" smtClean="0">
                <a:solidFill>
                  <a:srgbClr val="7030A0"/>
                </a:solidFill>
              </a:rPr>
              <a:t>(функциональн. тренинг)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Комплексный </a:t>
            </a:r>
            <a:r>
              <a:rPr lang="ru-RU" sz="2800" dirty="0" smtClean="0">
                <a:solidFill>
                  <a:srgbClr val="7030A0"/>
                </a:solidFill>
              </a:rPr>
              <a:t>(несколько физич.качеств)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Комбинированный </a:t>
            </a:r>
            <a:r>
              <a:rPr lang="ru-RU" sz="2800" dirty="0" smtClean="0">
                <a:solidFill>
                  <a:srgbClr val="7030A0"/>
                </a:solidFill>
              </a:rPr>
              <a:t>(разные виды)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Однонаправленный </a:t>
            </a:r>
            <a:r>
              <a:rPr lang="ru-RU" sz="2800" dirty="0" smtClean="0">
                <a:solidFill>
                  <a:srgbClr val="7030A0"/>
                </a:solidFill>
              </a:rPr>
              <a:t>(одна задача)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66"/>
                </a:solidFill>
              </a:rPr>
              <a:t>Классическая аэробика</a:t>
            </a:r>
            <a:endParaRPr lang="ru-RU" b="1" dirty="0">
              <a:solidFill>
                <a:srgbClr val="003366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Три типа задач: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Образовательная: </a:t>
            </a:r>
            <a:r>
              <a:rPr lang="ru-RU" sz="2400" dirty="0" smtClean="0">
                <a:solidFill>
                  <a:srgbClr val="7030A0"/>
                </a:solidFill>
              </a:rPr>
              <a:t>получение знаний о функциях организма человека, обучение терминологии в аэробике, учить чувствовать ритм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Воспитательная</a:t>
            </a:r>
            <a:r>
              <a:rPr lang="ru-RU" sz="2400" dirty="0" smtClean="0">
                <a:solidFill>
                  <a:srgbClr val="7030A0"/>
                </a:solidFill>
              </a:rPr>
              <a:t>: воспитание морально-волевых качеств, музыкального и эстетического вкуса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Развивающая</a:t>
            </a:r>
            <a:r>
              <a:rPr lang="ru-RU" sz="2400" dirty="0" smtClean="0">
                <a:solidFill>
                  <a:srgbClr val="7030A0"/>
                </a:solidFill>
              </a:rPr>
              <a:t>: формирование правильной осанки, формирование двигательных навыков, укрепление основных функциональных систем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ры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Шары</Template>
  <TotalTime>1073</TotalTime>
  <Words>1411</Words>
  <Application>Microsoft Office PowerPoint</Application>
  <PresentationFormat>Экран (4:3)</PresentationFormat>
  <Paragraphs>408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Шары</vt:lpstr>
      <vt:lpstr>Использование оздоровительной аэробики на уроках физической культуры в школе</vt:lpstr>
      <vt:lpstr>Определение аэробики</vt:lpstr>
      <vt:lpstr>Условия оздоровительного эффекта</vt:lpstr>
      <vt:lpstr>Влияние аэробики на организм человека</vt:lpstr>
      <vt:lpstr>Классификация видов аэробики</vt:lpstr>
      <vt:lpstr>Основные направления и стили оздоровительной аэробики</vt:lpstr>
      <vt:lpstr>Основные направления и стили оздоровительной аэробики</vt:lpstr>
      <vt:lpstr>Классическая аэробика</vt:lpstr>
      <vt:lpstr>Классическая аэробика</vt:lpstr>
      <vt:lpstr>Структура урока</vt:lpstr>
      <vt:lpstr>Базовые шаги</vt:lpstr>
      <vt:lpstr>Степ-аэробика</vt:lpstr>
      <vt:lpstr>Степ-аэробика</vt:lpstr>
      <vt:lpstr>Степ-аэробика</vt:lpstr>
      <vt:lpstr>Степ-аэробика</vt:lpstr>
      <vt:lpstr>Степ-аэробика</vt:lpstr>
      <vt:lpstr>Степ-аэробика</vt:lpstr>
      <vt:lpstr>Базовые шаги степ-аэробики</vt:lpstr>
      <vt:lpstr>Базовые шаги степ-аэробики</vt:lpstr>
      <vt:lpstr>Базовые шаги степ-аэробики</vt:lpstr>
      <vt:lpstr>Фитбол-аэробика</vt:lpstr>
      <vt:lpstr>Фитбол-аэробика</vt:lpstr>
      <vt:lpstr>Фитбол-аэробика</vt:lpstr>
      <vt:lpstr>Фитбол-аэробика</vt:lpstr>
      <vt:lpstr>Фитбол-аэробика</vt:lpstr>
      <vt:lpstr>Фитбол-аэробика (базовые упражнения)</vt:lpstr>
      <vt:lpstr>Фитбол-аэробика</vt:lpstr>
      <vt:lpstr>Фитбол-аэробика в МБОУ СОШ с.Аван</vt:lpstr>
      <vt:lpstr>Экспериментальная часть</vt:lpstr>
      <vt:lpstr>Экспериментальная часть</vt:lpstr>
      <vt:lpstr>Экспериментальная часть</vt:lpstr>
      <vt:lpstr>Экспериментальная часть</vt:lpstr>
      <vt:lpstr>Итоги эксперимента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оздоровительной аэробики на уроках физической культуры в школе</dc:title>
  <dc:creator>Владимир</dc:creator>
  <cp:lastModifiedBy>Владимир</cp:lastModifiedBy>
  <cp:revision>63</cp:revision>
  <dcterms:created xsi:type="dcterms:W3CDTF">2015-04-27T06:20:08Z</dcterms:created>
  <dcterms:modified xsi:type="dcterms:W3CDTF">2015-05-15T12:22:45Z</dcterms:modified>
</cp:coreProperties>
</file>