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200800" cy="4680520"/>
          </a:xfrm>
        </p:spPr>
        <p:txBody>
          <a:bodyPr/>
          <a:lstStyle/>
          <a:p>
            <a:r>
              <a:rPr lang="ru-RU" sz="4400" dirty="0" smtClean="0"/>
              <a:t>12×2=                    24:3= </a:t>
            </a:r>
            <a:br>
              <a:rPr lang="ru-RU" sz="4400" dirty="0" smtClean="0"/>
            </a:br>
            <a:r>
              <a:rPr lang="ru-RU" sz="4400" dirty="0" smtClean="0"/>
              <a:t>81:9=                     60:10=</a:t>
            </a:r>
            <a:br>
              <a:rPr lang="ru-RU" sz="4400" dirty="0" smtClean="0"/>
            </a:br>
            <a:r>
              <a:rPr lang="ru-RU" sz="4400" dirty="0" smtClean="0"/>
              <a:t>84:2=                      32:8=</a:t>
            </a:r>
            <a:br>
              <a:rPr lang="ru-RU" sz="4400" dirty="0" smtClean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52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141466"/>
              </p:ext>
            </p:extLst>
          </p:nvPr>
        </p:nvGraphicFramePr>
        <p:xfrm>
          <a:off x="1475656" y="1196752"/>
          <a:ext cx="5832646" cy="347673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59105"/>
                <a:gridCol w="1508161"/>
                <a:gridCol w="1555959"/>
                <a:gridCol w="1309421"/>
              </a:tblGrid>
              <a:tr h="648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Делимое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Делитель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Неполное частное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Остаток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78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US" sz="2400" b="1" spc="25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27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836712"/>
            <a:ext cx="7925504" cy="4320479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Найди лишнее выражение.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Почему данное выражение(я) лишнее?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dirty="0" smtClean="0"/>
              <a:t>36:6=6                         52:7=7(ост.3</a:t>
            </a:r>
            <a:r>
              <a:rPr lang="ru-RU" sz="3600" dirty="0"/>
              <a:t>)</a:t>
            </a:r>
          </a:p>
          <a:p>
            <a:r>
              <a:rPr lang="ru-RU" sz="3600" dirty="0" smtClean="0"/>
              <a:t>22:3=7(ост.1</a:t>
            </a:r>
            <a:r>
              <a:rPr lang="ru-RU" sz="3600" dirty="0"/>
              <a:t>)              19:3=6(ост1)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2627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00628"/>
            <a:ext cx="8964488" cy="39845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Тема </a:t>
            </a:r>
            <a:r>
              <a:rPr lang="ru-RU" sz="4000" dirty="0" smtClean="0"/>
              <a:t>«Остаток </a:t>
            </a:r>
            <a:r>
              <a:rPr lang="ru-RU" sz="4000" dirty="0"/>
              <a:t>и </a:t>
            </a:r>
            <a:r>
              <a:rPr lang="ru-RU" sz="4000" dirty="0" smtClean="0"/>
              <a:t>делитель»</a:t>
            </a:r>
          </a:p>
          <a:p>
            <a:pPr algn="ctr"/>
            <a:endParaRPr lang="ru-RU" sz="4000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Цели урока: </a:t>
            </a:r>
            <a:endParaRPr lang="ru-RU" sz="4000" dirty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ru-RU" sz="3600" dirty="0" smtClean="0"/>
              <a:t>Закрепить </a:t>
            </a:r>
            <a:r>
              <a:rPr lang="ru-RU" sz="3600" dirty="0"/>
              <a:t>знания о делении с остатком</a:t>
            </a:r>
            <a:r>
              <a:rPr lang="ru-RU" sz="3600" dirty="0" smtClean="0"/>
              <a:t>;</a:t>
            </a:r>
          </a:p>
          <a:p>
            <a:pPr marL="0" indent="0"/>
            <a:endParaRPr lang="ru-RU" sz="3600" dirty="0"/>
          </a:p>
          <a:p>
            <a:r>
              <a:rPr lang="ru-RU" sz="3600" dirty="0" smtClean="0"/>
              <a:t>2. Развить </a:t>
            </a:r>
            <a:r>
              <a:rPr lang="ru-RU" sz="3600" dirty="0"/>
              <a:t>вычислительные </a:t>
            </a:r>
            <a:r>
              <a:rPr lang="ru-RU" sz="3600" dirty="0" smtClean="0"/>
              <a:t>навыки.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1103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0"/>
            <a:ext cx="8712968" cy="63813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Соотнеси компоненты и выражения.</a:t>
            </a:r>
          </a:p>
          <a:p>
            <a:endParaRPr lang="ru-RU" sz="2800" dirty="0"/>
          </a:p>
          <a:p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37626"/>
              </p:ext>
            </p:extLst>
          </p:nvPr>
        </p:nvGraphicFramePr>
        <p:xfrm>
          <a:off x="683568" y="692696"/>
          <a:ext cx="7704856" cy="595285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52428"/>
                <a:gridCol w="3852428"/>
              </a:tblGrid>
              <a:tr h="40549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Компоненты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Выражения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1299802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-уменьшаемое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-вычетаемое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-разность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4×2=8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802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-множитель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–множитель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-произведение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57:7=7(ост.3)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9802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-1слогаемое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- 2слогаемое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-сумма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23-3=20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99756"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-делимое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-делитель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-неполное частное</a:t>
                      </a:r>
                    </a:p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-остаток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39+1=40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1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>
            <a:off x="2915816" y="1556792"/>
            <a:ext cx="1728192" cy="223224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672528" y="1521456"/>
            <a:ext cx="2232248" cy="126014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636791" y="3792163"/>
            <a:ext cx="2007217" cy="136502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203848" y="2815965"/>
            <a:ext cx="1755456" cy="248524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35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32656"/>
            <a:ext cx="7520940" cy="4680520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76=9*8+4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76</a:t>
            </a:r>
            <a:r>
              <a:rPr lang="ru-RU" sz="4000" dirty="0" smtClean="0"/>
              <a:t>-неполное </a:t>
            </a:r>
            <a:r>
              <a:rPr lang="ru-RU" sz="4000" dirty="0"/>
              <a:t>частное;</a:t>
            </a:r>
          </a:p>
          <a:p>
            <a:r>
              <a:rPr lang="ru-RU" sz="4000" dirty="0">
                <a:solidFill>
                  <a:srgbClr val="C00000"/>
                </a:solidFill>
              </a:rPr>
              <a:t>9</a:t>
            </a:r>
            <a:r>
              <a:rPr lang="ru-RU" sz="4000" dirty="0"/>
              <a:t>-делимое;</a:t>
            </a:r>
          </a:p>
          <a:p>
            <a:r>
              <a:rPr lang="ru-RU" sz="4000" dirty="0">
                <a:solidFill>
                  <a:srgbClr val="C00000"/>
                </a:solidFill>
              </a:rPr>
              <a:t>8</a:t>
            </a:r>
            <a:r>
              <a:rPr lang="ru-RU" sz="4000" dirty="0"/>
              <a:t>-делитель</a:t>
            </a:r>
            <a:r>
              <a:rPr lang="ru-RU" sz="4000" dirty="0" smtClean="0"/>
              <a:t>;</a:t>
            </a:r>
          </a:p>
          <a:p>
            <a:r>
              <a:rPr lang="ru-RU" sz="4000" dirty="0" smtClean="0">
                <a:solidFill>
                  <a:srgbClr val="C00000"/>
                </a:solidFill>
              </a:rPr>
              <a:t>4</a:t>
            </a:r>
            <a:r>
              <a:rPr lang="ru-RU" sz="4000" dirty="0" smtClean="0"/>
              <a:t>-остаток</a:t>
            </a:r>
          </a:p>
          <a:p>
            <a:endParaRPr lang="ru-RU" sz="2400" dirty="0"/>
          </a:p>
          <a:p>
            <a:r>
              <a:rPr lang="en-US" sz="4400" dirty="0" smtClean="0"/>
              <a:t>4</a:t>
            </a:r>
            <a:r>
              <a:rPr lang="en-US" sz="4400" dirty="0" smtClean="0">
                <a:solidFill>
                  <a:srgbClr val="C00000"/>
                </a:solidFill>
              </a:rPr>
              <a:t> &lt; </a:t>
            </a:r>
            <a:r>
              <a:rPr lang="en-US" sz="4400" dirty="0" smtClean="0"/>
              <a:t>8</a:t>
            </a:r>
            <a:endParaRPr lang="ru-RU" sz="4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924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136904" cy="5112568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55:5=10(ост.1)-</a:t>
            </a:r>
            <a:r>
              <a:rPr lang="ru-RU" sz="3200" dirty="0">
                <a:solidFill>
                  <a:srgbClr val="C00000"/>
                </a:solidFill>
              </a:rPr>
              <a:t>11</a:t>
            </a:r>
          </a:p>
          <a:p>
            <a:pPr algn="ctr"/>
            <a:r>
              <a:rPr lang="en-US" sz="3200" dirty="0" smtClean="0"/>
              <a:t>    </a:t>
            </a:r>
            <a:r>
              <a:rPr lang="ru-RU" sz="3200" dirty="0" smtClean="0"/>
              <a:t>71:10=7(ост.5</a:t>
            </a:r>
            <a:r>
              <a:rPr lang="ru-RU" sz="3200" dirty="0"/>
              <a:t>)-</a:t>
            </a:r>
            <a:r>
              <a:rPr lang="ru-RU" sz="3200" dirty="0" smtClean="0">
                <a:solidFill>
                  <a:srgbClr val="C00000"/>
                </a:solidFill>
              </a:rPr>
              <a:t>7(1)</a:t>
            </a:r>
            <a:endParaRPr lang="en-US" sz="3200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dirty="0" smtClean="0"/>
              <a:t>22:3=7(ост.1</a:t>
            </a:r>
            <a:r>
              <a:rPr lang="ru-RU" sz="3200" dirty="0"/>
              <a:t>)</a:t>
            </a:r>
          </a:p>
          <a:p>
            <a:pPr algn="ctr"/>
            <a:r>
              <a:rPr lang="ru-RU" sz="3200" dirty="0">
                <a:solidFill>
                  <a:srgbClr val="C00000"/>
                </a:solidFill>
              </a:rPr>
              <a:t>64:9=6(ост.10)</a:t>
            </a:r>
          </a:p>
          <a:p>
            <a:pPr algn="ctr"/>
            <a:r>
              <a:rPr lang="en-US" sz="3200" dirty="0" smtClean="0"/>
              <a:t>                      </a:t>
            </a:r>
            <a:r>
              <a:rPr lang="ru-RU" sz="3200" dirty="0" smtClean="0"/>
              <a:t>48:8=6(ост.1</a:t>
            </a:r>
            <a:r>
              <a:rPr lang="ru-RU" sz="3200" dirty="0"/>
              <a:t>)-</a:t>
            </a:r>
            <a:r>
              <a:rPr lang="ru-RU" sz="3200" dirty="0">
                <a:solidFill>
                  <a:srgbClr val="C00000"/>
                </a:solidFill>
              </a:rPr>
              <a:t>нет остатка</a:t>
            </a:r>
          </a:p>
          <a:p>
            <a:pPr algn="ctr"/>
            <a:r>
              <a:rPr lang="ru-RU" sz="3200" dirty="0"/>
              <a:t>33:5=6(ост.3)</a:t>
            </a:r>
          </a:p>
          <a:p>
            <a:pPr algn="ctr"/>
            <a:r>
              <a:rPr lang="ru-RU" sz="3200" dirty="0"/>
              <a:t>19:3=6(ост.1)</a:t>
            </a:r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469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0"/>
            <a:ext cx="7948364" cy="5229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57=9×6+3</a:t>
            </a:r>
            <a:r>
              <a:rPr lang="en-US" sz="3600" dirty="0" smtClean="0"/>
              <a:t>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5</a:t>
            </a:r>
            <a:r>
              <a:rPr lang="ru-RU" sz="3600" dirty="0" smtClean="0">
                <a:solidFill>
                  <a:srgbClr val="C00000"/>
                </a:solidFill>
              </a:rPr>
              <a:t>7:9=6(ост.3);</a:t>
            </a:r>
            <a:endParaRPr lang="ru-RU" sz="3600" dirty="0">
              <a:solidFill>
                <a:srgbClr val="C00000"/>
              </a:solidFill>
            </a:endParaRPr>
          </a:p>
          <a:p>
            <a:pPr algn="ctr"/>
            <a:r>
              <a:rPr lang="ru-RU" sz="3600" dirty="0" smtClean="0"/>
              <a:t>82=9×9+1</a:t>
            </a:r>
            <a:endParaRPr lang="en-US" sz="3600" dirty="0" smtClean="0"/>
          </a:p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82:9=9(ост</a:t>
            </a:r>
            <a:r>
              <a:rPr lang="ru-RU" sz="3600" dirty="0">
                <a:solidFill>
                  <a:srgbClr val="C00000"/>
                </a:solidFill>
              </a:rPr>
              <a:t>. 1</a:t>
            </a:r>
            <a:r>
              <a:rPr lang="ru-RU" sz="3600" dirty="0" smtClean="0">
                <a:solidFill>
                  <a:srgbClr val="C00000"/>
                </a:solidFill>
              </a:rPr>
              <a:t>);</a:t>
            </a:r>
            <a:endParaRPr lang="ru-RU" sz="3600" dirty="0">
              <a:solidFill>
                <a:srgbClr val="C00000"/>
              </a:solidFill>
            </a:endParaRPr>
          </a:p>
          <a:p>
            <a:pPr algn="ctr"/>
            <a:r>
              <a:rPr lang="ru-RU" sz="3600" dirty="0" smtClean="0"/>
              <a:t>69=8×7+13</a:t>
            </a:r>
            <a:endParaRPr lang="en-US" sz="3600" dirty="0" smtClean="0"/>
          </a:p>
          <a:p>
            <a:pPr algn="ctr"/>
            <a:r>
              <a:rPr lang="ru-RU" sz="3600" u="sng" dirty="0" smtClean="0">
                <a:solidFill>
                  <a:srgbClr val="C00000"/>
                </a:solidFill>
              </a:rPr>
              <a:t>69:8=7</a:t>
            </a:r>
            <a:r>
              <a:rPr lang="en-US" sz="3600" u="sng" dirty="0" smtClean="0">
                <a:solidFill>
                  <a:srgbClr val="C00000"/>
                </a:solidFill>
              </a:rPr>
              <a:t>(</a:t>
            </a:r>
            <a:r>
              <a:rPr lang="ru-RU" sz="3600" u="sng" dirty="0" smtClean="0">
                <a:solidFill>
                  <a:srgbClr val="C00000"/>
                </a:solidFill>
              </a:rPr>
              <a:t>ост.13);</a:t>
            </a:r>
            <a:endParaRPr lang="ru-RU" sz="3600" u="sng" dirty="0">
              <a:solidFill>
                <a:srgbClr val="C00000"/>
              </a:solidFill>
            </a:endParaRPr>
          </a:p>
          <a:p>
            <a:pPr algn="ctr"/>
            <a:r>
              <a:rPr lang="ru-RU" sz="3600" dirty="0" smtClean="0"/>
              <a:t>95=10×9+5</a:t>
            </a:r>
            <a:endParaRPr lang="en-US" sz="3600" dirty="0" smtClean="0"/>
          </a:p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95:10=9(0ст5).</a:t>
            </a:r>
            <a:endParaRPr lang="ru-RU" sz="3600" dirty="0">
              <a:solidFill>
                <a:srgbClr val="C00000"/>
              </a:solidFill>
            </a:endParaRP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4397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</a:rPr>
              <a:t>5:5=1(ост.0)</a:t>
            </a:r>
          </a:p>
          <a:p>
            <a:pPr algn="ctr"/>
            <a:r>
              <a:rPr lang="ru-RU" sz="3600" dirty="0"/>
              <a:t>6:5=1(ост.1)</a:t>
            </a:r>
          </a:p>
          <a:p>
            <a:pPr algn="ctr"/>
            <a:r>
              <a:rPr lang="ru-RU" sz="3600" dirty="0"/>
              <a:t>7:5=1(ост.2)</a:t>
            </a:r>
          </a:p>
          <a:p>
            <a:pPr algn="ctr"/>
            <a:r>
              <a:rPr lang="ru-RU" sz="3600" dirty="0"/>
              <a:t>8:5=1(ост.3)</a:t>
            </a:r>
          </a:p>
          <a:p>
            <a:pPr algn="ctr"/>
            <a:r>
              <a:rPr lang="ru-RU" sz="3600" dirty="0"/>
              <a:t>9:5=1(ост.4)</a:t>
            </a:r>
          </a:p>
          <a:p>
            <a:pPr algn="ctr"/>
            <a:r>
              <a:rPr lang="ru-RU" sz="3600" dirty="0">
                <a:solidFill>
                  <a:srgbClr val="C00000"/>
                </a:solidFill>
              </a:rPr>
              <a:t>10:5=2(0ст.0</a:t>
            </a:r>
            <a:r>
              <a:rPr lang="ru-RU" sz="3600" dirty="0" smtClean="0">
                <a:solidFill>
                  <a:srgbClr val="C00000"/>
                </a:solidFill>
              </a:rPr>
              <a:t>)</a:t>
            </a:r>
            <a:endParaRPr lang="en-US" sz="3600" dirty="0" smtClean="0">
              <a:solidFill>
                <a:srgbClr val="C00000"/>
              </a:solidFill>
            </a:endParaRPr>
          </a:p>
          <a:p>
            <a:pPr algn="ctr"/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en-US" sz="3600" dirty="0" smtClean="0"/>
              <a:t>1=0   </a:t>
            </a:r>
            <a:r>
              <a:rPr lang="ru-RU" sz="3600" dirty="0" smtClean="0">
                <a:solidFill>
                  <a:srgbClr val="C00000"/>
                </a:solidFill>
              </a:rPr>
              <a:t>или 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     </a:t>
            </a:r>
            <a:r>
              <a:rPr lang="ru-RU" sz="3600" dirty="0" smtClean="0"/>
              <a:t>0</a:t>
            </a:r>
            <a:r>
              <a:rPr lang="en-US" sz="3600" dirty="0" smtClean="0"/>
              <a:t>&lt;1                             2=0               0&lt;2</a:t>
            </a:r>
            <a:endParaRPr lang="ru-RU" sz="3600" dirty="0"/>
          </a:p>
          <a:p>
            <a:r>
              <a:rPr lang="ru-RU" sz="3600" dirty="0"/>
              <a:t> </a:t>
            </a:r>
          </a:p>
          <a:p>
            <a:endParaRPr lang="en-US" sz="3600" dirty="0" smtClean="0"/>
          </a:p>
          <a:p>
            <a:r>
              <a:rPr lang="en-US" sz="3600" dirty="0" smtClean="0"/>
              <a:t>2=0</a:t>
            </a:r>
            <a:endParaRPr lang="ru-RU" sz="3600" dirty="0"/>
          </a:p>
          <a:p>
            <a:r>
              <a:rPr lang="ru-RU" sz="3600" dirty="0"/>
              <a:t> </a:t>
            </a: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7772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425623"/>
              </p:ext>
            </p:extLst>
          </p:nvPr>
        </p:nvGraphicFramePr>
        <p:xfrm>
          <a:off x="1619672" y="1196752"/>
          <a:ext cx="5688631" cy="335557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23078"/>
                <a:gridCol w="1470923"/>
                <a:gridCol w="1517541"/>
                <a:gridCol w="1277089"/>
              </a:tblGrid>
              <a:tr h="936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Делимое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Делитель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Неполное частное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Остаток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99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064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25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81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80</TotalTime>
  <Words>169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12×2=                    24:3=  81:9=                     60:10= 84:2=                      32:8=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12*2=                    24:3=  81:9=                     60:10= 84:2=                      32:8= </dc:title>
  <dc:creator>Сафуля</dc:creator>
  <cp:lastModifiedBy>Админ</cp:lastModifiedBy>
  <cp:revision>9</cp:revision>
  <dcterms:created xsi:type="dcterms:W3CDTF">2014-10-27T11:29:09Z</dcterms:created>
  <dcterms:modified xsi:type="dcterms:W3CDTF">2014-10-27T13:32:22Z</dcterms:modified>
</cp:coreProperties>
</file>