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56" r:id="rId2"/>
    <p:sldId id="257" r:id="rId3"/>
    <p:sldId id="264" r:id="rId4"/>
    <p:sldId id="265" r:id="rId5"/>
    <p:sldId id="268" r:id="rId6"/>
    <p:sldId id="266" r:id="rId7"/>
    <p:sldId id="267" r:id="rId8"/>
    <p:sldId id="258" r:id="rId9"/>
    <p:sldId id="269" r:id="rId10"/>
    <p:sldId id="270" r:id="rId11"/>
    <p:sldId id="272" r:id="rId12"/>
    <p:sldId id="274" r:id="rId13"/>
    <p:sldId id="276" r:id="rId14"/>
    <p:sldId id="275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F1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6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949AA-DC95-497B-B28C-15C3333AA25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2373-FB47-4726-8423-AC48C51D90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F2373-FB47-4726-8423-AC48C51D90F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91B27-349C-4A43-ADBE-E9114A3BE71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80A5B-1523-4819-A21B-D76CA82438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Инновационные технологии </a:t>
            </a:r>
            <a:r>
              <a:rPr lang="ru-RU" sz="4800" b="1" dirty="0" smtClean="0"/>
              <a:t>в обучении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221088"/>
            <a:ext cx="8351936" cy="1944216"/>
          </a:xfrm>
        </p:spPr>
        <p:txBody>
          <a:bodyPr>
            <a:normAutofit/>
          </a:bodyPr>
          <a:lstStyle/>
          <a:p>
            <a:r>
              <a:rPr lang="ru-RU" sz="2000" b="1" i="1" u="sng" dirty="0" err="1" smtClean="0">
                <a:solidFill>
                  <a:schemeClr val="tx1">
                    <a:lumMod val="85000"/>
                  </a:schemeClr>
                </a:solidFill>
              </a:rPr>
              <a:t>Шукалина</a:t>
            </a:r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 Ольга Владимировна</a:t>
            </a:r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</a:p>
          <a:p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Учитель</a:t>
            </a:r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  начальных классов</a:t>
            </a:r>
            <a:endParaRPr lang="ru-RU" sz="2000" b="1" i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ru-RU" sz="2000" b="1" i="1" u="sng" dirty="0" smtClean="0">
                <a:solidFill>
                  <a:schemeClr val="tx1">
                    <a:lumMod val="85000"/>
                  </a:schemeClr>
                </a:solidFill>
              </a:rPr>
              <a:t>МБУ школы №40 г.о. Тольятти</a:t>
            </a:r>
            <a:r>
              <a:rPr lang="ru-RU" sz="2000" b="1" u="sng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ru-RU" sz="2000" b="1" u="sng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486400" y="609600"/>
            <a:ext cx="3352800" cy="3752850"/>
            <a:chOff x="3648" y="672"/>
            <a:chExt cx="2112" cy="1988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3648" y="672"/>
              <a:ext cx="1920" cy="198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 eaLnBrk="1" hangingPunct="1">
                <a:buFontTx/>
                <a:buAutoNum type="arabicPeriod"/>
              </a:pPr>
              <a:endParaRPr kumimoji="1" lang="ru-RU" sz="1600">
                <a:solidFill>
                  <a:schemeClr val="bg1"/>
                </a:solidFill>
              </a:endParaRPr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3744" y="720"/>
              <a:ext cx="2016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Почему выбрали этот вопрос?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Чем интересна изучаемая тема?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Какие положения, термины интересны, сложны?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На какие вопросы можно ответить сегодня?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Какие вопросы подготовить дополнительно?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Что было непонятно?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sz="1600" b="1">
                  <a:solidFill>
                    <a:schemeClr val="bg1"/>
                  </a:solidFill>
                </a:rPr>
                <a:t>Какая помощь требуется?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486400" y="700088"/>
            <a:ext cx="3352800" cy="3757612"/>
            <a:chOff x="2928" y="1968"/>
            <a:chExt cx="1920" cy="2141"/>
          </a:xfrm>
        </p:grpSpPr>
        <p:sp>
          <p:nvSpPr>
            <p:cNvPr id="6" name="AutoShape 13"/>
            <p:cNvSpPr>
              <a:spLocks noChangeArrowheads="1"/>
            </p:cNvSpPr>
            <p:nvPr/>
          </p:nvSpPr>
          <p:spPr bwMode="auto">
            <a:xfrm>
              <a:off x="2928" y="1968"/>
              <a:ext cx="1920" cy="198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 eaLnBrk="1" hangingPunct="1">
                <a:buFontTx/>
                <a:buAutoNum type="arabicPeriod"/>
              </a:pPr>
              <a:endParaRPr kumimoji="1" lang="ru-RU" sz="1600">
                <a:solidFill>
                  <a:schemeClr val="bg1"/>
                </a:solidFill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2976" y="2352"/>
              <a:ext cx="1728" cy="1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b="1">
                  <a:solidFill>
                    <a:schemeClr val="bg1"/>
                  </a:solidFill>
                </a:rPr>
                <a:t>Группы по 4-5 чел.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b="1">
                  <a:solidFill>
                    <a:schemeClr val="bg1"/>
                  </a:solidFill>
                </a:rPr>
                <a:t>Разные задания каждому члену группы: текст, рис., табл., тест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b="1">
                  <a:solidFill>
                    <a:schemeClr val="bg1"/>
                  </a:solidFill>
                </a:rPr>
                <a:t>Объединение в группы «специалистов»</a:t>
              </a:r>
            </a:p>
            <a:p>
              <a:pPr marL="342900" indent="-342900" eaLnBrk="1" hangingPunct="1">
                <a:buFont typeface="Wingdings" pitchFamily="2" charset="2"/>
                <a:buChar char="Ø"/>
              </a:pPr>
              <a:r>
                <a:rPr kumimoji="1" lang="ru-RU" b="1">
                  <a:solidFill>
                    <a:schemeClr val="bg1"/>
                  </a:solidFill>
                </a:rPr>
                <a:t>Составление мозаичного полотна</a:t>
              </a:r>
            </a:p>
            <a:p>
              <a:pPr marL="342900" indent="-342900" eaLnBrk="1" hangingPunct="1"/>
              <a:endParaRPr kumimoji="1" lang="ru-RU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3962400" y="2514600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003300" y="1098550"/>
            <a:ext cx="3810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Карусель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Писатели 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Займи позицию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Работа в парах 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Групповая мозаика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Работа в малых группах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Ролевая (деловая) игра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Шушуканье по углам</a:t>
            </a:r>
          </a:p>
          <a:p>
            <a:pPr eaLnBrk="1" hangingPunct="1"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Броуновское движение</a:t>
            </a: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4038600" y="3429000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486400" y="1093788"/>
            <a:ext cx="3048000" cy="3113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kumimoji="1" lang="ru-RU" b="1">
              <a:solidFill>
                <a:schemeClr val="bg1"/>
              </a:solidFill>
            </a:endParaRPr>
          </a:p>
          <a:p>
            <a:pPr eaLnBrk="1" hangingPunct="1"/>
            <a:endParaRPr kumimoji="1" lang="ru-RU" b="1">
              <a:solidFill>
                <a:schemeClr val="bg1"/>
              </a:solidFill>
            </a:endParaRPr>
          </a:p>
          <a:p>
            <a:pPr eaLnBrk="1" hangingPunct="1"/>
            <a:endParaRPr kumimoji="1" lang="ru-RU" b="1">
              <a:solidFill>
                <a:schemeClr val="bg1"/>
              </a:solidFill>
            </a:endParaRPr>
          </a:p>
          <a:p>
            <a:pPr eaLnBrk="1" hangingPunct="1"/>
            <a:r>
              <a:rPr kumimoji="1" lang="ru-RU" b="1">
                <a:solidFill>
                  <a:schemeClr val="bg1"/>
                </a:solidFill>
              </a:rPr>
              <a:t>Движение учеников по всему классу с целью сбора информации по предложенной теме (можно с маршрутным листом)</a:t>
            </a:r>
          </a:p>
          <a:p>
            <a:pPr eaLnBrk="1" hangingPunct="1"/>
            <a:endParaRPr kumimoji="1" lang="ru-RU" b="1">
              <a:solidFill>
                <a:schemeClr val="bg1"/>
              </a:solidFill>
            </a:endParaRPr>
          </a:p>
          <a:p>
            <a:pPr eaLnBrk="1" hangingPunct="1"/>
            <a:endParaRPr kumimoji="1" lang="ru-RU" b="1">
              <a:solidFill>
                <a:schemeClr val="bg1"/>
              </a:solidFill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4419600" y="3733800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990600" y="3810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kumimoji="1" lang="ru-RU" sz="2000" b="1" dirty="0">
                <a:solidFill>
                  <a:schemeClr val="accent1"/>
                </a:solidFill>
              </a:rPr>
              <a:t>Дебаты 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0" y="4509120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ru-RU" sz="2400" b="1" u="sng" dirty="0">
                <a:solidFill>
                  <a:srgbClr val="006DB0"/>
                </a:solidFill>
              </a:rPr>
              <a:t>Организация  дебатов</a:t>
            </a:r>
            <a:r>
              <a:rPr kumimoji="1" lang="ru-RU" sz="2400" b="1" dirty="0">
                <a:solidFill>
                  <a:srgbClr val="006DB0"/>
                </a:solidFill>
              </a:rPr>
              <a:t> развивает интерес к изучаемой теме, ценностное отношение к науке, к научному мировоззрению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0" y="5805264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ru-RU" sz="2400" b="1" u="sng" dirty="0">
                <a:solidFill>
                  <a:srgbClr val="006DB0"/>
                </a:solidFill>
              </a:rPr>
              <a:t>В дебатах участвуют</a:t>
            </a:r>
            <a:r>
              <a:rPr kumimoji="1" lang="ru-RU" sz="2400" b="1" dirty="0">
                <a:solidFill>
                  <a:srgbClr val="006DB0"/>
                </a:solidFill>
              </a:rPr>
              <a:t> 2 команды по 3-5 человек, остальные учащиеся – «судьи» или «рецензенты». </a:t>
            </a:r>
            <a:endParaRPr kumimoji="1" lang="ru-RU" sz="2400" dirty="0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1219200" y="41148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8136904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kumimoji="1" lang="ru-RU" sz="2000" b="1" dirty="0">
                <a:solidFill>
                  <a:srgbClr val="006DB0"/>
                </a:solidFill>
              </a:rPr>
              <a:t>при объяснении материала (в начале урока), чтобы вызвать интерес к изучаемому вопросу;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kumimoji="1" lang="ru-RU" sz="2000" b="1" dirty="0">
                <a:solidFill>
                  <a:srgbClr val="006DB0"/>
                </a:solidFill>
              </a:rPr>
              <a:t>при закреплении полученных знаний, что помогает обобщить изложенный материал и подводит учащихся к самостоятельному выводу;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kumimoji="1" lang="ru-RU" sz="2000" b="1" dirty="0">
                <a:solidFill>
                  <a:srgbClr val="006DB0"/>
                </a:solidFill>
              </a:rPr>
              <a:t>при контроле знаний (творческое применение знаний).</a:t>
            </a:r>
          </a:p>
        </p:txBody>
      </p:sp>
      <p:sp>
        <p:nvSpPr>
          <p:cNvPr id="11268" name="Rectangle 8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3820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kumimoji="1" lang="ru-RU" sz="3600" b="1" dirty="0" smtClean="0">
                <a:solidFill>
                  <a:srgbClr val="006DB0"/>
                </a:solidFill>
                <a:latin typeface="+mn-lt"/>
              </a:rPr>
              <a:t>Технологии проблемного обучения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55576" y="2204864"/>
            <a:ext cx="8001000" cy="1200329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ru-RU" sz="2400" b="1">
                <a:solidFill>
                  <a:srgbClr val="006DB0"/>
                </a:solidFill>
              </a:rPr>
              <a:t>Активная мыслительная работа ученика на уроке, познавательная самостоятельность — залог успешного обучения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55576" y="3501008"/>
            <a:ext cx="8001000" cy="120032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ru-RU" sz="2400" b="1">
                <a:solidFill>
                  <a:srgbClr val="006DB0"/>
                </a:solidFill>
              </a:rPr>
              <a:t>Творческое восприятие информации - практическое использование полученных знаний в дальнейшем, в труде, повседневной жизни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747464" y="1268760"/>
            <a:ext cx="8001000" cy="830997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ru-RU" sz="2400" b="1" dirty="0">
                <a:solidFill>
                  <a:srgbClr val="006DB0"/>
                </a:solidFill>
              </a:rPr>
              <a:t>Проблемное обучение - создание на уроках проблемных, поисковых и эвристических ситуаций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179512" y="4509120"/>
            <a:ext cx="533400" cy="838200"/>
          </a:xfrm>
          <a:prstGeom prst="curvedRigh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11268" grpId="0"/>
      <p:bldP spid="34825" grpId="0" animBg="1"/>
      <p:bldP spid="34826" grpId="0" animBg="1"/>
      <p:bldP spid="34827" grpId="0" animBg="1"/>
      <p:bldP spid="348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7"/>
          <p:cNvGraphicFramePr>
            <a:graphicFrameLocks/>
          </p:cNvGraphicFramePr>
          <p:nvPr/>
        </p:nvGraphicFramePr>
        <p:xfrm>
          <a:off x="1187624" y="1412776"/>
          <a:ext cx="6832121" cy="136815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1475656" y="764704"/>
            <a:ext cx="61741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ru-RU" sz="4000" b="1" i="1" dirty="0">
                <a:solidFill>
                  <a:srgbClr val="006DB0"/>
                </a:solidFill>
              </a:rPr>
              <a:t>Эвристические  беседы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2996952"/>
            <a:ext cx="7272808" cy="32403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kumimoji="1" lang="ru-RU" sz="2400" b="1" dirty="0" smtClean="0">
                <a:solidFill>
                  <a:schemeClr val="bg1"/>
                </a:solidFill>
              </a:rPr>
              <a:t>Эвристические беседы в процессе обучения повышают интерес учащихся к изучаемому материалу, стимулируют активную работу мысли, обеспечивают сознательное усвоение материала. Метод беседы способствует приобретению учащимися таких интеллектуальных навыков, как анализ, обобщение, сравнение. </a:t>
            </a:r>
            <a:endParaRPr kumimoji="1"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  <p:bldP spid="1035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153400" cy="838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kumimoji="1" lang="ru-RU" sz="4400" b="1" dirty="0" smtClean="0">
                <a:solidFill>
                  <a:srgbClr val="006DB0"/>
                </a:solidFill>
              </a:rPr>
              <a:t>Технология проектной деятельности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11560" y="1988840"/>
            <a:ext cx="7920880" cy="9541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ru-RU" sz="2800" b="1" dirty="0">
                <a:solidFill>
                  <a:schemeClr val="bg1"/>
                </a:solidFill>
              </a:rPr>
              <a:t>средство обеспечения сотрудничества, сотворчества детей и взрослых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11560" y="3140968"/>
            <a:ext cx="7920880" cy="1384995"/>
          </a:xfrm>
          <a:prstGeom prst="rect">
            <a:avLst/>
          </a:prstGeom>
          <a:solidFill>
            <a:srgbClr val="F8F8F8"/>
          </a:solidFill>
          <a:ln w="76200" cmpd="tri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ru-RU" sz="2800" b="1" dirty="0">
                <a:solidFill>
                  <a:srgbClr val="0070C0"/>
                </a:solidFill>
              </a:rPr>
              <a:t>позволяет обучать навыкам самостоятельной поисковой и исследовательской работы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11560" y="5589240"/>
            <a:ext cx="7920880" cy="954107"/>
          </a:xfrm>
          <a:prstGeom prst="rect">
            <a:avLst/>
          </a:prstGeom>
          <a:solidFill>
            <a:srgbClr val="F8F8F8"/>
          </a:solidFill>
          <a:ln w="76200" cmpd="tri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ru-RU" sz="2800" b="1" dirty="0">
                <a:solidFill>
                  <a:srgbClr val="0070C0"/>
                </a:solidFill>
              </a:rPr>
              <a:t>дает возможность сформировать у детей целостную картину мира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611560" y="4797152"/>
            <a:ext cx="7920880" cy="523220"/>
          </a:xfrm>
          <a:prstGeom prst="rect">
            <a:avLst/>
          </a:prstGeom>
          <a:solidFill>
            <a:srgbClr val="F8F8F8"/>
          </a:solidFill>
          <a:ln w="76200" cmpd="tri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ru-RU" sz="2800" b="1">
                <a:solidFill>
                  <a:srgbClr val="0070C0"/>
                </a:solidFill>
              </a:rPr>
              <a:t>повышает мотивацию к обучению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40966" grpId="0" animBg="1"/>
      <p:bldP spid="40967" grpId="0" animBg="1"/>
      <p:bldP spid="40969" grpId="0" animBg="1"/>
      <p:bldP spid="409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539552" y="332656"/>
            <a:ext cx="7924800" cy="4955203"/>
          </a:xfrm>
          <a:prstGeom prst="rect">
            <a:avLst/>
          </a:prstGeom>
          <a:ln>
            <a:headEnd/>
            <a:tailEnd/>
          </a:ln>
          <a:scene3d>
            <a:camera prst="perspectiveLef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ru-RU" sz="2800" b="1" dirty="0">
                <a:solidFill>
                  <a:schemeClr val="accent2">
                    <a:lumMod val="75000"/>
                  </a:schemeClr>
                </a:solidFill>
              </a:rPr>
              <a:t>Темы проектов: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«Народная мудрость гласит…» (пословицы, поговорки, приметы о климате, погоде и здоровье)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«Прогноз погоды устами медика»</a:t>
            </a:r>
          </a:p>
          <a:p>
            <a:pPr eaLnBrk="1" hangingPunct="1">
              <a:defRPr/>
            </a:pPr>
            <a:r>
              <a:rPr kumimoji="1"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«Числа в загадках, пословицах, поговорках»</a:t>
            </a:r>
            <a:endParaRPr kumimoji="1"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«Питание в вопросах и ответах»</a:t>
            </a:r>
          </a:p>
          <a:p>
            <a:pPr eaLnBrk="1" hangingPunct="1">
              <a:defRPr/>
            </a:pPr>
            <a:r>
              <a:rPr kumimoji="1"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«Здоровое питание»</a:t>
            </a:r>
            <a:endParaRPr kumimoji="1"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«Профессия - …» (врач, учитель, </a:t>
            </a:r>
            <a:r>
              <a:rPr kumimoji="1"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писатель…)</a:t>
            </a:r>
            <a:endParaRPr kumimoji="1"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«Утро вечера </a:t>
            </a:r>
            <a:r>
              <a:rPr kumimoji="1" lang="ru-RU" sz="2400" b="1" dirty="0" err="1">
                <a:solidFill>
                  <a:schemeClr val="accent2">
                    <a:lumMod val="75000"/>
                  </a:schemeClr>
                </a:solidFill>
              </a:rPr>
              <a:t>мудреннее</a:t>
            </a: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«Наши рекорды»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«Тени голубого экрана»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«Кто нас лечит» (о животных)</a:t>
            </a:r>
          </a:p>
          <a:p>
            <a:pPr eaLnBrk="1" hangingPunct="1">
              <a:defRPr/>
            </a:pPr>
            <a:r>
              <a:rPr kumimoji="1" lang="ru-RU" sz="2400" b="1" dirty="0">
                <a:solidFill>
                  <a:schemeClr val="accent2">
                    <a:lumMod val="75000"/>
                  </a:schemeClr>
                </a:solidFill>
              </a:rPr>
              <a:t>«Эмоции и здоровье» и др.</a:t>
            </a:r>
          </a:p>
        </p:txBody>
      </p:sp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457200" y="4114800"/>
            <a:ext cx="609600" cy="2057400"/>
          </a:xfrm>
          <a:prstGeom prst="curvedRightArrow">
            <a:avLst>
              <a:gd name="adj1" fmla="val 67500"/>
              <a:gd name="adj2" fmla="val 135000"/>
              <a:gd name="adj3" fmla="val 33333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13249" y="5589240"/>
            <a:ext cx="88307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ru-RU" sz="3200" b="1" dirty="0">
                <a:solidFill>
                  <a:schemeClr val="accent1">
                    <a:lumMod val="75000"/>
                  </a:schemeClr>
                </a:solidFill>
              </a:rPr>
              <a:t>               Этапы: </a:t>
            </a:r>
          </a:p>
          <a:p>
            <a:pPr algn="ctr" eaLnBrk="1" hangingPunct="1"/>
            <a:r>
              <a:rPr kumimoji="1" lang="ru-RU" sz="2400" b="1" dirty="0">
                <a:solidFill>
                  <a:srgbClr val="006DB0"/>
                </a:solidFill>
              </a:rPr>
              <a:t>организационный, исследовательский и созидательный</a:t>
            </a:r>
            <a:r>
              <a:rPr kumimoji="1" lang="ru-RU" sz="2400" b="1" dirty="0"/>
              <a:t>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908720"/>
            <a:ext cx="870001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Успешность современного педагога: </a:t>
            </a:r>
            <a:endParaRPr lang="ru-RU" sz="3600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53652"/>
            <a:ext cx="540417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способность управлять собой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45740"/>
            <a:ext cx="583756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ставить разумные  личные цели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337828"/>
            <a:ext cx="472482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умение решать проблемы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30045" y="4057908"/>
            <a:ext cx="329833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личностный рост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4849996"/>
            <a:ext cx="365587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изобретательность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589240"/>
            <a:ext cx="8424936" cy="52322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способность к инновационному творчеству</a:t>
            </a:r>
            <a:endParaRPr lang="ru-RU" sz="28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1916832"/>
            <a:ext cx="5112568" cy="31393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00349E">
                    <a:lumMod val="75000"/>
                  </a:srgbClr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Удачи, уважаемые коллеги!</a:t>
            </a:r>
            <a:endParaRPr lang="ru-RU" sz="6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12776"/>
            <a:ext cx="61744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kumimoji="1"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Педагогическая </a:t>
            </a:r>
            <a:r>
              <a:rPr kumimoji="1"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технология 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это 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образования». 							                (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ЮНЕСКО</a:t>
            </a:r>
            <a:r>
              <a:rPr kumimoji="1"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endParaRPr lang="ru-RU" sz="28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6DB0"/>
                </a:solidFill>
                <a:latin typeface="Arial" charset="0"/>
              </a:rPr>
              <a:t>Признаки педагогической технологии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8840"/>
            <a:ext cx="734481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6DB0"/>
                </a:solidFill>
              </a:rPr>
              <a:t>Содержательность – </a:t>
            </a:r>
            <a:r>
              <a:rPr lang="ru-RU" sz="2400" dirty="0" smtClean="0">
                <a:solidFill>
                  <a:srgbClr val="006DB0"/>
                </a:solidFill>
              </a:rPr>
              <a:t>наличие педагогической </a:t>
            </a:r>
            <a:r>
              <a:rPr lang="ru-RU" sz="2400" dirty="0" smtClean="0">
                <a:solidFill>
                  <a:srgbClr val="006DB0"/>
                </a:solidFill>
              </a:rPr>
              <a:t>			     концепции</a:t>
            </a:r>
            <a:endParaRPr lang="ru-RU" sz="2400" dirty="0" smtClean="0">
              <a:solidFill>
                <a:srgbClr val="006DB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6DB0"/>
                </a:solidFill>
              </a:rPr>
              <a:t>Эффективность – </a:t>
            </a:r>
            <a:r>
              <a:rPr lang="ru-RU" sz="2400" dirty="0" smtClean="0">
                <a:solidFill>
                  <a:srgbClr val="006DB0"/>
                </a:solidFill>
              </a:rPr>
              <a:t>гарантированное достижение 		           результата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6DB0"/>
                </a:solidFill>
              </a:rPr>
              <a:t>Экономичность – </a:t>
            </a:r>
            <a:r>
              <a:rPr lang="ru-RU" sz="2400" dirty="0" smtClean="0">
                <a:solidFill>
                  <a:srgbClr val="006DB0"/>
                </a:solidFill>
              </a:rPr>
              <a:t>оптимизация труда</a:t>
            </a:r>
          </a:p>
          <a:p>
            <a:pPr>
              <a:lnSpc>
                <a:spcPct val="90000"/>
              </a:lnSpc>
            </a:pPr>
            <a:r>
              <a:rPr lang="ru-RU" sz="2400" b="1" dirty="0" err="1" smtClean="0">
                <a:solidFill>
                  <a:srgbClr val="006DB0"/>
                </a:solidFill>
              </a:rPr>
              <a:t>Воспроизводимость</a:t>
            </a:r>
            <a:endParaRPr lang="ru-RU" sz="2400" b="1" dirty="0" smtClean="0">
              <a:solidFill>
                <a:srgbClr val="006DB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err="1" smtClean="0">
                <a:solidFill>
                  <a:srgbClr val="006DB0"/>
                </a:solidFill>
              </a:rPr>
              <a:t>Корректируемость</a:t>
            </a:r>
            <a:r>
              <a:rPr lang="ru-RU" sz="2400" b="1" dirty="0" smtClean="0">
                <a:solidFill>
                  <a:srgbClr val="006DB0"/>
                </a:solidFill>
              </a:rPr>
              <a:t> </a:t>
            </a:r>
            <a:endParaRPr lang="ru-RU" sz="2400" b="1" dirty="0" smtClean="0">
              <a:solidFill>
                <a:srgbClr val="006DB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653136"/>
            <a:ext cx="7848872" cy="1800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kumimoji="1" lang="ru-RU" sz="2400" b="1" dirty="0" smtClean="0">
                <a:solidFill>
                  <a:schemeClr val="bg1"/>
                </a:solidFill>
              </a:rPr>
              <a:t>Содержание педагогической технологии</a:t>
            </a:r>
            <a:r>
              <a:rPr kumimoji="1" lang="ru-RU" sz="2400" dirty="0" smtClean="0">
                <a:solidFill>
                  <a:schemeClr val="bg1"/>
                </a:solidFill>
              </a:rPr>
              <a:t> – это совокупность педагогических умений и приемов реализации педагогического воздействия и взаимодействия</a:t>
            </a:r>
            <a:endParaRPr kumimoji="1"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195736" y="1124744"/>
            <a:ext cx="4724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400" b="1">
                <a:solidFill>
                  <a:srgbClr val="F8F8F8"/>
                </a:solidFill>
              </a:rPr>
              <a:t>Методическая система 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338736" y="21153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chemeClr val="tx1">
                    <a:lumMod val="95000"/>
                  </a:schemeClr>
                </a:solidFill>
              </a:rPr>
              <a:t>Цели </a:t>
            </a: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3338736" y="27249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chemeClr val="tx1">
                    <a:lumMod val="95000"/>
                  </a:schemeClr>
                </a:solidFill>
              </a:rPr>
              <a:t>Содержание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3338736" y="33345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rgbClr val="006DB0"/>
                </a:solidFill>
              </a:rPr>
              <a:t>Методы 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3338736" y="40203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rgbClr val="006DB0"/>
                </a:solidFill>
              </a:rPr>
              <a:t>Формы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3338736" y="47061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rgbClr val="006DB0"/>
                </a:solidFill>
              </a:rPr>
              <a:t>Средства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338736" y="5391944"/>
            <a:ext cx="2514600" cy="4572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000" b="1">
                <a:solidFill>
                  <a:srgbClr val="006DB0"/>
                </a:solidFill>
              </a:rPr>
              <a:t>Приемы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4557936" y="1658144"/>
            <a:ext cx="0" cy="4572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20"/>
          <p:cNvSpPr>
            <a:spLocks/>
          </p:cNvSpPr>
          <p:nvPr/>
        </p:nvSpPr>
        <p:spPr bwMode="auto">
          <a:xfrm>
            <a:off x="2500536" y="2115344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 rot="16200000">
            <a:off x="176436" y="3753644"/>
            <a:ext cx="33528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400" b="1">
                <a:solidFill>
                  <a:srgbClr val="006DB0"/>
                </a:solidFill>
              </a:rPr>
              <a:t>Методика</a:t>
            </a:r>
          </a:p>
        </p:txBody>
      </p:sp>
      <p:sp>
        <p:nvSpPr>
          <p:cNvPr id="12" name="AutoShape 22"/>
          <p:cNvSpPr>
            <a:spLocks/>
          </p:cNvSpPr>
          <p:nvPr/>
        </p:nvSpPr>
        <p:spPr bwMode="auto">
          <a:xfrm>
            <a:off x="6005736" y="3334544"/>
            <a:ext cx="304800" cy="2514600"/>
          </a:xfrm>
          <a:prstGeom prst="rightBrace">
            <a:avLst>
              <a:gd name="adj1" fmla="val 68750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kumimoji="1"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 rot="16200000">
            <a:off x="5624736" y="4096544"/>
            <a:ext cx="26670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kumimoji="1" lang="ru-RU" sz="2400" b="1">
                <a:solidFill>
                  <a:srgbClr val="006DB0"/>
                </a:solidFill>
              </a:rPr>
              <a:t>Технология 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504056" cy="5256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Педагогические технологии: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96752"/>
            <a:ext cx="712879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Личностно-ориентированная технология обучения</a:t>
            </a:r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916832"/>
            <a:ext cx="71287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Технология уровневой дифференциации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708920"/>
            <a:ext cx="712879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Constantia" pitchFamily="18" charset="0"/>
              </a:rPr>
              <a:t>Проблемное обучение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429000"/>
            <a:ext cx="71287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atin typeface="Constantia" pitchFamily="18" charset="0"/>
              </a:rPr>
              <a:t>Тестовые технологии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077072"/>
            <a:ext cx="712879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Constantia" pitchFamily="18" charset="0"/>
              </a:rPr>
              <a:t>Групповая технология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725144"/>
            <a:ext cx="71287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atin typeface="Constantia" pitchFamily="18" charset="0"/>
              </a:rPr>
              <a:t> Технология модульного обучения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5373216"/>
            <a:ext cx="712879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Constantia" pitchFamily="18" charset="0"/>
              </a:rPr>
              <a:t>Информационно-коммуникационные</a:t>
            </a:r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 технологии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6093296"/>
            <a:ext cx="71287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latin typeface="Constantia" pitchFamily="18" charset="0"/>
              </a:rPr>
              <a:t>Здоровьесберегающие</a:t>
            </a:r>
            <a:r>
              <a:rPr lang="ru-RU" sz="2000" b="1" i="1" dirty="0" smtClean="0">
                <a:latin typeface="Constantia" pitchFamily="18" charset="0"/>
              </a:rPr>
              <a:t> технологии </a:t>
            </a:r>
            <a:endParaRPr lang="ru-RU" sz="2000" b="1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1187624" y="213285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187624" y="285293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187624" y="35730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187624" y="422108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187624" y="4869160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187624" y="5517232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187624" y="6237312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187624" y="134076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371600" y="2687638"/>
            <a:ext cx="6019800" cy="701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ru-RU" sz="2000" b="1" u="sng" dirty="0">
                <a:solidFill>
                  <a:schemeClr val="tx2">
                    <a:lumMod val="75000"/>
                  </a:schemeClr>
                </a:solidFill>
              </a:rPr>
              <a:t>интерактивная</a:t>
            </a:r>
            <a:r>
              <a:rPr kumimoji="1"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ru-RU" sz="2000" dirty="0">
                <a:solidFill>
                  <a:schemeClr val="tx2">
                    <a:lumMod val="75000"/>
                  </a:schemeClr>
                </a:solidFill>
              </a:rPr>
              <a:t>- активное взаимодействие всех учащихся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1600200" y="990600"/>
            <a:ext cx="70866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006DB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Модели обучения</a:t>
            </a:r>
            <a:endParaRPr kumimoji="1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DB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71600" y="1989138"/>
            <a:ext cx="6019800" cy="701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ru-RU" sz="2000" b="1" u="sng" dirty="0">
                <a:solidFill>
                  <a:schemeClr val="tx2">
                    <a:lumMod val="75000"/>
                  </a:schemeClr>
                </a:solidFill>
              </a:rPr>
              <a:t>активная</a:t>
            </a:r>
            <a:r>
              <a:rPr kumimoji="1" lang="ru-RU" sz="20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  <a:r>
              <a:rPr kumimoji="1" lang="ru-RU" sz="2000" dirty="0">
                <a:solidFill>
                  <a:schemeClr val="tx2">
                    <a:lumMod val="75000"/>
                  </a:schemeClr>
                </a:solidFill>
              </a:rPr>
              <a:t> самостоятельная работа, творческие задания</a:t>
            </a:r>
          </a:p>
        </p:txBody>
      </p:sp>
      <p:sp>
        <p:nvSpPr>
          <p:cNvPr id="5" name="AutoShape 10"/>
          <p:cNvSpPr>
            <a:spLocks/>
          </p:cNvSpPr>
          <p:nvPr/>
        </p:nvSpPr>
        <p:spPr bwMode="auto">
          <a:xfrm>
            <a:off x="1371600" y="1600200"/>
            <a:ext cx="6018213" cy="446088"/>
          </a:xfrm>
          <a:prstGeom prst="accentCallout3">
            <a:avLst>
              <a:gd name="adj1" fmla="val 25625"/>
              <a:gd name="adj2" fmla="val -1264"/>
              <a:gd name="adj3" fmla="val 25625"/>
              <a:gd name="adj4" fmla="val -3773"/>
              <a:gd name="adj5" fmla="val -11745"/>
              <a:gd name="adj6" fmla="val -3773"/>
              <a:gd name="adj7" fmla="val -51245"/>
              <a:gd name="adj8" fmla="val 253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sz="2000" b="1" u="sng" dirty="0">
                <a:solidFill>
                  <a:schemeClr val="tx2">
                    <a:lumMod val="75000"/>
                  </a:schemeClr>
                </a:solidFill>
              </a:rPr>
              <a:t>пассивная </a:t>
            </a:r>
            <a:r>
              <a:rPr kumimoji="1" lang="ru-RU" sz="2000" dirty="0">
                <a:solidFill>
                  <a:schemeClr val="tx2">
                    <a:lumMod val="75000"/>
                  </a:schemeClr>
                </a:solidFill>
              </a:rPr>
              <a:t>- ученик слушает и смотрит</a:t>
            </a:r>
          </a:p>
        </p:txBody>
      </p:sp>
      <p:sp>
        <p:nvSpPr>
          <p:cNvPr id="6" name="AutoShape 12"/>
          <p:cNvSpPr>
            <a:spLocks/>
          </p:cNvSpPr>
          <p:nvPr/>
        </p:nvSpPr>
        <p:spPr bwMode="auto">
          <a:xfrm>
            <a:off x="1600200" y="3733800"/>
            <a:ext cx="5486400" cy="1423392"/>
          </a:xfrm>
          <a:prstGeom prst="borderCallout3">
            <a:avLst>
              <a:gd name="adj1" fmla="val 10000"/>
              <a:gd name="adj2" fmla="val -1389"/>
              <a:gd name="adj3" fmla="val 10000"/>
              <a:gd name="adj4" fmla="val -7727"/>
              <a:gd name="adj5" fmla="val -25000"/>
              <a:gd name="adj6" fmla="val -7727"/>
              <a:gd name="adj7" fmla="val -60000"/>
              <a:gd name="adj8" fmla="val -5556"/>
            </a:avLst>
          </a:prstGeom>
          <a:ln>
            <a:solidFill>
              <a:schemeClr val="accent4">
                <a:lumMod val="75000"/>
              </a:schemeClr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kumimoji="1" lang="ru-RU" sz="2000" b="1" dirty="0">
                <a:solidFill>
                  <a:schemeClr val="tx2">
                    <a:lumMod val="75000"/>
                  </a:schemeClr>
                </a:solidFill>
              </a:rPr>
              <a:t>моделирование жизненных ситуаций, использование ролевых игр, совместное решение </a:t>
            </a:r>
            <a:r>
              <a:rPr kumimoji="1"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проблем учит </a:t>
            </a:r>
            <a:r>
              <a:rPr kumimoji="1" lang="ru-RU" sz="2000" b="1" dirty="0" smtClean="0">
                <a:solidFill>
                  <a:schemeClr val="tx2">
                    <a:lumMod val="75000"/>
                  </a:schemeClr>
                </a:solidFill>
              </a:rPr>
              <a:t>гуманному, </a:t>
            </a:r>
          </a:p>
          <a:p>
            <a:pPr>
              <a:defRPr/>
            </a:pPr>
            <a:r>
              <a:rPr kumimoji="1" lang="ru-RU" sz="2000" b="1" dirty="0" smtClean="0">
                <a:solidFill>
                  <a:schemeClr val="tx2">
                    <a:lumMod val="75000"/>
                  </a:schemeClr>
                </a:solidFill>
              </a:rPr>
              <a:t>демократическому подходу к модели</a:t>
            </a:r>
          </a:p>
          <a:p>
            <a:pPr eaLnBrk="1" hangingPunct="1">
              <a:defRPr/>
            </a:pPr>
            <a:endParaRPr kumimoji="1"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908720"/>
            <a:ext cx="7776864" cy="21602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Инноватика</a:t>
            </a:r>
            <a:r>
              <a:rPr lang="ru-RU" sz="2400" dirty="0" smtClean="0"/>
              <a:t> –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latin typeface="Constantia" pitchFamily="18" charset="0"/>
              </a:rPr>
              <a:t>это не просто новшества, некоторая новизна, а достижение принципиально новых качеств с введением </a:t>
            </a:r>
            <a:r>
              <a:rPr lang="ru-RU" sz="2400" dirty="0" err="1" smtClean="0">
                <a:latin typeface="Constantia" pitchFamily="18" charset="0"/>
              </a:rPr>
              <a:t>системообразующих</a:t>
            </a:r>
            <a:r>
              <a:rPr lang="ru-RU" sz="2400" dirty="0" smtClean="0">
                <a:latin typeface="Constantia" pitchFamily="18" charset="0"/>
              </a:rPr>
              <a:t> элементов, обеспечивающих новизну системе.                                            ( П. С. </a:t>
            </a:r>
            <a:r>
              <a:rPr lang="ru-RU" sz="2400" dirty="0" err="1" smtClean="0">
                <a:latin typeface="Constantia" pitchFamily="18" charset="0"/>
              </a:rPr>
              <a:t>Лернер</a:t>
            </a:r>
            <a:r>
              <a:rPr lang="ru-RU" sz="2400" dirty="0" smtClean="0">
                <a:latin typeface="Constantia" pitchFamily="18" charset="0"/>
              </a:rPr>
              <a:t>)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3356992"/>
            <a:ext cx="7704856" cy="288032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Инновационные технологии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latin typeface="Constantia" pitchFamily="18" charset="0"/>
              </a:rPr>
              <a:t>- алгоритм последовательных действий, в системе вытекающих одно из другого, направленных на получение положительного конечного результата, альтернативные технологии, связанные с изменением организационных форм учебного процесса.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8208912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Инновационные технологии предполагают: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988840"/>
            <a:ext cx="396044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повышение уровня мотивации к учебному труду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437112"/>
            <a:ext cx="396044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постоянное повторение, систематизация знаний проговаривание вместе с учителем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4365104"/>
            <a:ext cx="3960440" cy="21602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ведущая роль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– формирование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доброжелательной атмосферы, создание позитивного отношения к учению посредством индивидуального отношения к каждому ученику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1988840"/>
            <a:ext cx="396044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формирование высокого уровня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развития обучающихся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основе включения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их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в постоянную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усложняющуюся деятельность при активной поддержке учителя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2133600"/>
            <a:ext cx="837584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ru-RU" sz="2400" b="1" i="1" dirty="0">
                <a:solidFill>
                  <a:srgbClr val="006DB0"/>
                </a:solidFill>
              </a:rPr>
              <a:t>Организация процесса обучения, в котором невозможно неучастие ученика в коллективном, основанном на взаимодействии всех его участников процесса обучающего познания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403648" y="836712"/>
            <a:ext cx="7086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DB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Инновационные технологии обучения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3568" y="3898791"/>
            <a:ext cx="3429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Карусель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Аквариум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Писатели 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Займи позицию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Работа в парах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Работа в малых группах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Ролевая (деловая) игра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Шушуканье по углам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72000" y="4005064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Незаконченное предложение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Броуновское движение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Мозговой штурм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Дерево решений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Дискуссия</a:t>
            </a:r>
          </a:p>
          <a:p>
            <a:pPr algn="ctr" eaLnBrk="1" hangingPunct="1"/>
            <a:r>
              <a:rPr kumimoji="1" lang="ru-RU" sz="2000" b="1" dirty="0">
                <a:solidFill>
                  <a:srgbClr val="002060"/>
                </a:solidFill>
              </a:rPr>
              <a:t>Дебаты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44008" y="4005064"/>
            <a:ext cx="4176464" cy="2438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10800000">
            <a:off x="457200" y="3962400"/>
            <a:ext cx="4186808" cy="249093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644008" y="15567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1"/>
      <p:bldP spid="7" grpId="0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745</Words>
  <Application>Microsoft Office PowerPoint</Application>
  <PresentationFormat>Экран (4:3)</PresentationFormat>
  <Paragraphs>127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Инновационные технологии в обучении</vt:lpstr>
      <vt:lpstr>Слайд 2</vt:lpstr>
      <vt:lpstr>Признаки педагогической технологии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Технологии проблемного обучения</vt:lpstr>
      <vt:lpstr>Слайд 12</vt:lpstr>
      <vt:lpstr>Технология проектной деятельности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на уроках математики</dc:title>
  <dc:creator>Людмила</dc:creator>
  <cp:lastModifiedBy>Админ</cp:lastModifiedBy>
  <cp:revision>44</cp:revision>
  <dcterms:created xsi:type="dcterms:W3CDTF">2012-10-21T10:21:19Z</dcterms:created>
  <dcterms:modified xsi:type="dcterms:W3CDTF">2014-11-23T19:59:54Z</dcterms:modified>
</cp:coreProperties>
</file>