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5" r:id="rId3"/>
    <p:sldId id="258" r:id="rId4"/>
    <p:sldId id="282" r:id="rId5"/>
    <p:sldId id="259" r:id="rId6"/>
    <p:sldId id="281" r:id="rId7"/>
    <p:sldId id="284" r:id="rId8"/>
    <p:sldId id="264" r:id="rId9"/>
    <p:sldId id="288" r:id="rId10"/>
    <p:sldId id="287" r:id="rId11"/>
    <p:sldId id="289" r:id="rId12"/>
    <p:sldId id="290" r:id="rId13"/>
    <p:sldId id="271" r:id="rId14"/>
    <p:sldId id="283" r:id="rId15"/>
    <p:sldId id="291" r:id="rId16"/>
    <p:sldId id="276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7579-156C-4A61-A5BC-F17C57932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FCC8-7F4B-496B-82E9-793D772AF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74BC-3B9B-4033-A5B6-0CCE14D23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2329-1FDB-4978-B917-4CAB9C6A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1DCA-4114-442A-8129-4C666C3D1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ADB6D-B4D3-4FEE-96CE-9827A8136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0FAA-A5C7-4F95-99CC-016F3876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5DAB-AEA3-42B1-8787-203302394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244F-2C60-4B2C-8E5F-520353927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8EA05-ADD3-4494-BED3-883CBEBDC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5935-675B-4849-8AC5-3B60249C4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C725-7258-4921-9CC4-3002E37BC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246987-843A-4170-B8D6-F26903119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90;&#1082;&#1072;&#1095;&#1077;&#1089;&#1090;&#1074;&#1086;\&#1050;&#1091;&#1087;&#1089;&#1082;&#1072;&#1103;%20&#1073;&#1080;&#1090;&#1074;&#1072;\velikoe-tankovoe-srazhenie-pod-prohorovkoj-kurskaya-duga-bat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90;&#1082;&#1072;&#1095;&#1077;&#1089;&#1090;&#1074;&#1086;\&#1050;&#1091;&#1087;&#1089;&#1082;&#1072;&#1103;%20&#1073;&#1080;&#1090;&#1074;&#1072;\4.mp4" TargetMode="External"/><Relationship Id="rId5" Type="http://schemas.openxmlformats.org/officeDocument/2006/relationships/hyperlink" Target="https://ru.wikipedia.org/wiki/%D0%9C%D0%B0%D0%BD%D1%88%D1%82%D0%B5%D0%B9%D0%BD,_%D0%AD%D1%80%D0%B8%D1%85_%D1%84%D0%BE%D0%BD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user\Desktop\&#1090;&#1082;&#1072;&#1095;&#1077;&#1089;&#1090;&#1074;&#1086;\&#1050;&#1091;&#1087;&#1089;&#1082;&#1072;&#1103;%20&#1073;&#1080;&#1090;&#1074;&#1072;\7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0%BB%D0%B3%D0%BE%D1%80%D0%BE%D0%B4%D1%81%D0%BA%D0%BE-%D0%A5%D0%B0%D1%80%D1%8C%D0%BA%D0%BE%D0%B2%D1%81%D0%BA%D0%B0%D1%8F_%D1%81%D1%82%D1%80%D0%B0%D1%82%D0%B5%D0%B3%D0%B8%D1%87%D0%B5%D1%81%D0%BA%D0%B0%D1%8F_%D0%BD%D0%B0%D1%81%D1%82%D1%83%D0%BF%D0%B0%D1%82%D0%B5%D0%BB%D1%8C%D0%BD%D0%B0%D1%8F_%D0%BE%D0%BF%D0%B5%D1%80%D0%B0%D1%86%D0%B8%D1%8F_%C2%AB%D0%A0%D1%83%D0%BC%D1%8F%D0%BD%D1%86%D0%B5%D0%B2%C2%BB" TargetMode="External"/><Relationship Id="rId3" Type="http://schemas.openxmlformats.org/officeDocument/2006/relationships/hyperlink" Target="https://ru.wikipedia.org/wiki/5_%D0%B8%D1%8E%D0%BB%D1%8F" TargetMode="External"/><Relationship Id="rId7" Type="http://schemas.openxmlformats.org/officeDocument/2006/relationships/hyperlink" Target="https://ru.wikipedia.org/wiki/18_%D0%B0%D0%B2%D0%B3%D1%83%D1%81%D1%82%D0%B0" TargetMode="External"/><Relationship Id="rId2" Type="http://schemas.openxmlformats.org/officeDocument/2006/relationships/hyperlink" Target="https://ru.wikipedia.org/wiki/%D0%9A%D1%83%D1%80%D1%81%D0%BA%D0%B0%D1%8F_%D1%81%D1%82%D1%80%D0%B0%D1%82%D0%B5%D0%B3%D0%B8%D1%87%D0%B5%D1%81%D0%BA%D0%B0%D1%8F_%D0%BE%D0%B1%D0%BE%D1%80%D0%BE%D0%BD%D0%B8%D1%82%D0%B5%D0%BB%D1%8C%D0%BD%D0%B0%D1%8F_%D0%BE%D0%BF%D0%B5%D1%80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2_%D0%B8%D1%8E%D0%BB%D1%8F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s://ru.wikipedia.org/wiki/%D0%9E%D1%80%D0%BB%D0%BE%D0%B2%D1%81%D0%BA%D0%B0%D1%8F_%D1%81%D1%82%D1%80%D0%B0%D1%82%D0%B5%D0%B3%D0%B8%D1%87%D0%B5%D1%81%D0%BA%D0%B0%D1%8F_%D0%BD%D0%B0%D1%81%D1%82%D1%83%D0%BF%D0%B0%D1%82%D0%B5%D0%BB%D1%8C%D0%BD%D0%B0%D1%8F_%D0%BE%D0%BF%D0%B5%D1%80%D0%B0%D1%86%D0%B8%D1%8F_%C2%AB%D0%9A%D1%83%D1%82%D1%83%D0%B7%D0%BE%D0%B2%C2%BB" TargetMode="External"/><Relationship Id="rId10" Type="http://schemas.openxmlformats.org/officeDocument/2006/relationships/hyperlink" Target="https://ru.wikipedia.org/wiki/23_%D0%B0%D0%B2%D0%B3%D1%83%D1%81%D1%82%D0%B0" TargetMode="External"/><Relationship Id="rId4" Type="http://schemas.openxmlformats.org/officeDocument/2006/relationships/hyperlink" Target="https://ru.wikipedia.org/wiki/23_%D0%B8%D1%8E%D0%BB%D1%8F" TargetMode="External"/><Relationship Id="rId9" Type="http://schemas.openxmlformats.org/officeDocument/2006/relationships/hyperlink" Target="https://ru.wikipedia.org/wiki/3_%D0%B0%D0%B2%D0%B3%D1%83%D1%81%D1%8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90;&#1082;&#1072;&#1095;&#1077;&#1089;&#1090;&#1074;&#1086;\&#1050;&#1091;&#1087;&#1089;&#1082;&#1072;&#1103;%20&#1073;&#1080;&#1090;&#1074;&#1072;\8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esktop\&#1090;&#1082;&#1072;&#1095;&#1077;&#1089;&#1090;&#1074;&#1086;\&#1050;&#1091;&#1087;&#1089;&#1082;&#1072;&#1103;%20&#1073;&#1080;&#1090;&#1074;&#1072;\2.jpg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90;&#1082;&#1072;&#1095;&#1077;&#1089;&#1090;&#1074;&#1086;\&#1050;&#1091;&#1087;&#1089;&#1082;&#1072;&#1103;%20&#1073;&#1080;&#1090;&#1074;&#1072;\5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" y="0"/>
            <a:ext cx="9085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&amp;Pcy;&amp;acy;&amp;mcy;&amp;yacy;&amp;tcy;&amp;ncy;&amp;ycy;&amp;iecy; &amp;mcy;&amp;ocy;&amp;ncy;&amp;iecy;&amp;tcy;&amp;ycy; 70-&amp;lcy;&amp;iecy;&amp;tcy;&amp;icy;&amp;iecy; &amp;Pcy;&amp;ocy;&amp;bcy;&amp;iecy;&amp;dcy;&amp;ycy; &amp;vcy; &amp;Vcy;&amp;iecy;&amp;lcy;&amp;icy;&amp;kcy;&amp;ocy;&amp;jcy; &amp;Ocy;&amp;tcy;&amp;iecy;&amp;chcy;&amp;iecy;&amp;scy;&amp;tcy;&amp;vcy;&amp;iecy;&amp;ncy;&amp;ncy;&amp;ocy;&amp;jcy; &amp;vcy;&amp;ocy;&amp;jcy;&amp;ncy;&amp;iecy; 1941-1945 &amp;gcy;&amp;ocy;&amp;dcy;&amp;ocy;&amp;v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99475"/>
            <a:ext cx="2232248" cy="2090871"/>
          </a:xfrm>
          <a:prstGeom prst="rect">
            <a:avLst/>
          </a:prstGeom>
          <a:noFill/>
        </p:spPr>
      </p:pic>
      <p:pic>
        <p:nvPicPr>
          <p:cNvPr id="6" name="Picture 2" descr="&amp;Ocy;&amp;fcy;&amp;icy;&amp;tscy;&amp;icy;&amp;acy;&amp;lcy;&amp;softcy;&amp;ncy;&amp;acy;&amp;yacy; &amp;ecy;&amp;mcy;&amp;bcy;&amp;lcy;&amp;iecy;&amp;mcy;&amp;acy; &amp;pcy;&amp;rcy;&amp;acy;&amp;zcy;&amp;dcy;&amp;ncy;&amp;ocy;&amp;vcy;&amp;acy;&amp;ncy;&amp;icy;&amp;yacy; 70-&amp;jcy; &amp;gcy;&amp;ocy;&amp;dcy;&amp;ocy;&amp;vcy;&amp;shchcy;&amp;icy;&amp;ncy;&amp;ycy; &amp;Pcy;&amp;ocy;&amp;bcy;&amp;iecy;&amp;dcy;&amp;ycy; &amp;vcy; &amp;Vcy;&amp;iecy;&amp;lcy;&amp;icy;&amp;kcy;&amp;ocy;&amp;jcy; &amp;Ocy;&amp;tcy;&amp;iecy;&amp;chcy;&amp;iecy;&amp;scy;&amp;tcy;&amp;vcy;&amp;iecy;&amp;ncy;&amp;ncy;&amp;ocy;&amp;jcy; &amp;vcy;&amp;ocy;&amp;jcy;&amp;ncy;&amp;iecy; 1941-1945 &amp;gcy;&amp;ocy;&amp;dcy;&amp;ocy;&amp;v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373216"/>
            <a:ext cx="1258898" cy="121693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188641"/>
            <a:ext cx="8424936" cy="2448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44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лет</a:t>
            </a:r>
            <a:r>
              <a:rPr kumimoji="0" lang="ru-RU" sz="60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победы в Великой Отечественной Войне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1941-1945 </a:t>
            </a:r>
            <a:r>
              <a:rPr lang="ru-RU" sz="6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гг.</a:t>
            </a: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800200"/>
          </a:xfrm>
        </p:spPr>
        <p:txBody>
          <a:bodyPr/>
          <a:lstStyle/>
          <a:p>
            <a:r>
              <a:rPr lang="ru-RU" sz="2400" b="0" dirty="0" smtClean="0">
                <a:effectLst/>
              </a:rPr>
              <a:t>Главным сражением на юге Курской дуги стали бои в районе села Прохоровка. </a:t>
            </a:r>
            <a:r>
              <a:rPr lang="ru-RU" sz="2400" dirty="0" smtClean="0"/>
              <a:t>Бои под Прохоровкой </a:t>
            </a:r>
            <a:r>
              <a:rPr lang="ru-RU" sz="2400" b="0" dirty="0" smtClean="0">
                <a:effectLst/>
              </a:rPr>
              <a:t>начались 10 июля и продолжались вплоть до 16 июля 1943.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velikoe-tankovoe-srazhenie-pod-prohorovkoj-kurskaya-duga-ba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5400600" cy="4050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589240"/>
            <a:ext cx="8747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12 июля — кульминация большого сражения под </a:t>
            </a:r>
            <a:r>
              <a:rPr lang="ru-RU" sz="2400" b="1" dirty="0" smtClean="0"/>
              <a:t>Прохоровкой </a:t>
            </a:r>
          </a:p>
          <a:p>
            <a:pPr algn="ctr"/>
            <a:r>
              <a:rPr lang="ru-RU" sz="2400" dirty="0" smtClean="0"/>
              <a:t>17 </a:t>
            </a:r>
            <a:r>
              <a:rPr lang="ru-RU" sz="2400" dirty="0" smtClean="0"/>
              <a:t>июля начали общее </a:t>
            </a:r>
            <a:r>
              <a:rPr lang="ru-RU" sz="2400" dirty="0" smtClean="0"/>
              <a:t>отступление немцев.</a:t>
            </a:r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3615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4896544" cy="1143000"/>
          </a:xfrm>
        </p:spPr>
        <p:txBody>
          <a:bodyPr/>
          <a:lstStyle/>
          <a:p>
            <a:r>
              <a:rPr lang="ru-RU" sz="4000" dirty="0" smtClean="0"/>
              <a:t>Второй этап Курской битвы.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effectLst/>
              </a:rPr>
              <a:t>Орловская </a:t>
            </a:r>
            <a:r>
              <a:rPr lang="ru-RU" sz="3200" dirty="0" smtClean="0">
                <a:effectLst/>
              </a:rPr>
              <a:t>наступательная </a:t>
            </a:r>
            <a:r>
              <a:rPr lang="ru-RU" sz="3200" dirty="0" smtClean="0">
                <a:effectLst/>
              </a:rPr>
              <a:t>операция 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 err="1" smtClean="0">
                <a:effectLst/>
              </a:rPr>
              <a:t>операция</a:t>
            </a:r>
            <a:r>
              <a:rPr lang="ru-RU" sz="2400" dirty="0" smtClean="0">
                <a:effectLst/>
              </a:rPr>
              <a:t> «Кутузов») </a:t>
            </a:r>
            <a:br>
              <a:rPr lang="ru-RU" sz="2400" dirty="0" smtClean="0">
                <a:effectLst/>
              </a:rPr>
            </a:br>
            <a:r>
              <a:rPr lang="ru-RU" sz="2400" b="0" dirty="0" smtClean="0">
                <a:effectLst/>
              </a:rPr>
              <a:t>(</a:t>
            </a:r>
            <a:r>
              <a:rPr lang="ru-RU" sz="2400" b="0" dirty="0" smtClean="0">
                <a:effectLst/>
              </a:rPr>
              <a:t>12 июля — 18 августа 1943</a:t>
            </a:r>
            <a:r>
              <a:rPr lang="ru-RU" sz="2400" b="0" dirty="0" smtClean="0">
                <a:effectLst/>
              </a:rPr>
              <a:t>).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0" dirty="0" smtClean="0">
                <a:effectLst/>
              </a:rPr>
              <a:t>5 </a:t>
            </a:r>
            <a:r>
              <a:rPr lang="ru-RU" sz="3200" b="0" dirty="0" smtClean="0">
                <a:effectLst/>
              </a:rPr>
              <a:t>августа в 05 ч. 45 мин.  советские войска полностью освободили Орёл.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4" descr="оре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1431"/>
            <a:ext cx="3857687" cy="624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sz="4000" dirty="0" smtClean="0"/>
              <a:t>Третий этап Курской битвы.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err="1" smtClean="0">
                <a:effectLst/>
              </a:rPr>
              <a:t>Белгородско-Харьковская</a:t>
            </a:r>
            <a:r>
              <a:rPr lang="ru-RU" sz="3200" b="0" dirty="0" smtClean="0">
                <a:effectLst/>
              </a:rPr>
              <a:t> </a:t>
            </a:r>
            <a:r>
              <a:rPr lang="ru-RU" sz="3200" b="0" dirty="0" smtClean="0">
                <a:effectLst/>
              </a:rPr>
              <a:t>наступательная </a:t>
            </a:r>
            <a:r>
              <a:rPr lang="ru-RU" sz="3200" b="0" dirty="0" smtClean="0">
                <a:effectLst/>
              </a:rPr>
              <a:t>операция </a:t>
            </a:r>
            <a:r>
              <a:rPr lang="ru-RU" sz="2400" b="0" dirty="0" smtClean="0">
                <a:effectLst/>
              </a:rPr>
              <a:t>(</a:t>
            </a:r>
            <a:r>
              <a:rPr lang="ru-RU" sz="2400" b="0" dirty="0" err="1" smtClean="0">
                <a:effectLst/>
              </a:rPr>
              <a:t>операция</a:t>
            </a:r>
            <a:r>
              <a:rPr lang="ru-RU" sz="2400" b="0" dirty="0" smtClean="0">
                <a:effectLst/>
              </a:rPr>
              <a:t> «Румянцев» </a:t>
            </a:r>
            <a:r>
              <a:rPr lang="ru-RU" sz="2400" b="0" dirty="0" smtClean="0">
                <a:effectLst/>
              </a:rPr>
              <a:t>(3 — 23 августа 1943).</a:t>
            </a:r>
            <a:endParaRPr lang="ru-RU" sz="2400" b="0" dirty="0">
              <a:effectLst/>
            </a:endParaRPr>
          </a:p>
        </p:txBody>
      </p:sp>
      <p:pic>
        <p:nvPicPr>
          <p:cNvPr id="4" name="Picture 4" descr="харь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27889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30120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dirty="0" smtClean="0"/>
              <a:t> 5 </a:t>
            </a:r>
            <a:r>
              <a:rPr lang="ru-RU" sz="2800" dirty="0" smtClean="0"/>
              <a:t>августа </a:t>
            </a:r>
            <a:r>
              <a:rPr lang="ru-RU" sz="2800" dirty="0" smtClean="0"/>
              <a:t>был </a:t>
            </a:r>
            <a:r>
              <a:rPr lang="ru-RU" sz="2800" dirty="0" smtClean="0"/>
              <a:t>освобождён </a:t>
            </a:r>
            <a:r>
              <a:rPr lang="ru-RU" sz="2800" dirty="0" smtClean="0"/>
              <a:t>Белгород.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dirty="0" smtClean="0"/>
              <a:t>7 </a:t>
            </a:r>
            <a:r>
              <a:rPr lang="ru-RU" sz="2800" dirty="0" smtClean="0"/>
              <a:t>августа </a:t>
            </a:r>
            <a:r>
              <a:rPr lang="ru-RU" sz="2800" dirty="0" smtClean="0"/>
              <a:t>— </a:t>
            </a:r>
            <a:r>
              <a:rPr lang="ru-RU" sz="2800" dirty="0" smtClean="0"/>
              <a:t>Богодухов.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dirty="0" smtClean="0"/>
              <a:t>23 </a:t>
            </a:r>
            <a:r>
              <a:rPr lang="ru-RU" sz="2800" dirty="0" smtClean="0"/>
              <a:t>августа </a:t>
            </a:r>
            <a:r>
              <a:rPr lang="ru-RU" sz="2800" dirty="0" smtClean="0"/>
              <a:t>овладели Харьковом</a:t>
            </a:r>
            <a:r>
              <a:rPr lang="ru-RU" sz="2800" dirty="0" smtClean="0"/>
              <a:t>.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/>
              </a:rPr>
              <a:t>5 августа в Москве был дан первый за всю войну салют — в честь освобождения Орла и Белгорода. 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65" y="1772816"/>
            <a:ext cx="777533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5508912" cy="309634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1844824"/>
            <a:ext cx="2496505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3608" y="47667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Итог</a:t>
            </a: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5892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n-lt"/>
              </a:rPr>
              <a:t>Фельдмаршал </a:t>
            </a:r>
            <a:r>
              <a:rPr lang="ru-RU" sz="2400" b="1" dirty="0" smtClean="0">
                <a:latin typeface="+mn-lt"/>
                <a:hlinkClick r:id="rId5" tooltip="Манштейн, Эрих фон"/>
              </a:rPr>
              <a:t>Эрих фон </a:t>
            </a:r>
            <a:r>
              <a:rPr lang="ru-RU" sz="2400" b="1" dirty="0" err="1" smtClean="0">
                <a:latin typeface="+mn-lt"/>
                <a:hlinkClick r:id="rId5" tooltip="Манштейн, Эрих фон"/>
              </a:rPr>
              <a:t>Манштейн</a:t>
            </a:r>
            <a:r>
              <a:rPr lang="ru-RU" sz="2400" b="1" dirty="0" smtClean="0">
                <a:latin typeface="+mn-lt"/>
              </a:rPr>
              <a:t>, разрабатывавший операцию «Цитадель</a:t>
            </a:r>
            <a:r>
              <a:rPr lang="ru-RU" sz="2400" b="1" dirty="0" smtClean="0">
                <a:latin typeface="+mn-lt"/>
              </a:rPr>
              <a:t>».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.mp4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9144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Pcy;&amp;lcy;&amp;acy;&amp;ncy; &amp;mcy;&amp;iecy;&amp;rcy;&amp;ocy;&amp;pcy;&amp;rcy;&amp;icy;&amp;yacy;&amp;tcy;&amp;icy;&amp;jcy; &amp;ncy;&amp;acy; 9 &amp;mcy;&amp;acy;&amp;yacy; &amp;vcy; &amp;Lcy;&amp;ucy;&amp;gcy;&amp;acy;&amp;ncy;&amp;scy;&amp;kcy;&amp;iecy;: &amp;ocy;&amp;tcy; &amp;pcy;&amp;rcy;&amp;acy;&amp;zcy;&amp;dcy;&amp;ncy;&amp;icy;&amp;chcy;&amp;ncy;&amp;ocy;&amp;jcy; &amp;yacy;&amp;rcy;&amp;mcy;&amp;acy;&amp;rcy;&amp;kcy;&amp;icy; &amp;icy; &amp;kcy;&amp;ocy;&amp;ncy;&amp;tscy;&amp;iecy;&amp;rcy;&amp;tcy;&amp;acy; &amp;dcy;&amp;ocy; &amp;kcy;&amp;ucy;&amp;lcy;&amp;iecy;&amp;shcy;&amp;acy; &amp;icy; &amp;scy;&amp;acy;&amp;lcy;&amp;yucy;&amp;tcy;&amp;acy; - &amp;Lcy;&amp;ucy;&amp;gcy;&amp;acy;&amp;ncy;&amp;s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качество\Купская битва\1_323.jpg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effectLst/>
              </a:rPr>
              <a:t>Курская битва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" y="1341438"/>
            <a:ext cx="8893175" cy="551656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dirty="0" smtClean="0">
                <a:effectLst/>
              </a:rPr>
              <a:t>Это сражение было важнейшей частью стратегического плана летне-осенней кампании 1943 года. Оно включало в </a:t>
            </a:r>
            <a:r>
              <a:rPr lang="ru-RU" dirty="0" smtClean="0">
                <a:effectLst/>
              </a:rPr>
              <a:t>себя</a:t>
            </a:r>
          </a:p>
          <a:p>
            <a:pPr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  <a:hlinkClick r:id="rId2" tooltip="Курская стратегическая оборонительная операция"/>
              </a:rPr>
              <a:t>Курскую</a:t>
            </a:r>
            <a:r>
              <a:rPr lang="ru-RU" dirty="0" smtClean="0">
                <a:effectLst/>
              </a:rPr>
              <a:t> (</a:t>
            </a:r>
            <a:r>
              <a:rPr lang="ru-RU" dirty="0" smtClean="0">
                <a:effectLst/>
                <a:hlinkClick r:id="rId3" tooltip="5 июля"/>
              </a:rPr>
              <a:t>5</a:t>
            </a:r>
            <a:r>
              <a:rPr lang="ru-RU" dirty="0" smtClean="0">
                <a:effectLst/>
              </a:rPr>
              <a:t> — </a:t>
            </a:r>
            <a:r>
              <a:rPr lang="ru-RU" dirty="0" smtClean="0">
                <a:effectLst/>
                <a:hlinkClick r:id="rId4" tooltip="23 июля"/>
              </a:rPr>
              <a:t>23 июля</a:t>
            </a:r>
            <a:r>
              <a:rPr lang="ru-RU" dirty="0" smtClean="0">
                <a:effectLst/>
              </a:rPr>
              <a:t>), </a:t>
            </a:r>
            <a:r>
              <a:rPr lang="ru-RU" dirty="0" smtClean="0">
                <a:effectLst/>
                <a:hlinkClick r:id="rId5" tooltip="Орловская стратегическая наступательная операция «Кутузов»"/>
              </a:rPr>
              <a:t>Орловскую</a:t>
            </a:r>
            <a:r>
              <a:rPr lang="ru-RU" dirty="0" smtClean="0">
                <a:effectLst/>
              </a:rPr>
              <a:t> (</a:t>
            </a:r>
            <a:r>
              <a:rPr lang="ru-RU" dirty="0" smtClean="0">
                <a:effectLst/>
                <a:hlinkClick r:id="rId6" tooltip="12 июля"/>
              </a:rPr>
              <a:t>12 июля</a:t>
            </a:r>
            <a:r>
              <a:rPr lang="ru-RU" dirty="0" smtClean="0">
                <a:effectLst/>
              </a:rPr>
              <a:t> — </a:t>
            </a:r>
            <a:r>
              <a:rPr lang="ru-RU" dirty="0" smtClean="0">
                <a:effectLst/>
                <a:hlinkClick r:id="rId7" tooltip="18 августа"/>
              </a:rPr>
              <a:t>18 августа</a:t>
            </a:r>
            <a:r>
              <a:rPr lang="ru-RU" dirty="0" smtClean="0">
                <a:effectLst/>
              </a:rPr>
              <a:t>) и </a:t>
            </a:r>
            <a:r>
              <a:rPr lang="ru-RU" dirty="0" err="1" smtClean="0">
                <a:effectLst/>
                <a:hlinkClick r:id="rId8" tooltip="Белгородско-Харьковская стратегическая наступательная операция «Румянцев»"/>
              </a:rPr>
              <a:t>Белгородско-Харьковскую</a:t>
            </a:r>
            <a:r>
              <a:rPr lang="ru-RU" dirty="0" smtClean="0">
                <a:effectLst/>
              </a:rPr>
              <a:t> (</a:t>
            </a:r>
            <a:r>
              <a:rPr lang="ru-RU" dirty="0" smtClean="0">
                <a:effectLst/>
                <a:hlinkClick r:id="rId9" tooltip="3 августа"/>
              </a:rPr>
              <a:t>3</a:t>
            </a:r>
            <a:r>
              <a:rPr lang="ru-RU" dirty="0" smtClean="0">
                <a:effectLst/>
              </a:rPr>
              <a:t> — </a:t>
            </a:r>
            <a:r>
              <a:rPr lang="ru-RU" dirty="0" smtClean="0">
                <a:effectLst/>
                <a:hlinkClick r:id="rId10" tooltip="23 августа"/>
              </a:rPr>
              <a:t>23 августа</a:t>
            </a:r>
            <a:r>
              <a:rPr lang="ru-RU" dirty="0" smtClean="0">
                <a:effectLst/>
              </a:rPr>
              <a:t>) стратегические операции.</a:t>
            </a:r>
          </a:p>
          <a:p>
            <a:pPr>
              <a:buNone/>
            </a:pPr>
            <a:r>
              <a:rPr lang="ru-RU" dirty="0" smtClean="0">
                <a:effectLst/>
              </a:rPr>
              <a:t>         Курская </a:t>
            </a:r>
            <a:r>
              <a:rPr lang="ru-RU" dirty="0" smtClean="0">
                <a:effectLst/>
              </a:rPr>
              <a:t>битва продолжалась 49 дней</a:t>
            </a:r>
            <a:r>
              <a:rPr lang="ru-RU" dirty="0" smtClean="0">
                <a:effectLst/>
              </a:rPr>
              <a:t>.</a:t>
            </a:r>
            <a:endParaRPr lang="ru-RU" dirty="0" smtClean="0">
              <a:effectLst/>
            </a:endParaRPr>
          </a:p>
        </p:txBody>
      </p:sp>
      <p:pic>
        <p:nvPicPr>
          <p:cNvPr id="20482" name="Picture 2" descr="&amp;Ocy;&amp;fcy;&amp;icy;&amp;tscy;&amp;icy;&amp;acy;&amp;lcy;&amp;softcy;&amp;ncy;&amp;acy;&amp;yacy; &amp;ecy;&amp;mcy;&amp;bcy;&amp;lcy;&amp;iecy;&amp;mcy;&amp;acy; &amp;pcy;&amp;rcy;&amp;acy;&amp;zcy;&amp;dcy;&amp;ncy;&amp;ocy;&amp;vcy;&amp;acy;&amp;ncy;&amp;icy;&amp;yacy; 70-&amp;jcy; &amp;gcy;&amp;ocy;&amp;dcy;&amp;ocy;&amp;vcy;&amp;shchcy;&amp;icy;&amp;ncy;&amp;ycy; &amp;Pcy;&amp;ocy;&amp;bcy;&amp;iecy;&amp;dcy;&amp;ycy; &amp;vcy; &amp;Vcy;&amp;iecy;&amp;lcy;&amp;icy;&amp;kcy;&amp;ocy;&amp;jcy; &amp;Ocy;&amp;tcy;&amp;iecy;&amp;chcy;&amp;iecy;&amp;scy;&amp;tcy;&amp;vcy;&amp;iecy;&amp;ncy;&amp;ncy;&amp;ocy;&amp;jcy; &amp;vcy;&amp;ocy;&amp;jcy;&amp;ncy;&amp;iecy; 1941-1945 &amp;gcy;&amp;ocy;&amp;dcy;&amp;ocy;&amp;v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1" y="5301209"/>
            <a:ext cx="1428751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Обстановка на фронте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Планы немцев</a:t>
            </a:r>
            <a:endParaRPr lang="ru-RU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4"/>
            <a:ext cx="9144000" cy="60213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Германское командование приняло решение провести крупную стратегическую операцию на курском выступе летом 1943 г.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Операция получила условное название «Цитадель». </a:t>
            </a:r>
          </a:p>
        </p:txBody>
      </p:sp>
      <p:pic>
        <p:nvPicPr>
          <p:cNvPr id="6148" name="Picture 4" descr="н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2856"/>
            <a:ext cx="8497888" cy="402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Донесение советской разведки</a:t>
            </a:r>
            <a:endParaRPr lang="ru-RU" dirty="0">
              <a:effectLst/>
            </a:endParaRPr>
          </a:p>
        </p:txBody>
      </p:sp>
      <p:pic>
        <p:nvPicPr>
          <p:cNvPr id="6" name="2.jpg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74024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Расстановка и силы сторон</a:t>
            </a:r>
            <a:endParaRPr lang="ru-RU" dirty="0">
              <a:effectLst/>
            </a:endParaRPr>
          </a:p>
        </p:txBody>
      </p:sp>
      <p:pic>
        <p:nvPicPr>
          <p:cNvPr id="4" name="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7019503" cy="3945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44522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 Приоритетным </a:t>
            </a:r>
            <a:r>
              <a:rPr lang="ru-RU" sz="2400" dirty="0" smtClean="0">
                <a:latin typeface="+mn-lt"/>
              </a:rPr>
              <a:t>оставался оборонительный план, и именно к его реализации Красная армия приступила в апреле 1943 года.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 b="3795"/>
          <a:stretch>
            <a:fillRect/>
          </a:stretch>
        </p:blipFill>
        <p:spPr bwMode="auto">
          <a:xfrm>
            <a:off x="1331640" y="1590822"/>
            <a:ext cx="7020272" cy="504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764704"/>
            <a:ext cx="8964488" cy="150304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Первый оборонительный этап Курской битвы.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dirty="0" smtClean="0">
                <a:effectLst/>
              </a:rPr>
              <a:t>Германское наступление началось утром 5 июля 1943 года. Советскому командованию было точно известно время начала операции — 3 часа ночи.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269727010_bode-kurduga-15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548680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Северная немецкая группировка (группа армий «Центр», фельдмаршал </a:t>
            </a:r>
            <a:r>
              <a:rPr lang="ru-RU" sz="2400" dirty="0" err="1" smtClean="0"/>
              <a:t>Клюге</a:t>
            </a:r>
            <a:r>
              <a:rPr lang="ru-RU" sz="2400" dirty="0" smtClean="0"/>
              <a:t>) нанесла главный удар на высоты около села Ольховатка и </a:t>
            </a:r>
            <a:r>
              <a:rPr lang="ru-RU" sz="2400" dirty="0" smtClean="0"/>
              <a:t>Поныри </a:t>
            </a:r>
            <a:r>
              <a:rPr lang="ru-RU" sz="2400" dirty="0" smtClean="0"/>
              <a:t>и вспомогательные удары – на село </a:t>
            </a:r>
            <a:r>
              <a:rPr lang="ru-RU" sz="2400" dirty="0" err="1" smtClean="0"/>
              <a:t>Гнилец</a:t>
            </a:r>
            <a:r>
              <a:rPr lang="ru-RU" sz="2400" dirty="0" smtClean="0"/>
              <a:t> и город </a:t>
            </a:r>
            <a:r>
              <a:rPr lang="ru-RU" sz="2400" dirty="0" err="1" smtClean="0"/>
              <a:t>Малоархангельск</a:t>
            </a:r>
            <a:r>
              <a:rPr lang="ru-RU" sz="2400" dirty="0" smtClean="0"/>
              <a:t> (ныне Орловская область). Эти высоты в </a:t>
            </a:r>
            <a:r>
              <a:rPr lang="ru-RU" sz="2400" dirty="0" err="1" smtClean="0"/>
              <a:t>Поныровском</a:t>
            </a:r>
            <a:r>
              <a:rPr lang="ru-RU" sz="2400" dirty="0" smtClean="0"/>
              <a:t> районе были господствующими над всем северным фасом "Курской дуги".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050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Также утром 5 июля 1943 Южная группировка (группа армий «Юг», фельдмаршал </a:t>
            </a:r>
            <a:r>
              <a:rPr lang="ru-RU" sz="2400" dirty="0" err="1" smtClean="0"/>
              <a:t>Манштейн</a:t>
            </a:r>
            <a:r>
              <a:rPr lang="ru-RU" sz="2400" dirty="0" smtClean="0"/>
              <a:t>) начала наступление на город </a:t>
            </a:r>
            <a:r>
              <a:rPr lang="ru-RU" sz="2400" dirty="0" err="1" smtClean="0"/>
              <a:t>Обоянь</a:t>
            </a:r>
            <a:r>
              <a:rPr lang="ru-RU" sz="2400" dirty="0" smtClean="0"/>
              <a:t> (Курская область), а вспомогательный удар немецкий фельдмаршал наносил на город Корочу (ныне Белгородская область).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«Курская битва»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План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Курская битва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Планы и силы сторон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Руководство войсками осуществляли :&amp;quot;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Роль разведки 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Курская оборонительная операция&amp;quot;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 - &amp;quot;«Тигры»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12 июля в районе Прохоровки произошёл один из крупнейших в истории встречный танковый бой. 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Орловская наступательная операция&amp;#x0D;&amp;#x0A;(операция «Кутузов») 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Белгородско-Харьковская наступательная операция&amp;#x0D;&amp;#x0A;(операция «Румянцев») 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5 августа в Москве был дан первый за всю войну салют — в честь освобождения Орла и Белгорода. 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Потери&amp;quot;&quot;/&gt;&lt;property id=&quot;20307&quot; value=&quot;272&quot;/&gt;&lt;/object&gt;&lt;object type=&quot;3&quot; unique_id=&quot;10020&quot;&gt;&lt;property id=&quot;20148&quot; value=&quot;5&quot;/&gt;&lt;property id=&quot;20300&quot; value=&quot;Slide 18 - &amp;quot;Итоги&amp;quot;&quot;/&gt;&lt;property id=&quot;20307&quot; value=&quot;273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Течение">
  <a:themeElements>
    <a:clrScheme name="Течение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225</Words>
  <Application>Microsoft Office PowerPoint</Application>
  <PresentationFormat>Экран (4:3)</PresentationFormat>
  <Paragraphs>39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Течение</vt:lpstr>
      <vt:lpstr>Слайд 1</vt:lpstr>
      <vt:lpstr>Слайд 2</vt:lpstr>
      <vt:lpstr>Курская битва</vt:lpstr>
      <vt:lpstr>Обстановка на фронте</vt:lpstr>
      <vt:lpstr>Планы немцев</vt:lpstr>
      <vt:lpstr>Донесение советской разведки</vt:lpstr>
      <vt:lpstr>Расстановка и силы сторон</vt:lpstr>
      <vt:lpstr>Первый оборонительный этап Курской битвы.  Германское наступление началось утром 5 июля 1943 года. Советскому командованию было точно известно время начала операции — 3 часа ночи. </vt:lpstr>
      <vt:lpstr>Слайд 9</vt:lpstr>
      <vt:lpstr>Главным сражением на юге Курской дуги стали бои в районе села Прохоровка. Бои под Прохоровкой начались 10 июля и продолжались вплоть до 16 июля 1943. </vt:lpstr>
      <vt:lpstr>Второй этап Курской битвы.  Орловская наступательная операция (операция «Кутузов»)  (12 июля — 18 августа 1943).   5 августа в 05 ч. 45 мин.  советские войска полностью освободили Орёл.  </vt:lpstr>
      <vt:lpstr>Третий этап Курской битвы.  Белгородско-Харьковская наступательная операция (операция «Румянцев» (3 — 23 августа 1943).</vt:lpstr>
      <vt:lpstr>5 августа в Москве был дан первый за всю войну салют — в честь освобождения Орла и Белгорода. </vt:lpstr>
      <vt:lpstr>Слайд 14</vt:lpstr>
      <vt:lpstr>Слайд 15</vt:lpstr>
      <vt:lpstr>Слайд 16</vt:lpstr>
    </vt:vector>
  </TitlesOfParts>
  <Company>ГОУ ВПО "ОмГПУ"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«Курская битва»</dc:title>
  <dc:creator>Reader</dc:creator>
  <cp:lastModifiedBy>user</cp:lastModifiedBy>
  <cp:revision>101</cp:revision>
  <dcterms:created xsi:type="dcterms:W3CDTF">2010-05-18T05:11:15Z</dcterms:created>
  <dcterms:modified xsi:type="dcterms:W3CDTF">2015-05-02T11:01:18Z</dcterms:modified>
</cp:coreProperties>
</file>