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70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21D"/>
    <a:srgbClr val="FFFFFF"/>
    <a:srgbClr val="D840C6"/>
    <a:srgbClr val="7B03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300FC0-4D8D-4454-9191-92F61976F1D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581E42-5B6F-4C22-9542-E1B2E8AE8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229600" cy="62646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11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Враги </a:t>
            </a:r>
            <a:r>
              <a:rPr lang="ru-RU" sz="11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русского языка</a:t>
            </a:r>
            <a:endParaRPr lang="ru-RU" sz="115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Неоправданное употребление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       иностранных слов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  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     «Господа депутаты! В связи с вышеизложенной ратификацией релятивистского консенсуса, а также транснациональной эмиссией рекурсивных парламентариев, приведший ко всеобщей сатисфакции, мы решили предупредить электорат о </a:t>
            </a:r>
            <a:r>
              <a:rPr lang="ru-RU" sz="2800" dirty="0" err="1" smtClean="0">
                <a:latin typeface="Arial Black" pitchFamily="34" charset="0"/>
              </a:rPr>
              <a:t>коррегирующем</a:t>
            </a:r>
            <a:r>
              <a:rPr lang="ru-RU" sz="2800" dirty="0" smtClean="0">
                <a:latin typeface="Arial Black" pitchFamily="34" charset="0"/>
              </a:rPr>
              <a:t> мониторинге».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                                                (из выступления депутата ГД)</a:t>
            </a:r>
            <a:endParaRPr lang="ru-RU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  Варваризмы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 иностранные вкрапления в 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           русский язык:</a:t>
            </a: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          </a:t>
            </a:r>
            <a:r>
              <a:rPr lang="ru-RU" sz="4800" dirty="0" smtClean="0">
                <a:latin typeface="Arial Black" pitchFamily="34" charset="0"/>
              </a:rPr>
              <a:t> </a:t>
            </a:r>
            <a:r>
              <a:rPr lang="ru-RU" sz="4400" i="1" dirty="0" err="1" smtClean="0">
                <a:latin typeface="Arial Black" pitchFamily="34" charset="0"/>
              </a:rPr>
              <a:t>хедлайнер</a:t>
            </a:r>
            <a:endParaRPr lang="ru-RU" sz="44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400" i="1" dirty="0" smtClean="0">
                <a:latin typeface="Arial Black" pitchFamily="34" charset="0"/>
              </a:rPr>
              <a:t>            бестселлер</a:t>
            </a:r>
          </a:p>
          <a:p>
            <a:pPr>
              <a:buNone/>
            </a:pPr>
            <a:r>
              <a:rPr lang="ru-RU" sz="4400" i="1" dirty="0" smtClean="0">
                <a:latin typeface="Arial Black" pitchFamily="34" charset="0"/>
              </a:rPr>
              <a:t>            </a:t>
            </a:r>
            <a:r>
              <a:rPr lang="ru-RU" sz="4400" i="1" dirty="0" err="1" smtClean="0">
                <a:latin typeface="Arial Black" pitchFamily="34" charset="0"/>
              </a:rPr>
              <a:t>блокбастер</a:t>
            </a:r>
            <a:endParaRPr lang="ru-RU" sz="44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400" i="1" dirty="0" smtClean="0">
                <a:latin typeface="Arial Black" pitchFamily="34" charset="0"/>
              </a:rPr>
              <a:t>            </a:t>
            </a:r>
            <a:r>
              <a:rPr lang="ru-RU" sz="4400" i="1" dirty="0" err="1" smtClean="0">
                <a:latin typeface="Arial Black" pitchFamily="34" charset="0"/>
              </a:rPr>
              <a:t>сникерсни</a:t>
            </a:r>
            <a:endParaRPr lang="ru-RU" sz="44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400" i="1" dirty="0" smtClean="0">
                <a:latin typeface="Arial Black" pitchFamily="34" charset="0"/>
              </a:rPr>
              <a:t>             респект       </a:t>
            </a:r>
            <a:r>
              <a:rPr lang="ru-RU" sz="2400" i="1" dirty="0" smtClean="0">
                <a:latin typeface="Arial Black" pitchFamily="34" charset="0"/>
              </a:rPr>
              <a:t>и т.д.</a:t>
            </a:r>
            <a:endParaRPr lang="ru-RU" sz="4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Arial Black" pitchFamily="34" charset="0"/>
              </a:rPr>
              <a:t> Нецензурная</a:t>
            </a:r>
          </a:p>
          <a:p>
            <a:pPr>
              <a:buNone/>
            </a:pPr>
            <a:r>
              <a:rPr lang="ru-RU" sz="8800" dirty="0" smtClean="0">
                <a:latin typeface="Arial Black" pitchFamily="34" charset="0"/>
              </a:rPr>
              <a:t>       брань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  </a:t>
            </a:r>
            <a:r>
              <a:rPr lang="ru-RU" sz="5400" i="1" dirty="0" smtClean="0">
                <a:solidFill>
                  <a:srgbClr val="7030A0"/>
                </a:solidFill>
                <a:latin typeface="Arial Black" pitchFamily="34" charset="0"/>
              </a:rPr>
              <a:t>цензурный – </a:t>
            </a:r>
            <a:r>
              <a:rPr lang="ru-RU" sz="5400" i="1" dirty="0" smtClean="0">
                <a:solidFill>
                  <a:srgbClr val="7030A0"/>
                </a:solidFill>
                <a:latin typeface="+mj-lt"/>
              </a:rPr>
              <a:t>пристойный, допустимый</a:t>
            </a:r>
          </a:p>
          <a:p>
            <a:pPr>
              <a:buNone/>
            </a:pPr>
            <a:r>
              <a:rPr lang="ru-RU" sz="5400" i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4000" i="1" dirty="0" smtClean="0">
                <a:solidFill>
                  <a:srgbClr val="7030A0"/>
                </a:solidFill>
                <a:latin typeface="+mj-lt"/>
              </a:rPr>
              <a:t>(С.И.Ожегов. Словарь русского языка)</a:t>
            </a:r>
          </a:p>
          <a:p>
            <a:pPr>
              <a:buNone/>
            </a:pP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       В одной пословице сказано:    «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Брань на вороту не виснет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», ученые однако доказали – плохие слова и  ауру имеют плохую.                                                                      Они не только портят настроение окружающих, они наносят вред здоровью всем людям, в том числе, и самому сквернослову. 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SimSun" charset="-122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SimSun" charset="-122"/>
              </a:rPr>
              <a:t>  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Сквернословие  очень     быстро разрушает интеллект!!!</a:t>
            </a: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  А.Н.Толстой писал: </a:t>
            </a:r>
            <a:r>
              <a:rPr lang="ru-RU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«Русский народ создал русский язык, яркий, как радуга после весеннего ливня, меткий ,как стрелы, певучий и богатый, задушевный, как песня над колыбелью…»</a:t>
            </a:r>
          </a:p>
          <a:p>
            <a:pPr>
              <a:buNone/>
            </a:pPr>
            <a:r>
              <a:rPr lang="ru-RU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8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А теперь русский язык в окружении врагов!!!</a:t>
            </a:r>
            <a:endParaRPr lang="ru-RU" sz="36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endParaRPr lang="ru-RU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8229600" y="0"/>
            <a:ext cx="914400" cy="6858000"/>
          </a:xfrm>
          <a:prstGeom prst="flowChart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У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Й</a:t>
            </a:r>
          </a:p>
          <a:p>
            <a:pPr algn="ctr"/>
            <a:endParaRPr lang="ru-RU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Я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З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Ы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0" y="0"/>
            <a:ext cx="8244408" cy="105273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Молодёжный сленг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0" y="1052736"/>
            <a:ext cx="8244408" cy="864096"/>
          </a:xfrm>
          <a:prstGeom prst="rightArrow">
            <a:avLst>
              <a:gd name="adj1" fmla="val 62372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Бедность словаря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0" y="1916832"/>
            <a:ext cx="8244408" cy="10081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Слова-паразиты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0" y="2996952"/>
            <a:ext cx="8172400" cy="10081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Канцеляризмы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0" y="4005064"/>
            <a:ext cx="8172400" cy="10081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Неоправданное заимствование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0" y="5013176"/>
            <a:ext cx="817240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Варваризмы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0" y="5877272"/>
            <a:ext cx="8172400" cy="9807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Нецензурная брань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    </a:t>
            </a:r>
          </a:p>
          <a:p>
            <a:pPr>
              <a:buNone/>
            </a:pPr>
            <a:r>
              <a:rPr lang="ru-RU" sz="4800" b="1" i="1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ru-RU" sz="4800" b="1" i="1" smtClean="0">
                <a:solidFill>
                  <a:srgbClr val="C00000"/>
                </a:solidFill>
                <a:latin typeface="Arial Black" pitchFamily="34" charset="0"/>
              </a:rPr>
              <a:t>«</a:t>
            </a:r>
            <a:r>
              <a:rPr lang="ru-RU" sz="4800" b="1" i="1" dirty="0" smtClean="0">
                <a:solidFill>
                  <a:srgbClr val="C00000"/>
                </a:solidFill>
                <a:latin typeface="Arial Black" pitchFamily="34" charset="0"/>
              </a:rPr>
              <a:t>Берегите наш язык. Наш прекрасный русский язык! Этот клад! Это достояние, переданное нам нашими предшественниками!»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                     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И.С.Тургенев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                     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Помните!</a:t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Культура чувств, культура общения, культура речи – из всего складывается общий облик культурного человека.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52" t="3692" b="4232"/>
          <a:stretch>
            <a:fillRect/>
          </a:stretch>
        </p:blipFill>
        <p:spPr bwMode="auto">
          <a:xfrm>
            <a:off x="1619672" y="2564904"/>
            <a:ext cx="5681092" cy="4104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B321D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6936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endParaRPr lang="ru-RU" sz="2000" i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    Язык - это история народа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 и культуры. 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Потому изучение 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и сбережение русского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 языка является не праздным 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занятием от нечего 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делать, но насущной 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необходимостью.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</a:pPr>
            <a:r>
              <a:rPr lang="ru-RU" sz="2000" i="1" dirty="0" smtClean="0">
                <a:solidFill>
                  <a:srgbClr val="FFFFFF"/>
                </a:solidFill>
                <a:latin typeface="Arial Black" pitchFamily="34" charset="0"/>
              </a:rPr>
              <a:t>                              </a:t>
            </a:r>
            <a:r>
              <a:rPr lang="ru-RU" sz="2000" b="1" i="1" dirty="0" smtClean="0">
                <a:solidFill>
                  <a:srgbClr val="FFFFFF"/>
                </a:solidFill>
                <a:latin typeface="Arial Black" pitchFamily="34" charset="0"/>
              </a:rPr>
              <a:t>Куприн А.И</a:t>
            </a:r>
            <a:r>
              <a:rPr lang="ru-RU" sz="900" b="1" i="1" dirty="0" smtClean="0">
                <a:solidFill>
                  <a:srgbClr val="FFFFFF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764704"/>
            <a:ext cx="3843337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«…По отношению каждого человека к своему языку можно совершенно точно судить не только о его культурном уровне, но и его гражданской ценности»</a:t>
            </a:r>
          </a:p>
          <a:p>
            <a:pPr>
              <a:buNone/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             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К.Паустовский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  <a:blipFill>
            <a:blip r:embed="rId2" cstate="print">
              <a:lum contrast="10000"/>
            </a:blip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     </a:t>
            </a:r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Молодёжный сленг</a:t>
            </a:r>
            <a:endParaRPr lang="ru-RU" sz="12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прикольно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(интересно)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стрёмно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(неинтересно) )        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-типа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(слово-паразит)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-запала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(увлеклась)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понтовый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 изображающий из себя)         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дружбан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(друг, приятель)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-чел    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(человек)                   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-перетирать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(обсуждать)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-зелень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(деньги)               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-лох   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(человек, которого легко обмануть)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-до бровей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(много)   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-пацан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(молодой человек)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-по барабану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(всё равно)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чё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(что)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-блин   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(слово-паразит)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-</a:t>
            </a:r>
            <a:r>
              <a:rPr lang="ru-RU" sz="20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лайф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          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(любовь, неоправданное</a:t>
            </a:r>
          </a:p>
          <a:p>
            <a:pPr>
              <a:buNone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Times New Roman" pitchFamily="18" charset="0"/>
              </a:rPr>
              <a:t>                                  заимствование)</a:t>
            </a:r>
            <a:endParaRPr lang="ru-RU" sz="1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Бедность словаря</a:t>
            </a:r>
            <a:endParaRPr lang="ru-RU" sz="1800" i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«О чём бы разговор ни был, Чичиков всегда говорил, если говорил о лошадях, он тоже как бы говорил о лошадях, если говорили о собаках, он тоже говорил как бы о собаках. Он говорил то, что казённые палаты он знает, то, что проделки их тоже знает. Говорил о бильярде, потом как бы про вино говорил. Короче, он про всё знал и говорил.»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      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(Ответ ученицы)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321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       «О чём разговор ни был, он (Чичиков) всегда умел поддержать его: шла ли речь о лошадином заводе, он говорил о лошадином заводе; говорили ли о хороших собаках, он и здесь сообщал очень дельные замечания; трактовали ли касательно следствия, произведённого казённою палатою, он показывал, что ему не </a:t>
            </a:r>
            <a:r>
              <a:rPr lang="ru-RU" sz="24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321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безысвестны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321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и судебные проделки, было ли рассуждение о бильярдной игре – и в бильярдной игре не давал он промаха; говорили ли о добродетели, и о добродетели рассуждал он хорошо, даже со слезами на глазах;  об выделке горячего вина – и в горячем вине знал он прок; о таможенных надсмотрщиках и чиновниках – и о них он судил так, как будто сам был и чиновником и надсмотрщиком» </a:t>
            </a:r>
          </a:p>
          <a:p>
            <a:pPr>
              <a:buNone/>
            </a:pP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321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                                 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321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Н.В.Гоголь «Мёртвые души»</a:t>
            </a:r>
          </a:p>
          <a:p>
            <a:pPr>
              <a:buNone/>
            </a:pPr>
            <a:endParaRPr lang="ru-RU" sz="2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321D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Arial Black" pitchFamily="34" charset="0"/>
              </a:rPr>
              <a:t>  Слова-паразиты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«Видите ли, как его, извините за выражение, такое дело, я типа опоздал, я как бы не хотел, </a:t>
            </a:r>
            <a:r>
              <a:rPr lang="ru-RU" dirty="0" err="1" smtClean="0">
                <a:latin typeface="Arial Black" pitchFamily="34" charset="0"/>
              </a:rPr>
              <a:t>здрасьте</a:t>
            </a:r>
            <a:r>
              <a:rPr lang="ru-RU" dirty="0" smtClean="0">
                <a:latin typeface="Arial Black" pitchFamily="34" charset="0"/>
              </a:rPr>
              <a:t>».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             </a:t>
            </a:r>
            <a:r>
              <a:rPr lang="ru-RU" sz="2000" dirty="0" smtClean="0">
                <a:latin typeface="Arial Black" pitchFamily="34" charset="0"/>
              </a:rPr>
              <a:t>(из объяснения опоздавшего ученика)</a:t>
            </a:r>
          </a:p>
          <a:p>
            <a:pPr>
              <a:buNone/>
            </a:pP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latin typeface="Arial Black" pitchFamily="34" charset="0"/>
              </a:rPr>
              <a:t> Канцеляризмы</a:t>
            </a:r>
          </a:p>
          <a:p>
            <a:pPr>
              <a:buNone/>
            </a:pP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</a:t>
            </a:r>
            <a:r>
              <a:rPr lang="ru-RU" dirty="0" smtClean="0">
                <a:latin typeface="Arial Black" pitchFamily="34" charset="0"/>
              </a:rPr>
              <a:t>«Товарищи жилицы! Будем штрафовать вас за нарушение о недопущении загрязнения лестницы собаками и кошками».</a:t>
            </a:r>
            <a:endParaRPr lang="ru-RU" sz="3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                                </a:t>
            </a:r>
            <a:r>
              <a:rPr lang="ru-RU" sz="2000" dirty="0" smtClean="0">
                <a:latin typeface="Arial Black" pitchFamily="34" charset="0"/>
              </a:rPr>
              <a:t>(объявление в подъезде)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0871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sz="5400" i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Объявление</a:t>
            </a:r>
            <a:endParaRPr lang="ru-RU" i="1" dirty="0" smtClean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        </a:t>
            </a:r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Уважаемые жильцы!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    Соблюдайте, пожалуйста,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        чистоту в подъездах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7030A0"/>
                </a:solidFill>
                <a:latin typeface="Arial Black" pitchFamily="34" charset="0"/>
              </a:rPr>
              <a:t>               </a:t>
            </a:r>
            <a:r>
              <a:rPr lang="ru-RU" sz="3600" i="1" u="sng" dirty="0" smtClean="0">
                <a:solidFill>
                  <a:srgbClr val="7030A0"/>
                </a:solidFill>
                <a:latin typeface="Arial Black" pitchFamily="34" charset="0"/>
              </a:rPr>
              <a:t>своих домов! </a:t>
            </a:r>
            <a:endParaRPr lang="ru-RU" sz="3600" i="1" u="sng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348</TotalTime>
  <Words>710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Враги русского языка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                    Помните! Культура чувств, культура общения, культура речи – из всего складывается общий облик культурного человека.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Враги русского языка</dc:title>
  <dc:creator>Lenovo</dc:creator>
  <cp:lastModifiedBy>Lenovo</cp:lastModifiedBy>
  <cp:revision>41</cp:revision>
  <dcterms:created xsi:type="dcterms:W3CDTF">2014-11-26T05:26:37Z</dcterms:created>
  <dcterms:modified xsi:type="dcterms:W3CDTF">2014-11-28T08:12:12Z</dcterms:modified>
</cp:coreProperties>
</file>