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34"/>
  </p:notesMasterIdLst>
  <p:sldIdLst>
    <p:sldId id="256" r:id="rId2"/>
    <p:sldId id="257" r:id="rId3"/>
    <p:sldId id="258" r:id="rId4"/>
    <p:sldId id="288" r:id="rId5"/>
    <p:sldId id="289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6" r:id="rId14"/>
    <p:sldId id="283" r:id="rId15"/>
    <p:sldId id="280" r:id="rId16"/>
    <p:sldId id="281" r:id="rId17"/>
    <p:sldId id="286" r:id="rId18"/>
    <p:sldId id="287" r:id="rId19"/>
    <p:sldId id="277" r:id="rId20"/>
    <p:sldId id="278" r:id="rId21"/>
    <p:sldId id="279" r:id="rId22"/>
    <p:sldId id="282" r:id="rId23"/>
    <p:sldId id="266" r:id="rId24"/>
    <p:sldId id="267" r:id="rId25"/>
    <p:sldId id="268" r:id="rId26"/>
    <p:sldId id="269" r:id="rId27"/>
    <p:sldId id="270" r:id="rId28"/>
    <p:sldId id="274" r:id="rId29"/>
    <p:sldId id="275" r:id="rId30"/>
    <p:sldId id="271" r:id="rId31"/>
    <p:sldId id="272" r:id="rId32"/>
    <p:sldId id="273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1BB78001-FB9D-490F-9414-3E43D023BD7B}">
          <p14:sldIdLst>
            <p14:sldId id="256"/>
            <p14:sldId id="257"/>
            <p14:sldId id="258"/>
            <p14:sldId id="288"/>
            <p14:sldId id="289"/>
            <p14:sldId id="259"/>
            <p14:sldId id="260"/>
            <p14:sldId id="261"/>
            <p14:sldId id="262"/>
            <p14:sldId id="263"/>
            <p14:sldId id="264"/>
            <p14:sldId id="265"/>
            <p14:sldId id="276"/>
            <p14:sldId id="283"/>
            <p14:sldId id="280"/>
            <p14:sldId id="281"/>
            <p14:sldId id="286"/>
            <p14:sldId id="287"/>
            <p14:sldId id="277"/>
            <p14:sldId id="278"/>
            <p14:sldId id="279"/>
            <p14:sldId id="282"/>
            <p14:sldId id="266"/>
            <p14:sldId id="267"/>
            <p14:sldId id="268"/>
            <p14:sldId id="269"/>
            <p14:sldId id="270"/>
            <p14:sldId id="274"/>
            <p14:sldId id="275"/>
            <p14:sldId id="271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1" autoAdjust="0"/>
    <p:restoredTop sz="94707" autoAdjust="0"/>
  </p:normalViewPr>
  <p:slideViewPr>
    <p:cSldViewPr>
      <p:cViewPr varScale="1">
        <p:scale>
          <a:sx n="84" d="100"/>
          <a:sy n="84" d="100"/>
        </p:scale>
        <p:origin x="-1387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7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48CB03-628A-4E38-BEE1-8C9DFA92397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B715972-1486-4F53-AE99-D05ECBB429C2}">
      <dgm:prSet/>
      <dgm:spPr/>
      <dgm:t>
        <a:bodyPr/>
        <a:lstStyle/>
        <a:p>
          <a:pPr rtl="0"/>
          <a:r>
            <a:rPr lang="ru-RU" i="1" dirty="0" smtClean="0"/>
            <a:t>Задачи</a:t>
          </a:r>
          <a:r>
            <a:rPr lang="en-US" i="1" dirty="0" smtClean="0"/>
            <a:t>: </a:t>
          </a:r>
          <a:endParaRPr lang="ru-RU" i="1" dirty="0"/>
        </a:p>
      </dgm:t>
    </dgm:pt>
    <dgm:pt modelId="{1AA51A28-71EA-4681-BF09-C8A6C0D3D1D1}" type="parTrans" cxnId="{EC74CFD3-8228-4D1A-963D-17E73A650760}">
      <dgm:prSet/>
      <dgm:spPr/>
      <dgm:t>
        <a:bodyPr/>
        <a:lstStyle/>
        <a:p>
          <a:endParaRPr lang="ru-RU"/>
        </a:p>
      </dgm:t>
    </dgm:pt>
    <dgm:pt modelId="{3A50B781-CC7C-4214-9D27-A02B333AA33B}" type="sibTrans" cxnId="{EC74CFD3-8228-4D1A-963D-17E73A650760}">
      <dgm:prSet/>
      <dgm:spPr/>
      <dgm:t>
        <a:bodyPr/>
        <a:lstStyle/>
        <a:p>
          <a:endParaRPr lang="ru-RU"/>
        </a:p>
      </dgm:t>
    </dgm:pt>
    <dgm:pt modelId="{AF7EFF71-C918-4175-BDF5-BEC02D65B9E6}">
      <dgm:prSet/>
      <dgm:spPr/>
      <dgm:t>
        <a:bodyPr/>
        <a:lstStyle/>
        <a:p>
          <a:pPr rtl="0"/>
          <a:r>
            <a:rPr lang="ru-RU" i="1" dirty="0" smtClean="0"/>
            <a:t>воспитательная - создание условий для развития личностных качеств - коммуникативные умения (вести беседу, обсуждать по теме, отстаивать свою точку зрения), познавательные и эстетические потребности (воспитание чувства любви к родине)</a:t>
          </a:r>
          <a:endParaRPr lang="ru-RU" dirty="0"/>
        </a:p>
      </dgm:t>
    </dgm:pt>
    <dgm:pt modelId="{D160E8ED-A709-4C43-B651-B8FBDD33D240}" type="parTrans" cxnId="{7CBBE32E-56D9-4C6C-8146-C9A903F083DE}">
      <dgm:prSet/>
      <dgm:spPr/>
      <dgm:t>
        <a:bodyPr/>
        <a:lstStyle/>
        <a:p>
          <a:endParaRPr lang="ru-RU"/>
        </a:p>
      </dgm:t>
    </dgm:pt>
    <dgm:pt modelId="{97ED4925-CD81-447B-A61D-B8071F336280}" type="sibTrans" cxnId="{7CBBE32E-56D9-4C6C-8146-C9A903F083DE}">
      <dgm:prSet/>
      <dgm:spPr/>
      <dgm:t>
        <a:bodyPr/>
        <a:lstStyle/>
        <a:p>
          <a:endParaRPr lang="ru-RU"/>
        </a:p>
      </dgm:t>
    </dgm:pt>
    <dgm:pt modelId="{60837E4E-E6B1-43BB-BCED-C6F8A1CC8422}">
      <dgm:prSet/>
      <dgm:spPr/>
      <dgm:t>
        <a:bodyPr/>
        <a:lstStyle/>
        <a:p>
          <a:pPr rtl="0"/>
          <a:r>
            <a:rPr lang="ru-RU" i="1" dirty="0" smtClean="0"/>
            <a:t>- развивающая – создание условий для развития высших психических функций личности – содержательность высказываний </a:t>
          </a:r>
          <a:endParaRPr lang="ru-RU" dirty="0"/>
        </a:p>
      </dgm:t>
    </dgm:pt>
    <dgm:pt modelId="{7A47C0A3-3520-4416-B254-2DAE1BEF565A}" type="parTrans" cxnId="{ACFC86FB-5EEB-4A13-A067-CB0BDEE0A310}">
      <dgm:prSet/>
      <dgm:spPr/>
      <dgm:t>
        <a:bodyPr/>
        <a:lstStyle/>
        <a:p>
          <a:endParaRPr lang="ru-RU"/>
        </a:p>
      </dgm:t>
    </dgm:pt>
    <dgm:pt modelId="{A0BFD60A-CA40-4EA5-9839-D93B3039B3FF}" type="sibTrans" cxnId="{ACFC86FB-5EEB-4A13-A067-CB0BDEE0A310}">
      <dgm:prSet/>
      <dgm:spPr/>
      <dgm:t>
        <a:bodyPr/>
        <a:lstStyle/>
        <a:p>
          <a:endParaRPr lang="ru-RU"/>
        </a:p>
      </dgm:t>
    </dgm:pt>
    <dgm:pt modelId="{6D03D976-5522-4EB2-AD2C-0CA38F40AE77}">
      <dgm:prSet/>
      <dgm:spPr/>
      <dgm:t>
        <a:bodyPr/>
        <a:lstStyle/>
        <a:p>
          <a:pPr rtl="0"/>
          <a:r>
            <a:rPr lang="ru-RU" i="1" dirty="0" smtClean="0"/>
            <a:t>- обучающая – стимулирование умственной деятельности учащихся  посредством малых форм интеллектуальных игр.</a:t>
          </a:r>
          <a:endParaRPr lang="ru-RU" dirty="0"/>
        </a:p>
      </dgm:t>
    </dgm:pt>
    <dgm:pt modelId="{616E401D-F914-4D23-A582-91C4025251F4}" type="parTrans" cxnId="{B8744DA8-D830-433B-91FF-4EE8D18C8114}">
      <dgm:prSet/>
      <dgm:spPr/>
      <dgm:t>
        <a:bodyPr/>
        <a:lstStyle/>
        <a:p>
          <a:endParaRPr lang="ru-RU"/>
        </a:p>
      </dgm:t>
    </dgm:pt>
    <dgm:pt modelId="{5706C2E1-3F68-4C1F-9E60-AE5EB7F0A28E}" type="sibTrans" cxnId="{B8744DA8-D830-433B-91FF-4EE8D18C8114}">
      <dgm:prSet/>
      <dgm:spPr/>
      <dgm:t>
        <a:bodyPr/>
        <a:lstStyle/>
        <a:p>
          <a:endParaRPr lang="ru-RU"/>
        </a:p>
      </dgm:t>
    </dgm:pt>
    <dgm:pt modelId="{928EFD0F-CAC7-434D-A4C7-3C9CB4FD140E}" type="pres">
      <dgm:prSet presAssocID="{D048CB03-628A-4E38-BEE1-8C9DFA923979}" presName="Name0" presStyleCnt="0">
        <dgm:presLayoutVars>
          <dgm:dir/>
          <dgm:animLvl val="lvl"/>
          <dgm:resizeHandles val="exact"/>
        </dgm:presLayoutVars>
      </dgm:prSet>
      <dgm:spPr/>
    </dgm:pt>
    <dgm:pt modelId="{6CDE58C7-272B-4131-84A8-345A2D4AADAA}" type="pres">
      <dgm:prSet presAssocID="{6D03D976-5522-4EB2-AD2C-0CA38F40AE77}" presName="boxAndChildren" presStyleCnt="0"/>
      <dgm:spPr/>
    </dgm:pt>
    <dgm:pt modelId="{F44FAF10-997D-43B3-92B3-7CE4EB4C89A6}" type="pres">
      <dgm:prSet presAssocID="{6D03D976-5522-4EB2-AD2C-0CA38F40AE77}" presName="parentTextBox" presStyleLbl="node1" presStyleIdx="0" presStyleCnt="4"/>
      <dgm:spPr/>
    </dgm:pt>
    <dgm:pt modelId="{BD2289B6-0508-4D48-B1DB-41D1CBC7AFBA}" type="pres">
      <dgm:prSet presAssocID="{A0BFD60A-CA40-4EA5-9839-D93B3039B3FF}" presName="sp" presStyleCnt="0"/>
      <dgm:spPr/>
    </dgm:pt>
    <dgm:pt modelId="{EDB402B8-CC0F-43DD-852E-306CE795AC60}" type="pres">
      <dgm:prSet presAssocID="{60837E4E-E6B1-43BB-BCED-C6F8A1CC8422}" presName="arrowAndChildren" presStyleCnt="0"/>
      <dgm:spPr/>
    </dgm:pt>
    <dgm:pt modelId="{4CC882BB-2077-4163-BAAA-655553A20B4C}" type="pres">
      <dgm:prSet presAssocID="{60837E4E-E6B1-43BB-BCED-C6F8A1CC8422}" presName="parentTextArrow" presStyleLbl="node1" presStyleIdx="1" presStyleCnt="4"/>
      <dgm:spPr/>
    </dgm:pt>
    <dgm:pt modelId="{42FF1AFC-10D0-435B-A4ED-75579E2686F8}" type="pres">
      <dgm:prSet presAssocID="{97ED4925-CD81-447B-A61D-B8071F336280}" presName="sp" presStyleCnt="0"/>
      <dgm:spPr/>
    </dgm:pt>
    <dgm:pt modelId="{59C02E08-2032-4C63-9D83-5AEB9E49B82A}" type="pres">
      <dgm:prSet presAssocID="{AF7EFF71-C918-4175-BDF5-BEC02D65B9E6}" presName="arrowAndChildren" presStyleCnt="0"/>
      <dgm:spPr/>
    </dgm:pt>
    <dgm:pt modelId="{8CE90032-3E9D-47BE-AF85-2FAC901F534A}" type="pres">
      <dgm:prSet presAssocID="{AF7EFF71-C918-4175-BDF5-BEC02D65B9E6}" presName="parentTextArrow" presStyleLbl="node1" presStyleIdx="2" presStyleCnt="4"/>
      <dgm:spPr/>
    </dgm:pt>
    <dgm:pt modelId="{5F591BCD-3D46-4CFB-9FF2-40C0D9E40D1C}" type="pres">
      <dgm:prSet presAssocID="{3A50B781-CC7C-4214-9D27-A02B333AA33B}" presName="sp" presStyleCnt="0"/>
      <dgm:spPr/>
    </dgm:pt>
    <dgm:pt modelId="{D1024884-AA0B-4744-B301-E19AF737899A}" type="pres">
      <dgm:prSet presAssocID="{8B715972-1486-4F53-AE99-D05ECBB429C2}" presName="arrowAndChildren" presStyleCnt="0"/>
      <dgm:spPr/>
    </dgm:pt>
    <dgm:pt modelId="{6FC4D028-BD90-4164-8FA9-F5244B12BAFE}" type="pres">
      <dgm:prSet presAssocID="{8B715972-1486-4F53-AE99-D05ECBB429C2}" presName="parentTextArrow" presStyleLbl="node1" presStyleIdx="3" presStyleCnt="4"/>
      <dgm:spPr/>
    </dgm:pt>
  </dgm:ptLst>
  <dgm:cxnLst>
    <dgm:cxn modelId="{E6396174-A779-486B-99AE-189C12235047}" type="presOf" srcId="{6D03D976-5522-4EB2-AD2C-0CA38F40AE77}" destId="{F44FAF10-997D-43B3-92B3-7CE4EB4C89A6}" srcOrd="0" destOrd="0" presId="urn:microsoft.com/office/officeart/2005/8/layout/process4"/>
    <dgm:cxn modelId="{CF67E4B9-72E6-43D6-8AA8-FE61D147A0FB}" type="presOf" srcId="{D048CB03-628A-4E38-BEE1-8C9DFA923979}" destId="{928EFD0F-CAC7-434D-A4C7-3C9CB4FD140E}" srcOrd="0" destOrd="0" presId="urn:microsoft.com/office/officeart/2005/8/layout/process4"/>
    <dgm:cxn modelId="{A918353B-E773-4E66-AE0A-06DDF49E398D}" type="presOf" srcId="{AF7EFF71-C918-4175-BDF5-BEC02D65B9E6}" destId="{8CE90032-3E9D-47BE-AF85-2FAC901F534A}" srcOrd="0" destOrd="0" presId="urn:microsoft.com/office/officeart/2005/8/layout/process4"/>
    <dgm:cxn modelId="{3F29B18F-3265-43C4-A908-156297FCEA69}" type="presOf" srcId="{60837E4E-E6B1-43BB-BCED-C6F8A1CC8422}" destId="{4CC882BB-2077-4163-BAAA-655553A20B4C}" srcOrd="0" destOrd="0" presId="urn:microsoft.com/office/officeart/2005/8/layout/process4"/>
    <dgm:cxn modelId="{7CBBE32E-56D9-4C6C-8146-C9A903F083DE}" srcId="{D048CB03-628A-4E38-BEE1-8C9DFA923979}" destId="{AF7EFF71-C918-4175-BDF5-BEC02D65B9E6}" srcOrd="1" destOrd="0" parTransId="{D160E8ED-A709-4C43-B651-B8FBDD33D240}" sibTransId="{97ED4925-CD81-447B-A61D-B8071F336280}"/>
    <dgm:cxn modelId="{EC74CFD3-8228-4D1A-963D-17E73A650760}" srcId="{D048CB03-628A-4E38-BEE1-8C9DFA923979}" destId="{8B715972-1486-4F53-AE99-D05ECBB429C2}" srcOrd="0" destOrd="0" parTransId="{1AA51A28-71EA-4681-BF09-C8A6C0D3D1D1}" sibTransId="{3A50B781-CC7C-4214-9D27-A02B333AA33B}"/>
    <dgm:cxn modelId="{B8744DA8-D830-433B-91FF-4EE8D18C8114}" srcId="{D048CB03-628A-4E38-BEE1-8C9DFA923979}" destId="{6D03D976-5522-4EB2-AD2C-0CA38F40AE77}" srcOrd="3" destOrd="0" parTransId="{616E401D-F914-4D23-A582-91C4025251F4}" sibTransId="{5706C2E1-3F68-4C1F-9E60-AE5EB7F0A28E}"/>
    <dgm:cxn modelId="{FD022FB4-0D71-4076-A088-26245BDA5095}" type="presOf" srcId="{8B715972-1486-4F53-AE99-D05ECBB429C2}" destId="{6FC4D028-BD90-4164-8FA9-F5244B12BAFE}" srcOrd="0" destOrd="0" presId="urn:microsoft.com/office/officeart/2005/8/layout/process4"/>
    <dgm:cxn modelId="{ACFC86FB-5EEB-4A13-A067-CB0BDEE0A310}" srcId="{D048CB03-628A-4E38-BEE1-8C9DFA923979}" destId="{60837E4E-E6B1-43BB-BCED-C6F8A1CC8422}" srcOrd="2" destOrd="0" parTransId="{7A47C0A3-3520-4416-B254-2DAE1BEF565A}" sibTransId="{A0BFD60A-CA40-4EA5-9839-D93B3039B3FF}"/>
    <dgm:cxn modelId="{A4299445-9397-4589-998E-A0501191604A}" type="presParOf" srcId="{928EFD0F-CAC7-434D-A4C7-3C9CB4FD140E}" destId="{6CDE58C7-272B-4131-84A8-345A2D4AADAA}" srcOrd="0" destOrd="0" presId="urn:microsoft.com/office/officeart/2005/8/layout/process4"/>
    <dgm:cxn modelId="{C82015E1-BAE2-4F36-A16B-BA4575B260BB}" type="presParOf" srcId="{6CDE58C7-272B-4131-84A8-345A2D4AADAA}" destId="{F44FAF10-997D-43B3-92B3-7CE4EB4C89A6}" srcOrd="0" destOrd="0" presId="urn:microsoft.com/office/officeart/2005/8/layout/process4"/>
    <dgm:cxn modelId="{DD1F6493-A8F3-4E9A-9AC7-27D8DB39C111}" type="presParOf" srcId="{928EFD0F-CAC7-434D-A4C7-3C9CB4FD140E}" destId="{BD2289B6-0508-4D48-B1DB-41D1CBC7AFBA}" srcOrd="1" destOrd="0" presId="urn:microsoft.com/office/officeart/2005/8/layout/process4"/>
    <dgm:cxn modelId="{EDEC7CA4-D14D-4085-AA4E-B7ADC166C75B}" type="presParOf" srcId="{928EFD0F-CAC7-434D-A4C7-3C9CB4FD140E}" destId="{EDB402B8-CC0F-43DD-852E-306CE795AC60}" srcOrd="2" destOrd="0" presId="urn:microsoft.com/office/officeart/2005/8/layout/process4"/>
    <dgm:cxn modelId="{0EBFB855-108B-4E44-A8BE-A365B8787877}" type="presParOf" srcId="{EDB402B8-CC0F-43DD-852E-306CE795AC60}" destId="{4CC882BB-2077-4163-BAAA-655553A20B4C}" srcOrd="0" destOrd="0" presId="urn:microsoft.com/office/officeart/2005/8/layout/process4"/>
    <dgm:cxn modelId="{41EAB22A-200F-4A9F-997A-32F296830188}" type="presParOf" srcId="{928EFD0F-CAC7-434D-A4C7-3C9CB4FD140E}" destId="{42FF1AFC-10D0-435B-A4ED-75579E2686F8}" srcOrd="3" destOrd="0" presId="urn:microsoft.com/office/officeart/2005/8/layout/process4"/>
    <dgm:cxn modelId="{25F39205-932E-41B3-BD00-6CA4A9E65A93}" type="presParOf" srcId="{928EFD0F-CAC7-434D-A4C7-3C9CB4FD140E}" destId="{59C02E08-2032-4C63-9D83-5AEB9E49B82A}" srcOrd="4" destOrd="0" presId="urn:microsoft.com/office/officeart/2005/8/layout/process4"/>
    <dgm:cxn modelId="{6044DF3D-D244-4016-A6BD-3D57C8423319}" type="presParOf" srcId="{59C02E08-2032-4C63-9D83-5AEB9E49B82A}" destId="{8CE90032-3E9D-47BE-AF85-2FAC901F534A}" srcOrd="0" destOrd="0" presId="urn:microsoft.com/office/officeart/2005/8/layout/process4"/>
    <dgm:cxn modelId="{4A070015-A118-4195-9123-EC69A9AB0CBF}" type="presParOf" srcId="{928EFD0F-CAC7-434D-A4C7-3C9CB4FD140E}" destId="{5F591BCD-3D46-4CFB-9FF2-40C0D9E40D1C}" srcOrd="5" destOrd="0" presId="urn:microsoft.com/office/officeart/2005/8/layout/process4"/>
    <dgm:cxn modelId="{6F3D05F5-B982-4756-984F-9AA8DACC7164}" type="presParOf" srcId="{928EFD0F-CAC7-434D-A4C7-3C9CB4FD140E}" destId="{D1024884-AA0B-4744-B301-E19AF737899A}" srcOrd="6" destOrd="0" presId="urn:microsoft.com/office/officeart/2005/8/layout/process4"/>
    <dgm:cxn modelId="{BC126071-6E21-406E-9D46-119DAD7A2579}" type="presParOf" srcId="{D1024884-AA0B-4744-B301-E19AF737899A}" destId="{6FC4D028-BD90-4164-8FA9-F5244B12BAFE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0E366-0BD6-49C9-9206-F349AF8BDEA9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1315B-DD8C-4E68-9FC0-9817C09AB3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9578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1315B-DD8C-4E68-9FC0-9817C09AB38E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2153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2386028"/>
          </a:xfrm>
        </p:spPr>
        <p:txBody>
          <a:bodyPr>
            <a:noAutofit/>
          </a:bodyPr>
          <a:lstStyle/>
          <a:p>
            <a:r>
              <a:rPr lang="ru-RU" sz="5400" i="1" dirty="0" smtClean="0"/>
              <a:t>Интеллектуальный турнир</a:t>
            </a:r>
            <a:r>
              <a:rPr lang="en-US" sz="5400" i="1" dirty="0" smtClean="0"/>
              <a:t> </a:t>
            </a:r>
            <a:r>
              <a:rPr lang="ru-RU" sz="5400" i="1" dirty="0" smtClean="0"/>
              <a:t>по русскому языку.</a:t>
            </a:r>
            <a:endParaRPr lang="ru-RU" sz="5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543560" cy="1752600"/>
          </a:xfrm>
        </p:spPr>
        <p:txBody>
          <a:bodyPr>
            <a:normAutofit/>
          </a:bodyPr>
          <a:lstStyle/>
          <a:p>
            <a:r>
              <a:rPr lang="ru-RU" sz="4400" i="1" dirty="0" smtClean="0">
                <a:solidFill>
                  <a:schemeClr val="tx1"/>
                </a:solidFill>
              </a:rPr>
              <a:t>(подготовка к ЕГЭ)</a:t>
            </a:r>
            <a:endParaRPr lang="ru-RU" sz="4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i="1" dirty="0" smtClean="0">
                <a:solidFill>
                  <a:srgbClr val="FF0000"/>
                </a:solidFill>
              </a:rPr>
              <a:t>допоздна, ответ, подорожник, небольшой, секундомер</a:t>
            </a:r>
            <a:r>
              <a:rPr lang="ru-RU" sz="4000" dirty="0" smtClean="0">
                <a:solidFill>
                  <a:srgbClr val="FF0000"/>
                </a:solidFill>
              </a:rPr>
              <a:t>.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3 конкурс «Конструкторский».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	Задание: с полученными словами сконструировать словосочетания таким образом, чтобы данное слово было зависимым. Определить вид подчинительной связи в полученных словосочетаниях 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5500726"/>
          </a:xfrm>
        </p:spPr>
        <p:txBody>
          <a:bodyPr>
            <a:noAutofit/>
          </a:bodyPr>
          <a:lstStyle/>
          <a:p>
            <a:r>
              <a:rPr lang="ru-RU" sz="4800" i="1" dirty="0" smtClean="0">
                <a:solidFill>
                  <a:srgbClr val="FF0000"/>
                </a:solidFill>
              </a:rPr>
              <a:t>Лидер кросса – Знак вопроса!</a:t>
            </a:r>
            <a:br>
              <a:rPr lang="ru-RU" sz="4800" i="1" dirty="0" smtClean="0">
                <a:solidFill>
                  <a:srgbClr val="FF0000"/>
                </a:solidFill>
              </a:rPr>
            </a:br>
            <a:r>
              <a:rPr lang="ru-RU" sz="4800" i="1" dirty="0" smtClean="0">
                <a:solidFill>
                  <a:srgbClr val="FF0000"/>
                </a:solidFill>
              </a:rPr>
              <a:t>И уже не в первый раз </a:t>
            </a:r>
            <a:br>
              <a:rPr lang="ru-RU" sz="4800" i="1" dirty="0" smtClean="0">
                <a:solidFill>
                  <a:srgbClr val="FF0000"/>
                </a:solidFill>
              </a:rPr>
            </a:br>
            <a:r>
              <a:rPr lang="ru-RU" sz="4800" i="1" dirty="0" smtClean="0">
                <a:solidFill>
                  <a:srgbClr val="FF0000"/>
                </a:solidFill>
              </a:rPr>
              <a:t>Он к победе дерзко рвется!</a:t>
            </a:r>
            <a:br>
              <a:rPr lang="ru-RU" sz="4800" i="1" dirty="0" smtClean="0">
                <a:solidFill>
                  <a:srgbClr val="FF0000"/>
                </a:solidFill>
              </a:rPr>
            </a:br>
            <a:r>
              <a:rPr lang="ru-RU" sz="4800" i="1" dirty="0" smtClean="0">
                <a:solidFill>
                  <a:srgbClr val="FF0000"/>
                </a:solidFill>
              </a:rPr>
              <a:t>Но готовы с ним бороться</a:t>
            </a:r>
            <a:br>
              <a:rPr lang="ru-RU" sz="4800" i="1" dirty="0" smtClean="0">
                <a:solidFill>
                  <a:srgbClr val="FF0000"/>
                </a:solidFill>
              </a:rPr>
            </a:br>
            <a:r>
              <a:rPr lang="ru-RU" sz="4800" i="1" dirty="0" smtClean="0">
                <a:solidFill>
                  <a:srgbClr val="FF0000"/>
                </a:solidFill>
              </a:rPr>
              <a:t>Шутка, ум и острый глаз!</a:t>
            </a: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12000" dirty="0" smtClean="0">
                <a:solidFill>
                  <a:srgbClr val="FF0000"/>
                </a:solidFill>
              </a:rPr>
              <a:t>?</a:t>
            </a:r>
            <a:endParaRPr lang="ru-RU" sz="1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Расставьте ударение в словах.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Вероисповедание, втихую, гастрономия, джинсовый, еретик, кровоточащий, ломота, порознь, танцовщик, баловать, вручит, торты, </a:t>
            </a:r>
            <a:r>
              <a:rPr lang="ru-RU" smtClean="0"/>
              <a:t>сироты, </a:t>
            </a:r>
            <a:r>
              <a:rPr lang="ru-RU" dirty="0" smtClean="0"/>
              <a:t>квартал, средства, принята, щавель, звонит, грушевый.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4456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99176" cy="538692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Вероиспов</a:t>
            </a:r>
            <a:r>
              <a:rPr lang="ru-RU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дание</a:t>
            </a:r>
            <a:r>
              <a:rPr lang="ru-RU" dirty="0" smtClean="0"/>
              <a:t>, </a:t>
            </a:r>
            <a:r>
              <a:rPr lang="ru-RU" dirty="0" err="1" smtClean="0"/>
              <a:t>втих</a:t>
            </a:r>
            <a:r>
              <a:rPr lang="ru-RU" dirty="0" err="1" smtClean="0">
                <a:solidFill>
                  <a:srgbClr val="FF0000"/>
                </a:solidFill>
              </a:rPr>
              <a:t>У</a:t>
            </a:r>
            <a:r>
              <a:rPr lang="ru-RU" dirty="0" err="1" smtClean="0"/>
              <a:t>ю</a:t>
            </a:r>
            <a:r>
              <a:rPr lang="ru-RU" dirty="0" smtClean="0"/>
              <a:t>, </a:t>
            </a:r>
            <a:r>
              <a:rPr lang="ru-RU" dirty="0" err="1" smtClean="0"/>
              <a:t>гастрон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мия</a:t>
            </a:r>
            <a:r>
              <a:rPr lang="ru-RU" dirty="0" smtClean="0"/>
              <a:t>, </a:t>
            </a:r>
            <a:r>
              <a:rPr lang="ru-RU" dirty="0" err="1" smtClean="0"/>
              <a:t>джинс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вый</a:t>
            </a:r>
            <a:r>
              <a:rPr lang="ru-RU" dirty="0" smtClean="0"/>
              <a:t>, </a:t>
            </a:r>
            <a:r>
              <a:rPr lang="ru-RU" dirty="0" err="1" smtClean="0"/>
              <a:t>ерет</a:t>
            </a:r>
            <a:r>
              <a:rPr lang="ru-RU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/>
              <a:t>к,кровоточ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/>
              <a:t>щий</a:t>
            </a:r>
            <a:r>
              <a:rPr lang="ru-RU" dirty="0" smtClean="0"/>
              <a:t>, </a:t>
            </a:r>
            <a:r>
              <a:rPr lang="ru-RU" dirty="0" err="1" smtClean="0"/>
              <a:t>лом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та</a:t>
            </a:r>
            <a:r>
              <a:rPr lang="ru-RU" dirty="0" smtClean="0"/>
              <a:t>, </a:t>
            </a:r>
            <a:r>
              <a:rPr lang="ru-RU" dirty="0" err="1" smtClean="0"/>
              <a:t>п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рознь</a:t>
            </a:r>
            <a:r>
              <a:rPr lang="ru-RU" dirty="0" smtClean="0"/>
              <a:t>, </a:t>
            </a:r>
            <a:r>
              <a:rPr lang="ru-RU" dirty="0" err="1" smtClean="0"/>
              <a:t>танц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вщик</a:t>
            </a:r>
            <a:r>
              <a:rPr lang="ru-RU" dirty="0" smtClean="0"/>
              <a:t>, </a:t>
            </a:r>
            <a:r>
              <a:rPr lang="ru-RU" dirty="0" err="1" smtClean="0"/>
              <a:t>балов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/>
              <a:t>ть</a:t>
            </a:r>
            <a:r>
              <a:rPr lang="ru-RU" dirty="0" smtClean="0"/>
              <a:t>, </a:t>
            </a:r>
            <a:r>
              <a:rPr lang="ru-RU" dirty="0" err="1" smtClean="0"/>
              <a:t>вруч</a:t>
            </a:r>
            <a:r>
              <a:rPr lang="ru-RU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/>
              <a:t>т</a:t>
            </a:r>
            <a:r>
              <a:rPr lang="ru-RU" dirty="0" smtClean="0"/>
              <a:t>, </a:t>
            </a:r>
            <a:r>
              <a:rPr lang="ru-RU" dirty="0" err="1" smtClean="0"/>
              <a:t>т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рты</a:t>
            </a:r>
            <a:r>
              <a:rPr lang="ru-RU" dirty="0" smtClean="0"/>
              <a:t>, </a:t>
            </a:r>
            <a:r>
              <a:rPr lang="ru-RU" dirty="0" err="1" smtClean="0"/>
              <a:t>сир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ты</a:t>
            </a:r>
            <a:r>
              <a:rPr lang="ru-RU" dirty="0" smtClean="0"/>
              <a:t>, </a:t>
            </a:r>
            <a:r>
              <a:rPr lang="ru-RU" dirty="0" err="1" smtClean="0"/>
              <a:t>кварт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/>
              <a:t>л</a:t>
            </a:r>
            <a:r>
              <a:rPr lang="ru-RU" dirty="0" smtClean="0"/>
              <a:t>, </a:t>
            </a:r>
            <a:r>
              <a:rPr lang="ru-RU" dirty="0" err="1" smtClean="0"/>
              <a:t>ср</a:t>
            </a:r>
            <a:r>
              <a:rPr lang="ru-RU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дства</a:t>
            </a:r>
            <a:r>
              <a:rPr lang="ru-RU" dirty="0" smtClean="0"/>
              <a:t>, </a:t>
            </a:r>
            <a:r>
              <a:rPr lang="ru-RU" dirty="0" err="1" smtClean="0"/>
              <a:t>п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нятый</a:t>
            </a:r>
            <a:r>
              <a:rPr lang="ru-RU" dirty="0" smtClean="0"/>
              <a:t>, </a:t>
            </a:r>
            <a:r>
              <a:rPr lang="ru-RU" dirty="0" err="1" smtClean="0"/>
              <a:t>принят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, </a:t>
            </a:r>
            <a:r>
              <a:rPr lang="ru-RU" dirty="0" err="1" smtClean="0"/>
              <a:t>щав</a:t>
            </a:r>
            <a:r>
              <a:rPr lang="ru-RU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ль</a:t>
            </a:r>
            <a:r>
              <a:rPr lang="ru-RU" dirty="0" smtClean="0"/>
              <a:t>, </a:t>
            </a:r>
            <a:r>
              <a:rPr lang="ru-RU" dirty="0" err="1" smtClean="0"/>
              <a:t>звон</a:t>
            </a:r>
            <a:r>
              <a:rPr lang="ru-RU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/>
              <a:t>т</a:t>
            </a:r>
            <a:r>
              <a:rPr lang="ru-RU" dirty="0" smtClean="0"/>
              <a:t>, </a:t>
            </a:r>
            <a:r>
              <a:rPr lang="ru-RU" dirty="0" err="1" smtClean="0"/>
              <a:t>гр</a:t>
            </a:r>
            <a:r>
              <a:rPr lang="ru-RU" dirty="0" err="1" smtClean="0">
                <a:solidFill>
                  <a:srgbClr val="FF0000"/>
                </a:solidFill>
              </a:rPr>
              <a:t>У</a:t>
            </a:r>
            <a:r>
              <a:rPr lang="ru-RU" dirty="0" err="1" smtClean="0"/>
              <a:t>шевый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520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2362274"/>
          </a:xfrm>
        </p:spPr>
        <p:txBody>
          <a:bodyPr>
            <a:normAutofit/>
          </a:bodyPr>
          <a:lstStyle/>
          <a:p>
            <a:r>
              <a:rPr lang="ru-RU" sz="3200" dirty="0"/>
              <a:t>Определите слово, в котором пропущена безударная проверяемая гласная корня. Выпишите это слово, вставив пропущенную букву.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65055"/>
            <a:ext cx="7102987" cy="2941787"/>
          </a:xfrm>
        </p:spPr>
        <p:txBody>
          <a:bodyPr/>
          <a:lstStyle/>
          <a:p>
            <a:pPr marL="36576" indent="0">
              <a:buNone/>
            </a:pPr>
            <a:r>
              <a:rPr lang="ru-RU" dirty="0" smtClean="0"/>
              <a:t>1.Несг..раемый</a:t>
            </a:r>
          </a:p>
          <a:p>
            <a:pPr marL="36576" indent="0">
              <a:buNone/>
            </a:pPr>
            <a:r>
              <a:rPr lang="ru-RU" dirty="0" smtClean="0"/>
              <a:t>2.Ст..рожить</a:t>
            </a:r>
          </a:p>
          <a:p>
            <a:pPr marL="36576" indent="0">
              <a:buNone/>
            </a:pPr>
            <a:r>
              <a:rPr lang="ru-RU" dirty="0" smtClean="0"/>
              <a:t>3.Обж..гающий</a:t>
            </a:r>
          </a:p>
          <a:p>
            <a:pPr marL="36576" indent="0">
              <a:buNone/>
            </a:pPr>
            <a:r>
              <a:rPr lang="ru-RU" dirty="0" smtClean="0"/>
              <a:t>4.Пор..сль</a:t>
            </a:r>
          </a:p>
          <a:p>
            <a:pPr marL="36576" indent="0">
              <a:buNone/>
            </a:pPr>
            <a:r>
              <a:rPr lang="ru-RU" dirty="0" smtClean="0"/>
              <a:t>5.К..нфорка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09379" y="5198956"/>
            <a:ext cx="29508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сторожить</a:t>
            </a:r>
            <a:endParaRPr lang="ru-RU" sz="4000" b="1" cap="none" spc="50" dirty="0">
              <a:ln w="0"/>
              <a:solidFill>
                <a:srgbClr val="FF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317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272808" cy="30243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Напом</a:t>
            </a:r>
            <a:r>
              <a:rPr lang="ru-RU" dirty="0" smtClean="0"/>
              <a:t>..</a:t>
            </a:r>
            <a:r>
              <a:rPr lang="ru-RU" dirty="0" err="1" smtClean="0"/>
              <a:t>нание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</a:t>
            </a:r>
            <a:r>
              <a:rPr lang="ru-RU" dirty="0" err="1" smtClean="0"/>
              <a:t>разр</a:t>
            </a:r>
            <a:r>
              <a:rPr lang="ru-RU" dirty="0" smtClean="0"/>
              <a:t>..</a:t>
            </a:r>
            <a:r>
              <a:rPr lang="ru-RU" dirty="0" err="1" smtClean="0"/>
              <a:t>слась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 пол..</a:t>
            </a:r>
            <a:r>
              <a:rPr lang="ru-RU" dirty="0" err="1" smtClean="0"/>
              <a:t>мический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4. к..</a:t>
            </a:r>
            <a:r>
              <a:rPr lang="ru-RU" dirty="0" err="1" smtClean="0"/>
              <a:t>рьерист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5. </a:t>
            </a:r>
            <a:r>
              <a:rPr lang="ru-RU" dirty="0" err="1" smtClean="0"/>
              <a:t>предпол</a:t>
            </a:r>
            <a:r>
              <a:rPr lang="ru-RU" dirty="0" smtClean="0"/>
              <a:t>..гать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27686" y="4581128"/>
            <a:ext cx="359976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Полемический</a:t>
            </a:r>
            <a:endParaRPr lang="ru-RU" sz="3600" b="1" cap="none" spc="50" dirty="0">
              <a:ln w="0"/>
              <a:solidFill>
                <a:srgbClr val="FF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738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3050" y="2780928"/>
            <a:ext cx="6299190" cy="1944216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Р..</a:t>
            </a:r>
            <a:r>
              <a:rPr lang="ru-RU" sz="2400" dirty="0" err="1" smtClean="0"/>
              <a:t>спорядиться</a:t>
            </a:r>
            <a:r>
              <a:rPr lang="ru-RU" sz="2400" dirty="0" smtClean="0"/>
              <a:t>, с..</a:t>
            </a:r>
            <a:r>
              <a:rPr lang="ru-RU" sz="2400" dirty="0" err="1" smtClean="0"/>
              <a:t>гласие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чере</a:t>
            </a:r>
            <a:r>
              <a:rPr lang="ru-RU" sz="2400" dirty="0" smtClean="0"/>
              <a:t>..чур, </a:t>
            </a:r>
            <a:r>
              <a:rPr lang="ru-RU" sz="2400" dirty="0" err="1" smtClean="0"/>
              <a:t>бе</a:t>
            </a:r>
            <a:r>
              <a:rPr lang="ru-RU" sz="2400" dirty="0" smtClean="0"/>
              <a:t>..кровно</a:t>
            </a:r>
            <a:br>
              <a:rPr lang="ru-RU" sz="2400" dirty="0" smtClean="0"/>
            </a:br>
            <a:r>
              <a:rPr lang="ru-RU" sz="2400" dirty="0" err="1" smtClean="0"/>
              <a:t>пр..образовать</a:t>
            </a:r>
            <a:r>
              <a:rPr lang="ru-RU" sz="2400" dirty="0" smtClean="0"/>
              <a:t>, </a:t>
            </a:r>
            <a:r>
              <a:rPr lang="ru-RU" sz="2400" dirty="0" err="1" smtClean="0"/>
              <a:t>пр..ходящая</a:t>
            </a:r>
            <a:r>
              <a:rPr lang="ru-RU" sz="2400" dirty="0" smtClean="0"/>
              <a:t>(няня)</a:t>
            </a:r>
            <a:br>
              <a:rPr lang="ru-RU" sz="2400" dirty="0" smtClean="0"/>
            </a:br>
            <a:r>
              <a:rPr lang="ru-RU" sz="2400" dirty="0" smtClean="0"/>
              <a:t>без..</a:t>
            </a:r>
            <a:r>
              <a:rPr lang="ru-RU" sz="2400" dirty="0" err="1" smtClean="0"/>
              <a:t>нициативный</a:t>
            </a:r>
            <a:r>
              <a:rPr lang="ru-RU" sz="2400" dirty="0" smtClean="0"/>
              <a:t>, по..</a:t>
            </a:r>
            <a:r>
              <a:rPr lang="ru-RU" sz="2400" dirty="0" err="1" smtClean="0"/>
              <a:t>скать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поз..вчера</a:t>
            </a:r>
            <a:r>
              <a:rPr lang="ru-RU" sz="2400" dirty="0" smtClean="0"/>
              <a:t>, </a:t>
            </a:r>
            <a:r>
              <a:rPr lang="ru-RU" sz="2400" dirty="0" err="1" smtClean="0"/>
              <a:t>нед</a:t>
            </a:r>
            <a:r>
              <a:rPr lang="ru-RU" sz="2400" dirty="0" smtClean="0"/>
              <a:t>..Варила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sz="2800" dirty="0" smtClean="0"/>
              <a:t>Определите ряд, в котором в обеих словах в приставке пропущена одна и та же буква. Выпишите эти слова, вставив пропущенную букву.</a:t>
            </a:r>
          </a:p>
          <a:p>
            <a:pPr algn="l"/>
            <a:endParaRPr lang="ru-RU" sz="2800" dirty="0"/>
          </a:p>
          <a:p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433050" y="4725144"/>
            <a:ext cx="397467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50" dirty="0" err="1" smtClean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Чересчур,бескровно</a:t>
            </a:r>
            <a:endParaRPr lang="ru-RU" sz="2800" b="1" cap="none" spc="50" dirty="0">
              <a:ln w="0"/>
              <a:solidFill>
                <a:srgbClr val="C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430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Определите предложение, в котором оба выделенных слова пишутся СЛИТНО.</a:t>
            </a:r>
            <a:br>
              <a:rPr lang="ru-RU" sz="3200" dirty="0" smtClean="0"/>
            </a:br>
            <a:r>
              <a:rPr lang="ru-RU" sz="3200" dirty="0" smtClean="0"/>
              <a:t>Раскройте скобки и выпишите эти два слова.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74676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2000" dirty="0" smtClean="0"/>
              <a:t>1. ЧТО(БЫ) приобрести телевизор, пришлось (В)ТЕЧЕНИЕ некоторого времени пожить более экономно.</a:t>
            </a:r>
          </a:p>
          <a:p>
            <a:pPr marL="36576" indent="0">
              <a:buNone/>
            </a:pPr>
            <a:r>
              <a:rPr lang="ru-RU" sz="2000" dirty="0" smtClean="0"/>
              <a:t>2.Софья ТУТ(ЖЕ) убеждается, что Молчалин её (НИ)КОГДА</a:t>
            </a:r>
          </a:p>
          <a:p>
            <a:pPr marL="36576" indent="0">
              <a:buNone/>
            </a:pPr>
            <a:r>
              <a:rPr lang="ru-RU" sz="2000" dirty="0" smtClean="0"/>
              <a:t>не любил.</a:t>
            </a:r>
          </a:p>
          <a:p>
            <a:pPr marL="36576" indent="0">
              <a:buNone/>
            </a:pPr>
            <a:r>
              <a:rPr lang="ru-RU" sz="2000" dirty="0" smtClean="0"/>
              <a:t>3.(В)СЛЕДСТВИЕ какой-то задержки в пути мы вынуждены были выехать достаточно поздно, почти (В)ПОТЁМКАХ.</a:t>
            </a:r>
          </a:p>
          <a:p>
            <a:pPr marL="36576" indent="0">
              <a:buNone/>
            </a:pPr>
            <a:r>
              <a:rPr lang="ru-RU" sz="2000" dirty="0" smtClean="0"/>
              <a:t>4.(НЕ)СМОТРЯ на ваши усилия, ошибки всё-таки терзали нас, раскаяние НА(ДОЛГО)  заняло наши чувства</a:t>
            </a:r>
          </a:p>
          <a:p>
            <a:pPr marL="36576" indent="0">
              <a:buNone/>
            </a:pPr>
            <a:r>
              <a:rPr lang="ru-RU" sz="2000" dirty="0" smtClean="0"/>
              <a:t>5.(В)ПРОДОЛЖЕНИЕ ночи перед поединком я не спал даже (ПОЛ)МИНУТЫ. </a:t>
            </a:r>
          </a:p>
          <a:p>
            <a:pPr marL="36576" indent="0">
              <a:buNone/>
            </a:pPr>
            <a:endParaRPr lang="ru-RU" sz="2000" dirty="0"/>
          </a:p>
          <a:p>
            <a:pPr marL="36576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Несмотря , надолго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6575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139136" cy="34427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одном из приведенных ниже предложений НЕВЕРНО употреблено выделенное слово. Исправьте ошибку и запишите слово правильно.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8992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58204" cy="6154758"/>
          </a:xfrm>
        </p:spPr>
        <p:txBody>
          <a:bodyPr>
            <a:noAutofit/>
          </a:bodyPr>
          <a:lstStyle/>
          <a:p>
            <a:pPr algn="l"/>
            <a:r>
              <a:rPr lang="ru-RU" sz="4800" i="1" dirty="0" smtClean="0"/>
              <a:t>Цель урока</a:t>
            </a:r>
            <a:r>
              <a:rPr lang="en-US" sz="4800" i="1" dirty="0" smtClean="0"/>
              <a:t>:</a:t>
            </a:r>
            <a:r>
              <a:rPr lang="ru-RU" sz="4800" i="1" dirty="0" smtClean="0"/>
              <a:t> подготовка к Единому государственному экзамену по русскому языку .</a:t>
            </a:r>
            <a:endParaRPr lang="ru-RU" sz="4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355160" cy="243428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1. Архитектор разработал ЭФФЕКТНЫЕ, красочные иллюстративные материалы, благодаря чему презентация нового проекта прошла успешно.</a:t>
            </a:r>
            <a:br>
              <a:rPr lang="ru-RU" sz="2400" dirty="0" smtClean="0"/>
            </a:br>
            <a:r>
              <a:rPr lang="ru-RU" sz="2400" dirty="0" smtClean="0"/>
              <a:t>2. За первым цехом находились ЗАВОДСКИЕ склады.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20888"/>
            <a:ext cx="6923112" cy="3528392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ru-RU" dirty="0" smtClean="0"/>
              <a:t>3. Принятый закон призван ОГОРОДИТЬ россиян от сомнительных лекарственных средств, не прошедших проверочных испытаний в установленном порядке.</a:t>
            </a:r>
          </a:p>
          <a:p>
            <a:pPr marL="36576" indent="0">
              <a:buNone/>
            </a:pPr>
            <a:r>
              <a:rPr lang="ru-RU" dirty="0" smtClean="0"/>
              <a:t>4.Перед установкой нового МАСЛЯНОГО фильтра следует смазать маслом его резиновую уплотнительную прокладку и налить немного масла в его полость.</a:t>
            </a:r>
          </a:p>
          <a:p>
            <a:pPr marL="36576" indent="0">
              <a:buNone/>
            </a:pPr>
            <a:r>
              <a:rPr lang="ru-RU" dirty="0" smtClean="0"/>
              <a:t>5.Прежде чем создавать на своем садовом участке ИСКУССТВЕННЫЙ водоем, необходимо оценить возможности территории.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22380" y="5733256"/>
            <a:ext cx="25683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оградить</a:t>
            </a:r>
            <a:endParaRPr lang="ru-RU" sz="4000" b="1" cap="none" spc="50" dirty="0">
              <a:ln w="0"/>
              <a:solidFill>
                <a:srgbClr val="FF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543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2794322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1. Если АДРЕСАТ не приходит за письмом в течение пяти суток, то почтовое отделение направляет ему повторное уведомление.</a:t>
            </a:r>
            <a:br>
              <a:rPr lang="ru-RU" sz="2400" dirty="0" smtClean="0"/>
            </a:br>
            <a:r>
              <a:rPr lang="ru-RU" sz="2400" dirty="0" smtClean="0"/>
              <a:t>2. На полотнах ЗАЧИНАТЕЛЯ крестьянского бытового жанра в русском искусстве М. Шибанова академическая условность композиции и сдержанность характеристик персонажей сочетаются с любовной обрисовкой крестьянского быта.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072027"/>
            <a:ext cx="7427168" cy="2160239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ru-RU" sz="2400" dirty="0" smtClean="0"/>
              <a:t>3. Чтобы получить ЖИВИТЕЛЬНЫЙ заряд положительной энергии, посмотрите цирковое представление или посетите дельфинарий.</a:t>
            </a:r>
          </a:p>
          <a:p>
            <a:pPr marL="36576" indent="0">
              <a:buNone/>
            </a:pPr>
            <a:r>
              <a:rPr lang="ru-RU" sz="2400" dirty="0" smtClean="0"/>
              <a:t>4. Работодатель обязан ПРЕДСТАВИТЬ оплачиваемый учебный отпуск работнику, который учится в аспирантуре (адъюнктуре) заочно.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13891" y="5232266"/>
            <a:ext cx="382155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предоставить</a:t>
            </a:r>
            <a:endParaRPr lang="ru-RU" sz="4000" b="1" cap="none" spc="50" dirty="0">
              <a:ln w="0"/>
              <a:solidFill>
                <a:srgbClr val="FF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041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Укажите все цифры, на месте которых пишется НН.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ru-RU" dirty="0" smtClean="0"/>
              <a:t>1.Почему коньки, </a:t>
            </a:r>
            <a:r>
              <a:rPr lang="ru-RU" dirty="0" err="1" smtClean="0"/>
              <a:t>сдела</a:t>
            </a:r>
            <a:r>
              <a:rPr lang="ru-RU" dirty="0" smtClean="0"/>
              <a:t>(1)</a:t>
            </a:r>
            <a:r>
              <a:rPr lang="ru-RU" dirty="0" err="1" smtClean="0"/>
              <a:t>ые</a:t>
            </a:r>
            <a:r>
              <a:rPr lang="ru-RU" dirty="0" smtClean="0"/>
              <a:t> из любого материала, скользят только по </a:t>
            </a:r>
            <a:r>
              <a:rPr lang="ru-RU" dirty="0" err="1" smtClean="0"/>
              <a:t>ледя</a:t>
            </a:r>
            <a:r>
              <a:rPr lang="ru-RU" dirty="0" smtClean="0"/>
              <a:t>(2)ой поверхности и </a:t>
            </a:r>
            <a:r>
              <a:rPr lang="ru-RU" dirty="0" err="1" smtClean="0"/>
              <a:t>соверше</a:t>
            </a:r>
            <a:r>
              <a:rPr lang="ru-RU" dirty="0" smtClean="0"/>
              <a:t>(3)о не скользят по гладкому </a:t>
            </a:r>
            <a:r>
              <a:rPr lang="ru-RU" dirty="0" err="1" smtClean="0"/>
              <a:t>каме</a:t>
            </a:r>
            <a:r>
              <a:rPr lang="ru-RU" dirty="0" smtClean="0"/>
              <a:t>(4)ому полу?</a:t>
            </a:r>
          </a:p>
          <a:p>
            <a:pPr marL="36576" indent="0">
              <a:buNone/>
            </a:pPr>
            <a:r>
              <a:rPr lang="ru-RU" dirty="0" smtClean="0"/>
              <a:t>2. На картине </a:t>
            </a:r>
            <a:r>
              <a:rPr lang="ru-RU" dirty="0" err="1" smtClean="0"/>
              <a:t>изображе</a:t>
            </a:r>
            <a:r>
              <a:rPr lang="ru-RU" dirty="0" smtClean="0"/>
              <a:t>(1)а веселая деревенская свадьба, пестрая масса людей удачно </a:t>
            </a:r>
            <a:r>
              <a:rPr lang="ru-RU" dirty="0" err="1" smtClean="0"/>
              <a:t>вписа</a:t>
            </a:r>
            <a:r>
              <a:rPr lang="ru-RU" dirty="0" smtClean="0"/>
              <a:t>(2)а в пейзаж- широкий, с прекрасно </a:t>
            </a:r>
            <a:r>
              <a:rPr lang="ru-RU" dirty="0" err="1" smtClean="0"/>
              <a:t>написа</a:t>
            </a:r>
            <a:r>
              <a:rPr lang="ru-RU" dirty="0" smtClean="0"/>
              <a:t>(3)</a:t>
            </a:r>
            <a:r>
              <a:rPr lang="ru-RU" dirty="0" err="1" smtClean="0"/>
              <a:t>ым</a:t>
            </a:r>
            <a:r>
              <a:rPr lang="ru-RU" dirty="0" smtClean="0"/>
              <a:t> высоким голубым небом.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82152" y="3140968"/>
            <a:ext cx="124264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1,3,4</a:t>
            </a:r>
            <a:endParaRPr lang="ru-RU" sz="3600" b="1" cap="none" spc="50" dirty="0">
              <a:ln w="0"/>
              <a:solidFill>
                <a:srgbClr val="FF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48388" y="5334931"/>
            <a:ext cx="4764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3</a:t>
            </a:r>
            <a:endParaRPr lang="ru-RU" sz="4000" b="1" cap="none" spc="50" dirty="0">
              <a:ln w="0"/>
              <a:solidFill>
                <a:srgbClr val="FF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45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/>
              <a:t>4 конкурс «Анализируем текст» (командам предлагаются тексты, в которых необходимо найти предложения по заданию .</a:t>
            </a:r>
            <a:r>
              <a:rPr lang="ru-RU" sz="3200" i="1" dirty="0" smtClean="0"/>
              <a:t> </a:t>
            </a:r>
            <a:br>
              <a:rPr lang="ru-RU" sz="3200" i="1" dirty="0" smtClean="0"/>
            </a:br>
            <a:r>
              <a:rPr lang="ru-RU" sz="3100" i="1" dirty="0" smtClean="0"/>
              <a:t>	1. Найдите предложение, в котором есть обособленное обстоятельство. Укажите его номер. </a:t>
            </a:r>
            <a:br>
              <a:rPr lang="ru-RU" sz="3100" i="1" dirty="0" smtClean="0"/>
            </a:br>
            <a:r>
              <a:rPr lang="ru-RU" sz="3100" i="1" dirty="0" smtClean="0"/>
              <a:t>	2. Среди предложений найдите сложноподчиненное предложение. Укажите его номер. </a:t>
            </a:r>
            <a:br>
              <a:rPr lang="ru-RU" sz="3100" i="1" dirty="0" smtClean="0"/>
            </a:br>
            <a:r>
              <a:rPr lang="ru-RU" sz="3100" i="1" dirty="0" smtClean="0"/>
              <a:t>	3. Найдите предложение, которое связано с предыдущим при помощи контекстуальных синонимов.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29330"/>
            <a:ext cx="8229600" cy="6429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1)1; 2)5; 3)7.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Задания по 2 тексту</a:t>
            </a:r>
            <a:br>
              <a:rPr lang="ru-RU" dirty="0" smtClean="0"/>
            </a:br>
            <a:r>
              <a:rPr lang="ru-RU" dirty="0" smtClean="0"/>
              <a:t>	</a:t>
            </a:r>
            <a:r>
              <a:rPr lang="ru-RU" sz="3100" dirty="0" smtClean="0"/>
              <a:t>1. Найдите односоставное безличное предложение. Укажите его номер.</a:t>
            </a:r>
            <a:br>
              <a:rPr lang="ru-RU" sz="3100" dirty="0" smtClean="0"/>
            </a:br>
            <a:r>
              <a:rPr lang="ru-RU" sz="3100" dirty="0" smtClean="0"/>
              <a:t>	2. Найдите предложение, в котором есть обособленное определение. Укажите его номер</a:t>
            </a:r>
            <a:br>
              <a:rPr lang="ru-RU" sz="3100" dirty="0" smtClean="0"/>
            </a:br>
            <a:r>
              <a:rPr lang="ru-RU" sz="3100" dirty="0" smtClean="0"/>
              <a:t>	3. Найдите сложноподчиненное предложение. Укажите его номер.</a:t>
            </a:r>
            <a:br>
              <a:rPr lang="ru-RU" sz="3100" dirty="0" smtClean="0"/>
            </a:br>
            <a:r>
              <a:rPr lang="ru-RU" sz="3100" dirty="0" smtClean="0"/>
              <a:t>	4. Найдите предложение, связанное с предыдущим при помощи парцелляции.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5016"/>
            <a:ext cx="8229600" cy="41114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1) 3; 2) 8; 3) 4; </a:t>
            </a:r>
            <a:r>
              <a:rPr lang="en-US" dirty="0" smtClean="0">
                <a:solidFill>
                  <a:srgbClr val="FF0000"/>
                </a:solidFill>
              </a:rPr>
              <a:t>4) 2.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71504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i="1" dirty="0" smtClean="0"/>
              <a:t>Задания по тексту 3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	</a:t>
            </a:r>
            <a:r>
              <a:rPr lang="ru-RU" sz="3100" i="1" dirty="0" smtClean="0"/>
              <a:t>1. Найдите односоставное безличное предложение. Укажите его номер.</a:t>
            </a:r>
            <a:br>
              <a:rPr lang="ru-RU" sz="3100" i="1" dirty="0" smtClean="0"/>
            </a:br>
            <a:r>
              <a:rPr lang="ru-RU" sz="3100" i="1" dirty="0" smtClean="0"/>
              <a:t>	2. Найдите предложение, в котором есть обособленное обстоятельство. Укажите его номер.</a:t>
            </a:r>
            <a:br>
              <a:rPr lang="ru-RU" sz="3100" i="1" dirty="0" smtClean="0"/>
            </a:br>
            <a:r>
              <a:rPr lang="ru-RU" sz="3100" i="1" dirty="0" smtClean="0"/>
              <a:t>	3. Найдите предложение с сочинительной и бессоюзной связью. Укажите его номер.</a:t>
            </a:r>
            <a:br>
              <a:rPr lang="ru-RU" sz="3100" i="1" dirty="0" smtClean="0"/>
            </a:br>
            <a:r>
              <a:rPr lang="ru-RU" sz="3100" i="1" dirty="0" smtClean="0"/>
              <a:t>	4. Найдите предложение, которое связано с предыдущим при помощи притяжательного местоимения. Укажите его номер.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43644"/>
            <a:ext cx="8229600" cy="7143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1) 6;  2) 7;  3) 4;  4) 5.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 fontScale="90000"/>
          </a:bodyPr>
          <a:lstStyle/>
          <a:p>
            <a:pPr algn="l"/>
            <a:r>
              <a:rPr lang="ru-RU" i="1" dirty="0" smtClean="0"/>
              <a:t>Задания по тексту 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</a:t>
            </a:r>
            <a:r>
              <a:rPr lang="ru-RU" sz="3100" i="1" dirty="0" smtClean="0"/>
              <a:t>1. Найдите односоставное безличное предложение. Укажите его номер.</a:t>
            </a:r>
            <a:br>
              <a:rPr lang="ru-RU" sz="3100" i="1" dirty="0" smtClean="0"/>
            </a:br>
            <a:r>
              <a:rPr lang="ru-RU" sz="3100" i="1" dirty="0" smtClean="0"/>
              <a:t>	2. Найдите предложение, в котором есть вставная конструкция. Укажите его номер.</a:t>
            </a:r>
            <a:br>
              <a:rPr lang="ru-RU" sz="3100" i="1" dirty="0" smtClean="0"/>
            </a:br>
            <a:r>
              <a:rPr lang="ru-RU" sz="3100" i="1" dirty="0" smtClean="0"/>
              <a:t>	3. Найдите сложноподчиненное предложение с придаточным определительным . Укажите его номер.</a:t>
            </a:r>
            <a:br>
              <a:rPr lang="ru-RU" sz="3100" i="1" dirty="0" smtClean="0"/>
            </a:br>
            <a:r>
              <a:rPr lang="ru-RU" sz="3100" i="1" dirty="0" smtClean="0"/>
              <a:t>	4. Найдите предложение, которое связано с предыдущим при помощи притяжательного местоимения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86454"/>
            <a:ext cx="8229600" cy="7858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1) 6;  2)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ru-RU" dirty="0" smtClean="0">
                <a:solidFill>
                  <a:srgbClr val="FF0000"/>
                </a:solidFill>
              </a:rPr>
              <a:t>;  3)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ru-RU" dirty="0" smtClean="0">
                <a:solidFill>
                  <a:srgbClr val="FF0000"/>
                </a:solidFill>
              </a:rPr>
              <a:t>;  4) </a:t>
            </a:r>
            <a:r>
              <a:rPr lang="en-US" dirty="0" smtClean="0">
                <a:solidFill>
                  <a:srgbClr val="FF0000"/>
                </a:solidFill>
              </a:rPr>
              <a:t>6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r">
              <a:buNone/>
            </a:pPr>
            <a:r>
              <a:rPr lang="ru-RU" dirty="0" smtClean="0">
                <a:solidFill>
                  <a:srgbClr val="FF0000"/>
                </a:solidFill>
              </a:rPr>
              <a:t>Лидер кросса – Знак Вопроса –</a:t>
            </a:r>
          </a:p>
          <a:p>
            <a:pPr algn="r">
              <a:buNone/>
            </a:pPr>
            <a:r>
              <a:rPr lang="ru-RU" dirty="0" smtClean="0">
                <a:solidFill>
                  <a:srgbClr val="FF0000"/>
                </a:solidFill>
              </a:rPr>
              <a:t>Смело вырвался вперед!</a:t>
            </a:r>
          </a:p>
          <a:p>
            <a:pPr algn="r">
              <a:buNone/>
            </a:pPr>
            <a:r>
              <a:rPr lang="ru-RU" dirty="0" smtClean="0">
                <a:solidFill>
                  <a:srgbClr val="FF0000"/>
                </a:solidFill>
              </a:rPr>
              <a:t>Обогнать его не просто:</a:t>
            </a:r>
          </a:p>
          <a:p>
            <a:pPr algn="r">
              <a:buNone/>
            </a:pPr>
            <a:r>
              <a:rPr lang="ru-RU" dirty="0" smtClean="0">
                <a:solidFill>
                  <a:srgbClr val="FF0000"/>
                </a:solidFill>
              </a:rPr>
              <a:t>Он задачки задает,</a:t>
            </a:r>
          </a:p>
          <a:p>
            <a:pPr algn="r">
              <a:buNone/>
            </a:pPr>
            <a:r>
              <a:rPr lang="ru-RU" dirty="0" smtClean="0">
                <a:solidFill>
                  <a:srgbClr val="FF0000"/>
                </a:solidFill>
              </a:rPr>
              <a:t>Он их ставит как барьеры</a:t>
            </a:r>
          </a:p>
          <a:p>
            <a:pPr algn="r">
              <a:buNone/>
            </a:pPr>
            <a:r>
              <a:rPr lang="ru-RU" dirty="0" smtClean="0">
                <a:solidFill>
                  <a:srgbClr val="FF0000"/>
                </a:solidFill>
              </a:rPr>
              <a:t>За собою на пути,</a:t>
            </a:r>
          </a:p>
          <a:p>
            <a:pPr algn="r">
              <a:buNone/>
            </a:pPr>
            <a:r>
              <a:rPr lang="ru-RU" dirty="0" smtClean="0">
                <a:solidFill>
                  <a:srgbClr val="FF0000"/>
                </a:solidFill>
              </a:rPr>
              <a:t>Но раскинь умом, и первым</a:t>
            </a:r>
          </a:p>
          <a:p>
            <a:pPr algn="r">
              <a:buNone/>
            </a:pPr>
            <a:r>
              <a:rPr lang="ru-RU" dirty="0" smtClean="0">
                <a:solidFill>
                  <a:srgbClr val="FF0000"/>
                </a:solidFill>
              </a:rPr>
              <a:t>Сможешь к финишу прийти.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>
            <a:noAutofit/>
          </a:bodyPr>
          <a:lstStyle/>
          <a:p>
            <a:r>
              <a:rPr lang="ru-RU" sz="3600" dirty="0" smtClean="0"/>
              <a:t>6 конкурс «Капитанов».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	</a:t>
            </a:r>
            <a:r>
              <a:rPr lang="ru-RU" sz="2400" i="1" dirty="0" smtClean="0"/>
              <a:t>(1)Наш язык – это основная часть нашего общего поведения в жизни. (2)И по тому, как человек говорит, мы сразу и легко можем судить о том, с кем ты имеешь дело: мы можем определить степень интеллигентности человека, степень его психологической уравновешенности, степень его возможной «закомплексованности».</a:t>
            </a:r>
          </a:p>
          <a:p>
            <a:pPr>
              <a:buNone/>
            </a:pPr>
            <a:r>
              <a:rPr lang="ru-RU" sz="2400" i="1" dirty="0" smtClean="0"/>
              <a:t>	(3)Учиться хорошей, спокойной, интеллигентной речи надо долго и внимательно – прислушиваясь, запоминая, читая и изучая. (4)Но хоть трудно – это надо. (5)Наша речь – важнейшая часть не только нашего поведения, но и нашей личности, наших душ, нашей способности не поддаваться влияниям среды.</a:t>
            </a:r>
          </a:p>
          <a:p>
            <a:pPr>
              <a:buNone/>
            </a:pPr>
            <a:r>
              <a:rPr lang="ru-RU" sz="2400" i="1" dirty="0" smtClean="0"/>
              <a:t>							(Д.С.Лихачев)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Autofit/>
          </a:bodyPr>
          <a:lstStyle/>
          <a:p>
            <a:r>
              <a:rPr lang="ru-RU" dirty="0" smtClean="0"/>
              <a:t>Задания по </a:t>
            </a:r>
            <a:r>
              <a:rPr lang="ru-RU" smtClean="0"/>
              <a:t>вопросам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sz="2800" dirty="0" smtClean="0"/>
              <a:t>1.	Найти прилагательное в превосходной степени.</a:t>
            </a:r>
          </a:p>
          <a:p>
            <a:pPr marL="514350" indent="-514350">
              <a:buNone/>
            </a:pPr>
            <a:r>
              <a:rPr lang="ru-RU" sz="2800" dirty="0"/>
              <a:t>	</a:t>
            </a:r>
            <a:r>
              <a:rPr lang="ru-RU" sz="2800" dirty="0" smtClean="0"/>
              <a:t>(Важнейшая)</a:t>
            </a:r>
          </a:p>
          <a:p>
            <a:pPr marL="514350" indent="-514350">
              <a:buNone/>
            </a:pPr>
            <a:r>
              <a:rPr lang="ru-RU" sz="2800" dirty="0" smtClean="0"/>
              <a:t>2.	Найдите частицы.</a:t>
            </a:r>
          </a:p>
          <a:p>
            <a:pPr marL="514350" indent="-514350">
              <a:buNone/>
            </a:pPr>
            <a:r>
              <a:rPr lang="ru-RU" sz="2800" dirty="0" smtClean="0"/>
              <a:t>	 (Хоть, не)</a:t>
            </a:r>
          </a:p>
          <a:p>
            <a:pPr marL="514350" indent="-514350">
              <a:buNone/>
            </a:pPr>
            <a:r>
              <a:rPr lang="ru-RU" sz="2800" dirty="0" smtClean="0"/>
              <a:t>3.	Из предложения 2 выпишите относительное местоимение. </a:t>
            </a:r>
            <a:endParaRPr lang="ru-RU" sz="2800" dirty="0"/>
          </a:p>
          <a:p>
            <a:pPr marL="514350" indent="-514350">
              <a:buNone/>
            </a:pPr>
            <a:r>
              <a:rPr lang="ru-RU" sz="2800" dirty="0" smtClean="0"/>
              <a:t>	(С кем)</a:t>
            </a:r>
          </a:p>
          <a:p>
            <a:pPr marL="514350" indent="-514350">
              <a:buNone/>
            </a:pPr>
            <a:r>
              <a:rPr lang="ru-RU" sz="2800" dirty="0" smtClean="0"/>
              <a:t>4.	В предложении 5 найти сочинительный союз. </a:t>
            </a:r>
          </a:p>
          <a:p>
            <a:pPr marL="514350" indent="-514350">
              <a:buNone/>
            </a:pPr>
            <a:r>
              <a:rPr lang="ru-RU" sz="2800" dirty="0"/>
              <a:t>	</a:t>
            </a:r>
            <a:r>
              <a:rPr lang="ru-RU" sz="2800" dirty="0" smtClean="0"/>
              <a:t>(не только, но и)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428604"/>
          <a:ext cx="8329642" cy="5697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 конкурс «Блиц-опрос»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52609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dirty="0" smtClean="0"/>
              <a:t>Художественные средства: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Никто с начала мира не видал такого пира. (А.С.Пушкин)</a:t>
            </a:r>
          </a:p>
          <a:p>
            <a:pPr marL="514350" indent="-514350">
              <a:buNone/>
            </a:pPr>
            <a:r>
              <a:rPr lang="ru-RU" sz="2000" dirty="0" smtClean="0"/>
              <a:t>  	Гипербола – 1 балл.</a:t>
            </a:r>
          </a:p>
          <a:p>
            <a:pPr marL="514350" indent="-514350">
              <a:buAutoNum type="arabicPeriod" startAt="2"/>
            </a:pPr>
            <a:r>
              <a:rPr lang="ru-RU" sz="2000" dirty="0" smtClean="0"/>
              <a:t>Котелок сердится и бормочет на огне. (</a:t>
            </a:r>
            <a:r>
              <a:rPr lang="ru-RU" sz="2000" dirty="0" err="1" smtClean="0"/>
              <a:t>К.Пауствоский</a:t>
            </a:r>
            <a:r>
              <a:rPr lang="ru-RU" sz="2000" dirty="0" smtClean="0"/>
              <a:t>)</a:t>
            </a:r>
          </a:p>
          <a:p>
            <a:pPr marL="514350" indent="-514350">
              <a:buNone/>
            </a:pPr>
            <a:r>
              <a:rPr lang="ru-RU" sz="2000" dirty="0" smtClean="0"/>
              <a:t>	Олицетворение – 1 балл.</a:t>
            </a:r>
          </a:p>
          <a:p>
            <a:pPr marL="514350" indent="-514350">
              <a:buAutoNum type="arabicPeriod" startAt="3"/>
            </a:pPr>
            <a:r>
              <a:rPr lang="ru-RU" sz="2000" dirty="0" smtClean="0"/>
              <a:t>Снег, словно мёд ноздреватый 				     Лег под прямой частокол. (С. Есенин)</a:t>
            </a:r>
          </a:p>
          <a:p>
            <a:pPr marL="514350" indent="-514350">
              <a:buNone/>
            </a:pPr>
            <a:r>
              <a:rPr lang="ru-RU" sz="2000" dirty="0" smtClean="0"/>
              <a:t>	Сравнение – 1 балл.</a:t>
            </a:r>
          </a:p>
          <a:p>
            <a:pPr marL="514350" indent="-514350">
              <a:buAutoNum type="arabicPeriod" startAt="4"/>
            </a:pPr>
            <a:r>
              <a:rPr lang="ru-RU" sz="2000" dirty="0" smtClean="0"/>
              <a:t>И солнце греется на льдине. (Б. Пастернак)</a:t>
            </a:r>
          </a:p>
          <a:p>
            <a:pPr marL="514350" indent="-514350">
              <a:buNone/>
            </a:pPr>
            <a:r>
              <a:rPr lang="ru-RU" sz="2000" dirty="0" smtClean="0"/>
              <a:t>	Оксюморон – 2 балла.</a:t>
            </a:r>
          </a:p>
          <a:p>
            <a:pPr marL="514350" indent="-514350">
              <a:buAutoNum type="arabicPeriod" startAt="5"/>
            </a:pPr>
            <a:r>
              <a:rPr lang="ru-RU" sz="2000" dirty="0" smtClean="0"/>
              <a:t>Не умрет твой стих могучий,		              Достопамятно – живой,				  Упоительный, кипучий,					        И воинственно – летучий,					        И разгульно – удалой. (Н. Языков)</a:t>
            </a:r>
          </a:p>
          <a:p>
            <a:pPr marL="514350" indent="-514350">
              <a:buNone/>
            </a:pPr>
            <a:r>
              <a:rPr lang="ru-RU" sz="2000" dirty="0" smtClean="0"/>
              <a:t>	Эпитет – 2 балла.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Художественные средства:</a:t>
            </a:r>
          </a:p>
          <a:p>
            <a:pPr>
              <a:buNone/>
            </a:pPr>
            <a:r>
              <a:rPr lang="ru-RU" sz="2000" dirty="0" smtClean="0"/>
              <a:t>6.	  Время летит иногда птицей, иногда ползет червяком.  (И.С.Тургенев)</a:t>
            </a:r>
          </a:p>
          <a:p>
            <a:pPr>
              <a:buNone/>
            </a:pPr>
            <a:r>
              <a:rPr lang="ru-RU" sz="2000" dirty="0" smtClean="0"/>
              <a:t>	  Антитеза – 2 балла.</a:t>
            </a:r>
          </a:p>
          <a:p>
            <a:pPr marL="457200" indent="-457200">
              <a:buAutoNum type="arabicPeriod" startAt="7"/>
            </a:pPr>
            <a:r>
              <a:rPr lang="ru-RU" sz="2000" dirty="0" smtClean="0"/>
              <a:t>Ниже тоненькой былиночки надо голову клонить. (Н. Некрасов)</a:t>
            </a:r>
          </a:p>
          <a:p>
            <a:pPr marL="457200" indent="-457200">
              <a:buNone/>
            </a:pPr>
            <a:r>
              <a:rPr lang="ru-RU" sz="2000" dirty="0" smtClean="0"/>
              <a:t>	Литота – 3 балла.</a:t>
            </a:r>
          </a:p>
          <a:p>
            <a:pPr marL="457200" indent="-457200">
              <a:buAutoNum type="arabicPeriod" startAt="8"/>
            </a:pPr>
            <a:r>
              <a:rPr lang="ru-RU" sz="2000" dirty="0" smtClean="0"/>
              <a:t>Рассвет рукой прохлады росной			         Сшибает яблоки зари. (С.Есенин)</a:t>
            </a:r>
          </a:p>
          <a:p>
            <a:pPr marL="457200" indent="-457200">
              <a:buNone/>
            </a:pPr>
            <a:r>
              <a:rPr lang="ru-RU" sz="2000" dirty="0" smtClean="0"/>
              <a:t>	Метафора – 3 балла.</a:t>
            </a:r>
          </a:p>
          <a:p>
            <a:pPr marL="457200" indent="-457200">
              <a:buAutoNum type="arabicPeriod" startAt="9"/>
            </a:pPr>
            <a:r>
              <a:rPr lang="ru-RU" sz="2000" dirty="0" smtClean="0"/>
              <a:t>На лице его светились, горели, сияли огромные голубые глаза. (В.Солоухин)</a:t>
            </a:r>
          </a:p>
          <a:p>
            <a:pPr marL="457200" indent="-457200">
              <a:buNone/>
            </a:pPr>
            <a:r>
              <a:rPr lang="ru-RU" sz="2000" dirty="0" smtClean="0"/>
              <a:t>	Градация – 3 балла.</a:t>
            </a:r>
          </a:p>
          <a:p>
            <a:pPr marL="457200" indent="-457200">
              <a:buAutoNum type="arabicPeriod" startAt="10"/>
            </a:pPr>
            <a:r>
              <a:rPr lang="ru-RU" sz="2000" dirty="0" smtClean="0"/>
              <a:t>- Эй, борода! А как проехать отсюда к Плюшкину, так чтобы не мимо господского дома?... (Н.В.Гоголь)</a:t>
            </a:r>
          </a:p>
          <a:p>
            <a:pPr marL="457200" indent="-457200">
              <a:buNone/>
            </a:pPr>
            <a:r>
              <a:rPr lang="ru-RU" sz="2000" dirty="0" smtClean="0"/>
              <a:t>	Метонимия – 4 балла.</a:t>
            </a:r>
          </a:p>
          <a:p>
            <a:pPr marL="457200" indent="-457200">
              <a:buAutoNum type="arabicPeriod" startAt="11"/>
            </a:pPr>
            <a:r>
              <a:rPr lang="ru-RU" sz="2000" dirty="0" smtClean="0"/>
              <a:t>И слышно было  до рассвета,				     Как ликовал француз. (М.Ю.Лермонтов)</a:t>
            </a:r>
          </a:p>
          <a:p>
            <a:pPr marL="457200" indent="-457200">
              <a:buNone/>
            </a:pPr>
            <a:r>
              <a:rPr lang="ru-RU" sz="2000" dirty="0" smtClean="0"/>
              <a:t>	Синекдоха – 4 балла.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Синтаксические фигуры: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Выхожу один я на дорогу. (М.Ю.Лермонтов)</a:t>
            </a:r>
          </a:p>
          <a:p>
            <a:pPr marL="457200" indent="-457200">
              <a:buNone/>
            </a:pPr>
            <a:r>
              <a:rPr lang="ru-RU" sz="2400" dirty="0" smtClean="0"/>
              <a:t>	Инверсия – 1 балл.</a:t>
            </a:r>
          </a:p>
          <a:p>
            <a:pPr marL="457200" indent="-457200">
              <a:buAutoNum type="arabicPeriod" startAt="2"/>
            </a:pPr>
            <a:r>
              <a:rPr lang="ru-RU" sz="2400" dirty="0" err="1" smtClean="0"/>
              <a:t>Изначальнее</a:t>
            </a:r>
            <a:r>
              <a:rPr lang="ru-RU" sz="2400" dirty="0" smtClean="0"/>
              <a:t> всего остального – любовь,		         В песне юности первое слово – любовь… (О.Хайям)</a:t>
            </a:r>
          </a:p>
          <a:p>
            <a:pPr marL="457200" indent="-457200">
              <a:buNone/>
            </a:pPr>
            <a:r>
              <a:rPr lang="ru-RU" sz="2400" dirty="0" smtClean="0"/>
              <a:t>	Эпифора – 2 балла.</a:t>
            </a:r>
          </a:p>
          <a:p>
            <a:pPr marL="457200" indent="-457200">
              <a:buAutoNum type="arabicPeriod" startAt="3"/>
            </a:pPr>
            <a:r>
              <a:rPr lang="ru-RU" sz="2400" dirty="0" smtClean="0"/>
              <a:t>Опять язвительности. Жалкие, бессильные. (Ю.Трифонов)</a:t>
            </a:r>
          </a:p>
          <a:p>
            <a:pPr marL="457200" indent="-457200">
              <a:buNone/>
            </a:pPr>
            <a:r>
              <a:rPr lang="ru-RU" sz="2400" dirty="0" smtClean="0"/>
              <a:t>	Парцелляция – 3 балла.</a:t>
            </a:r>
          </a:p>
          <a:p>
            <a:pPr marL="457200" indent="-457200">
              <a:buAutoNum type="arabicPeriod" startAt="4"/>
            </a:pPr>
            <a:r>
              <a:rPr lang="ru-RU" sz="2400" dirty="0" smtClean="0"/>
              <a:t>Оставь свой край глухой и грешный,		            Оставь Россию навсегда. (А. Ахматова)</a:t>
            </a:r>
          </a:p>
          <a:p>
            <a:pPr marL="457200" indent="-457200">
              <a:buNone/>
            </a:pPr>
            <a:r>
              <a:rPr lang="ru-RU" sz="2400" dirty="0" smtClean="0"/>
              <a:t>	Анафора – 4 балла.</a:t>
            </a:r>
          </a:p>
          <a:p>
            <a:pPr marL="457200" indent="-457200"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ru-RU" dirty="0" smtClean="0"/>
              <a:t>Если ты хочешь судьбу переспорить,</a:t>
            </a:r>
          </a:p>
          <a:p>
            <a:pPr marL="36576" indent="0">
              <a:buNone/>
            </a:pPr>
            <a:r>
              <a:rPr lang="ru-RU" dirty="0" smtClean="0"/>
              <a:t>Если ты ищешь отрады цветник,</a:t>
            </a:r>
          </a:p>
          <a:p>
            <a:pPr marL="36576" indent="0">
              <a:buNone/>
            </a:pPr>
            <a:r>
              <a:rPr lang="ru-RU" dirty="0" smtClean="0"/>
              <a:t>Если нуждаешься в твердой опоре ,-</a:t>
            </a:r>
          </a:p>
          <a:p>
            <a:pPr marL="36576" indent="0">
              <a:buNone/>
            </a:pPr>
            <a:r>
              <a:rPr lang="ru-RU" dirty="0" smtClean="0"/>
              <a:t>Выучи русский язык!</a:t>
            </a:r>
          </a:p>
        </p:txBody>
      </p:sp>
    </p:spTree>
    <p:extLst>
      <p:ext uri="{BB962C8B-B14F-4D97-AF65-F5344CB8AC3E}">
        <p14:creationId xmlns:p14="http://schemas.microsoft.com/office/powerpoint/2010/main" xmlns="" val="177451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Приготовиться для кросса!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Заточить карандаши!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Предлагает Знак Вопроса 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Ряд задач! Вникай! Реши!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908720"/>
            <a:ext cx="3635896" cy="4480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492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543956" cy="1714512"/>
          </a:xfrm>
        </p:spPr>
        <p:txBody>
          <a:bodyPr>
            <a:normAutofit fontScale="90000"/>
          </a:bodyPr>
          <a:lstStyle/>
          <a:p>
            <a:r>
              <a:rPr lang="ru-RU" sz="4000" i="1" dirty="0" smtClean="0"/>
              <a:t>«Наш великий, могучий русский язык»</a:t>
            </a: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43050"/>
            <a:ext cx="8043890" cy="448311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4000" i="1" dirty="0" smtClean="0"/>
              <a:t>Что русский язык – один из богатейших</a:t>
            </a:r>
          </a:p>
          <a:p>
            <a:pPr algn="r">
              <a:buNone/>
            </a:pPr>
            <a:r>
              <a:rPr lang="ru-RU" sz="4000" i="1" dirty="0" smtClean="0"/>
              <a:t> языков в мире, в этом нет никакого </a:t>
            </a:r>
            <a:r>
              <a:rPr lang="ru-RU" sz="4000" i="1" smtClean="0"/>
              <a:t>сомнения.</a:t>
            </a:r>
          </a:p>
          <a:p>
            <a:pPr algn="r">
              <a:buNone/>
            </a:pPr>
            <a:r>
              <a:rPr lang="ru-RU" sz="4000" i="1" smtClean="0"/>
              <a:t>В. Белинский</a:t>
            </a: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1 конкурс «Разминка»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8625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i="1" dirty="0" smtClean="0"/>
              <a:t>	</a:t>
            </a:r>
            <a:r>
              <a:rPr lang="ru-RU" sz="4000" i="1" dirty="0" smtClean="0"/>
              <a:t>	В русском языке много прекрасных слов, но сейчас хотелось бы вспомнить такие как: </a:t>
            </a:r>
            <a:r>
              <a:rPr lang="ru-RU" sz="4000" i="1" dirty="0" smtClean="0">
                <a:solidFill>
                  <a:srgbClr val="FF0000"/>
                </a:solidFill>
              </a:rPr>
              <a:t>РАДОСТЬ, ТЕРПИМОСТЬ, МУДРОСТЬ</a:t>
            </a:r>
            <a:r>
              <a:rPr lang="ru-RU" sz="4000" i="1" dirty="0" smtClean="0"/>
              <a:t>.</a:t>
            </a:r>
          </a:p>
          <a:p>
            <a:pPr>
              <a:buNone/>
            </a:pPr>
            <a:r>
              <a:rPr lang="ru-RU" sz="4000" i="1" dirty="0" smtClean="0"/>
              <a:t>		По какому признаку можно объединить эти слова? </a:t>
            </a:r>
          </a:p>
          <a:p>
            <a:pPr>
              <a:buNone/>
            </a:pPr>
            <a:r>
              <a:rPr lang="ru-RU" sz="4000" i="1" dirty="0" smtClean="0">
                <a:solidFill>
                  <a:srgbClr val="FF0000"/>
                </a:solidFill>
              </a:rPr>
              <a:t>(существительные, обозначают отвлеченные понятия, имеют одинаковые суффиксы – ость- , образованы одним способом – суффиксальным).</a:t>
            </a:r>
          </a:p>
          <a:p>
            <a:pPr>
              <a:buNone/>
            </a:pPr>
            <a:endParaRPr lang="ru-RU" i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Задание: вспомнить слова с таким суффиксом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 Побеждает та команда, которая  больше найдет слов с суффиксом –ость-.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/>
              <a:t>2 конкурс «Третий лишний».</a:t>
            </a: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>	Задание: в каждом ряду надо исключить третье лишнее слово, образованное не тем способом, что все остальные </a:t>
            </a:r>
            <a:r>
              <a:rPr lang="ru-RU" sz="36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496"/>
            <a:ext cx="8229600" cy="326866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i="1" dirty="0" smtClean="0"/>
              <a:t>Сочинитель, допоздна, сумеречно.</a:t>
            </a:r>
          </a:p>
          <a:p>
            <a:pPr marL="514350" indent="-514350">
              <a:buAutoNum type="arabicPeriod"/>
            </a:pPr>
            <a:r>
              <a:rPr lang="ru-RU" i="1" dirty="0" smtClean="0"/>
              <a:t>Протаранить, неточный, ответ.</a:t>
            </a:r>
          </a:p>
          <a:p>
            <a:pPr marL="514350" indent="-514350">
              <a:buAutoNum type="arabicPeriod"/>
            </a:pPr>
            <a:r>
              <a:rPr lang="ru-RU" i="1" dirty="0" smtClean="0"/>
              <a:t>Подорожник, обеденный, почему-то.</a:t>
            </a:r>
          </a:p>
          <a:p>
            <a:pPr marL="514350" indent="-514350">
              <a:buAutoNum type="arabicPeriod"/>
            </a:pPr>
            <a:r>
              <a:rPr lang="ru-RU" i="1" dirty="0" smtClean="0"/>
              <a:t>По-настоящему, внизу, небольшой.</a:t>
            </a:r>
          </a:p>
          <a:p>
            <a:pPr marL="514350" indent="-514350">
              <a:buAutoNum type="arabicPeriod"/>
            </a:pPr>
            <a:r>
              <a:rPr lang="ru-RU" i="1" dirty="0" smtClean="0"/>
              <a:t>Бережливый, секундомер, темнота.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401</TotalTime>
  <Words>870</Words>
  <Application>Microsoft Office PowerPoint</Application>
  <PresentationFormat>Экран (4:3)</PresentationFormat>
  <Paragraphs>139</Paragraphs>
  <Slides>32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Техническая</vt:lpstr>
      <vt:lpstr>Интеллектуальный турнир по русскому языку.</vt:lpstr>
      <vt:lpstr>Цель урока: подготовка к Единому государственному экзамену по русскому языку .</vt:lpstr>
      <vt:lpstr>Слайд 3</vt:lpstr>
      <vt:lpstr>Слайд 4</vt:lpstr>
      <vt:lpstr>Слайд 5</vt:lpstr>
      <vt:lpstr>«Наш великий, могучий русский язык»  </vt:lpstr>
      <vt:lpstr>1 конкурс «Разминка»</vt:lpstr>
      <vt:lpstr>Задание: вспомнить слова с таким суффиксом. </vt:lpstr>
      <vt:lpstr>2 конкурс «Третий лишний».  Задание: в каждом ряду надо исключить третье лишнее слово, образованное не тем способом, что все остальные . </vt:lpstr>
      <vt:lpstr>Ответы:</vt:lpstr>
      <vt:lpstr>3 конкурс «Конструкторский».</vt:lpstr>
      <vt:lpstr>Лидер кросса – Знак вопроса! И уже не в первый раз  Он к победе дерзко рвется! Но готовы с ним бороться Шутка, ум и острый глаз! ?</vt:lpstr>
      <vt:lpstr>Расставьте ударение в словах.</vt:lpstr>
      <vt:lpstr>ВероисповЕдание, втихУю, гастронОмия, джинсОвый, еретИк,кровоточАщий, ломОта, пОрознь, танцОвщик, баловАть, вручИт, тОрты, сирОты, квартАл, срЕдства, пОнятый, принятА, щавЕль, звонИт, грУшевый.</vt:lpstr>
      <vt:lpstr>Определите слово, в котором пропущена безударная проверяемая гласная корня. Выпишите это слово, вставив пропущенную букву.</vt:lpstr>
      <vt:lpstr>1. Напом..нание 2. разр..слась 3. пол..мический 4. к..рьерист 5. предпол..гать</vt:lpstr>
      <vt:lpstr>Р..спорядиться, с..гласие чере..чур, бе..кровно пр..образовать, пр..ходящая(няня) без..нициативный, по..скать поз..вчера, нед..Варила   </vt:lpstr>
      <vt:lpstr>Определите предложение, в котором оба выделенных слова пишутся СЛИТНО. Раскройте скобки и выпишите эти два слова.</vt:lpstr>
      <vt:lpstr>В одном из приведенных ниже предложений НЕВЕРНО употреблено выделенное слово. Исправьте ошибку и запишите слово правильно.</vt:lpstr>
      <vt:lpstr>1. Архитектор разработал ЭФФЕКТНЫЕ, красочные иллюстративные материалы, благодаря чему презентация нового проекта прошла успешно. 2. За первым цехом находились ЗАВОДСКИЕ склады.</vt:lpstr>
      <vt:lpstr>1. Если АДРЕСАТ не приходит за письмом в течение пяти суток, то почтовое отделение направляет ему повторное уведомление. 2. На полотнах ЗАЧИНАТЕЛЯ крестьянского бытового жанра в русском искусстве М. Шибанова академическая условность композиции и сдержанность характеристик персонажей сочетаются с любовной обрисовкой крестьянского быта.</vt:lpstr>
      <vt:lpstr>Укажите все цифры, на месте которых пишется НН.</vt:lpstr>
      <vt:lpstr>4 конкурс «Анализируем текст» (командам предлагаются тексты, в которых необходимо найти предложения по заданию .   1. Найдите предложение, в котором есть обособленное обстоятельство. Укажите его номер.   2. Среди предложений найдите сложноподчиненное предложение. Укажите его номер.   3. Найдите предложение, которое связано с предыдущим при помощи контекстуальных синонимов. </vt:lpstr>
      <vt:lpstr>Задания по 2 тексту  1. Найдите односоставное безличное предложение. Укажите его номер.  2. Найдите предложение, в котором есть обособленное определение. Укажите его номер  3. Найдите сложноподчиненное предложение. Укажите его номер.  4. Найдите предложение, связанное с предыдущим при помощи парцелляции.  </vt:lpstr>
      <vt:lpstr>Задания по тексту 3  1. Найдите односоставное безличное предложение. Укажите его номер.  2. Найдите предложение, в котором есть обособленное обстоятельство. Укажите его номер.  3. Найдите предложение с сочинительной и бессоюзной связью. Укажите его номер.  4. Найдите предложение, которое связано с предыдущим при помощи притяжательного местоимения. Укажите его номер. </vt:lpstr>
      <vt:lpstr>Задания по тексту 4  1. Найдите односоставное безличное предложение. Укажите его номер.  2. Найдите предложение, в котором есть вставная конструкция. Укажите его номер.  3. Найдите сложноподчиненное предложение с придаточным определительным . Укажите его номер.  4. Найдите предложение, которое связано с предыдущим при помощи притяжательного местоимения</vt:lpstr>
      <vt:lpstr>Слайд 27</vt:lpstr>
      <vt:lpstr>6 конкурс «Капитанов». </vt:lpstr>
      <vt:lpstr>Задания по вопросам </vt:lpstr>
      <vt:lpstr>5 конкурс «Блиц-опрос»</vt:lpstr>
      <vt:lpstr>Слайд 31</vt:lpstr>
      <vt:lpstr>Синтаксические фигуры: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Интеллектуальный турнир.</dc:title>
  <cp:lastModifiedBy>Динара</cp:lastModifiedBy>
  <cp:revision>58</cp:revision>
  <dcterms:modified xsi:type="dcterms:W3CDTF">2015-05-14T18:26:46Z</dcterms:modified>
</cp:coreProperties>
</file>