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8ACB-7848-433C-9519-1E19F9121CA7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E5A5-EBE6-49C1-A6CB-9767816AF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CC7B-9D68-4B7D-9184-134B11D5871C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DA76-B253-4238-A5F2-F685EF254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79656-E813-4922-B39B-32D7099E6014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B4A5-FDEE-47C6-8757-227F5AEED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1D7C-4221-468F-89CB-7F0D68AAFA1F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95D7-1152-4954-96BF-B636A3165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4CEF-1734-4887-BB8A-239BF6C72D21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6407-737A-4ED5-BA4F-E26AC21BC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4753-AFDF-46B4-B4CD-28D65EE2F0EF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1B16-58D3-472F-A9D5-AE7BAE762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7081-B54F-49D5-9321-E85A3B13C627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74BDC-236F-4121-AA6E-B09913ECF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CB7C-9B90-4741-A4FE-3F5588C5C3E0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FBD1-E807-4261-88E6-49CF67E2C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486E-E943-47EA-925F-A8139136422C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295A-F528-4875-AB5C-08954B745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5ECC-F06F-497D-A934-E6573DD3F72A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BFE3-8BE1-4BCE-B546-7FDEC45C0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4E55-DA0E-4451-ABC0-245B56D76320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B854-3A77-498D-B9CD-386266C5A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3AB15E-3E04-41E1-A5F6-0CDD92081B8D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7FDDD5-B8E8-46C2-BE47-BD70A0E3B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imes New Roman" pitchFamily="18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imes New Roman" pitchFamily="18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imes New Roman" pitchFamily="18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4797425"/>
            <a:ext cx="5637213" cy="8810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Выполнила: </a:t>
            </a:r>
            <a:r>
              <a:rPr lang="ru-RU" dirty="0" err="1" smtClean="0"/>
              <a:t>Ютанина</a:t>
            </a:r>
            <a:r>
              <a:rPr lang="ru-RU" dirty="0" smtClean="0"/>
              <a:t> О.В.,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у</a:t>
            </a:r>
            <a:r>
              <a:rPr lang="ru-RU" dirty="0" smtClean="0"/>
              <a:t>читель начальных классов,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ш</a:t>
            </a:r>
            <a:r>
              <a:rPr lang="ru-RU" dirty="0" smtClean="0"/>
              <a:t>кола №69.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27391"/>
            <a:ext cx="5004047" cy="3528392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/>
              <a:t>300-летие Нижегородской губернии</a:t>
            </a:r>
          </a:p>
        </p:txBody>
      </p:sp>
      <p:pic>
        <p:nvPicPr>
          <p:cNvPr id="512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3800" y="260350"/>
            <a:ext cx="3933825" cy="5705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550" y="798513"/>
            <a:ext cx="7427913" cy="2701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err="1" smtClean="0"/>
              <a:t>Нижегоро́дская</a:t>
            </a:r>
            <a:r>
              <a:rPr lang="ru-RU" sz="2800" dirty="0" smtClean="0"/>
              <a:t> </a:t>
            </a:r>
            <a:r>
              <a:rPr lang="ru-RU" sz="2800" dirty="0" err="1" smtClean="0"/>
              <a:t>губе́рния</a:t>
            </a:r>
            <a:r>
              <a:rPr lang="ru-RU" sz="2800" dirty="0" smtClean="0"/>
              <a:t> — административно-территориальная единица Российской империи и РСФСР, существовавшая в 1714—1929 годах. Губернский город — Нижний Новгород.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050" y="4292600"/>
            <a:ext cx="5221288" cy="15700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Центр	         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Нижний Новгород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Образована	</a:t>
            </a:r>
            <a:r>
              <a:rPr lang="en-US" sz="2400" dirty="0"/>
              <a:t>   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Площадь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51 252 км²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Население	</a:t>
            </a:r>
            <a:r>
              <a:rPr lang="en-US" sz="2400" dirty="0"/>
              <a:t>  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1 584 774 (1897)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28184" y="6284193"/>
            <a:ext cx="2706117" cy="573807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/>
              <a:t>Часть 1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3600400" cy="2304256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800" dirty="0" smtClean="0"/>
              <a:t>Карта Нижегородской Губернии</a:t>
            </a:r>
            <a:endParaRPr lang="ru-RU" sz="3800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222" y="206381"/>
            <a:ext cx="5076825" cy="621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72988" y="6453336"/>
            <a:ext cx="2706117" cy="5738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smtClean="0"/>
              <a:t>Часть 1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576064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/>
              <a:t>История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836613"/>
            <a:ext cx="8713788" cy="55451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/>
              <a:t> </a:t>
            </a:r>
            <a:r>
              <a:rPr lang="ru-RU" sz="1800" dirty="0"/>
              <a:t>ходе областной реформы Петра I 1708 года Нижний Новгород был причислен к Казанской губернии. В январе </a:t>
            </a:r>
            <a:r>
              <a:rPr lang="ru-RU" sz="1800" b="1" i="1" u="sng" dirty="0"/>
              <a:t>1714 года из северо-западных частей Казанской губернии была выделена новая Нижегородская губерния. </a:t>
            </a:r>
            <a:r>
              <a:rPr lang="ru-RU" sz="1800" dirty="0"/>
              <a:t>В состав губернии кроме Нижнего Новгорода вошли города Алатырь, Арзамас, Балахна, Васильсурск, Гороховец, </a:t>
            </a:r>
            <a:r>
              <a:rPr lang="ru-RU" sz="1800" dirty="0" err="1"/>
              <a:t>Курмыш</a:t>
            </a:r>
            <a:r>
              <a:rPr lang="ru-RU" sz="1800" dirty="0"/>
              <a:t>, Юрьевец, Ядрин с прилежащими территориями. </a:t>
            </a:r>
            <a:endParaRPr lang="ru-RU" sz="1800" dirty="0" smtClean="0"/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 smtClean="0"/>
              <a:t>В </a:t>
            </a:r>
            <a:r>
              <a:rPr lang="ru-RU" sz="1800" b="1" i="1" u="sng" dirty="0"/>
              <a:t>1717 году губерния была упразднена, территории вновь вернулись в Казанскую губернию</a:t>
            </a:r>
            <a:r>
              <a:rPr lang="ru-RU" sz="1800" b="1" i="1" u="sng" dirty="0" smtClean="0"/>
              <a:t>.</a:t>
            </a:r>
            <a:endParaRPr lang="ru-RU" sz="1800" b="1" i="1" u="sng" dirty="0"/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/>
              <a:t>29 мая 1719 года в результате Второй Петровской реформы Нижегородская губерния вновь была воссоздана</a:t>
            </a:r>
            <a:r>
              <a:rPr lang="ru-RU" sz="1800" dirty="0"/>
              <a:t>. </a:t>
            </a:r>
            <a:endParaRPr lang="ru-RU" sz="1800" dirty="0" smtClean="0"/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 smtClean="0"/>
              <a:t>В </a:t>
            </a:r>
            <a:r>
              <a:rPr lang="ru-RU" sz="1800" b="1" i="1" u="sng" dirty="0"/>
              <a:t>октябре 1797 года размер Нижегородской губернии был увеличен за счёт территорий полученных при разделе Пензенской </a:t>
            </a:r>
            <a:r>
              <a:rPr lang="ru-RU" sz="1800" b="1" i="1" u="sng" dirty="0" smtClean="0"/>
              <a:t>губернии.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 smtClean="0"/>
              <a:t>После </a:t>
            </a:r>
            <a:r>
              <a:rPr lang="ru-RU" sz="1800" b="1" i="1" u="sng" dirty="0"/>
              <a:t>Октябрьской революции 1917 года Нижегородская губерния вошла в состав образованной в 1918 году Российской Советской Федеративной Социалистической Республики (РСФСР</a:t>
            </a:r>
            <a:r>
              <a:rPr lang="ru-RU" sz="1800" b="1" i="1" u="sng" dirty="0" smtClean="0"/>
              <a:t>).</a:t>
            </a:r>
            <a:endParaRPr lang="ru-RU" sz="1800" b="1" i="1" u="sng" dirty="0"/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 smtClean="0"/>
              <a:t>Постановлением </a:t>
            </a:r>
            <a:r>
              <a:rPr lang="ru-RU" sz="1800" b="1" i="1" u="sng" dirty="0"/>
              <a:t>президиума ВЦИК от 14 января 1929 года были полностью ликвидированы губернии. На территории Нижегородской губернии была образована Нижегородская </a:t>
            </a:r>
            <a:r>
              <a:rPr lang="ru-RU" sz="1800" b="1" i="1" u="sng" dirty="0" smtClean="0"/>
              <a:t>область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37883" y="6409026"/>
            <a:ext cx="2706117" cy="5738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smtClean="0"/>
              <a:t>Часть 1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sz="quarter" idx="13"/>
          </p:nvPr>
        </p:nvSpPr>
        <p:spPr>
          <a:xfrm>
            <a:off x="611188" y="157163"/>
            <a:ext cx="8229600" cy="4525962"/>
          </a:xfrm>
        </p:spPr>
        <p:txBody>
          <a:bodyPr/>
          <a:lstStyle/>
          <a:p>
            <a:pPr algn="just"/>
            <a:r>
              <a:rPr lang="ru-RU" sz="2000" smtClean="0"/>
              <a:t>Нижегородская губерния граничила со следующими губерниями: на западе — с Владимирской, на севере — с Костромской и Вятской, на востоке — с Казанской и Симбирской, на юге — с Пензенской и Тамбовской.</a:t>
            </a:r>
          </a:p>
          <a:p>
            <a:pPr algn="just"/>
            <a:r>
              <a:rPr lang="ru-RU" sz="2000" smtClean="0"/>
              <a:t>Площадь губернии составляла 48 241 км² в 1847 году, 51 252 км² - в 1905 году[2], 81 458 км² - в 1926 году[3].</a:t>
            </a:r>
          </a:p>
          <a:p>
            <a:pPr algn="just"/>
            <a:r>
              <a:rPr lang="ru-RU" sz="2000" smtClean="0"/>
              <a:t>Реки Ока и Волга разделяли территорию губернии на две существенно отличающихся по рельефу, геологическому строению, почвам и растительности части: северную — низменную и южную — нагорную.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8207375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00192" y="6478588"/>
            <a:ext cx="2706117" cy="573807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/>
              <a:t>Часть 1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589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66248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/>
              <a:t>Кустарные </a:t>
            </a:r>
            <a:r>
              <a:rPr lang="ru-RU" sz="3200" dirty="0" smtClean="0"/>
              <a:t>промыслы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0243" name="Объект 2"/>
          <p:cNvSpPr>
            <a:spLocks noGrp="1"/>
          </p:cNvSpPr>
          <p:nvPr>
            <p:ph sz="quarter" idx="13"/>
          </p:nvPr>
        </p:nvSpPr>
        <p:spPr>
          <a:xfrm>
            <a:off x="900113" y="981075"/>
            <a:ext cx="7343775" cy="3475038"/>
          </a:xfrm>
        </p:spPr>
        <p:txBody>
          <a:bodyPr/>
          <a:lstStyle/>
          <a:p>
            <a:pPr algn="ctr"/>
            <a:r>
              <a:rPr lang="ru-RU" sz="2000" smtClean="0"/>
              <a:t>Как известно, Нижегородская губерния была самой развитой в кустарно-промышленном отношении</a:t>
            </a:r>
            <a:endParaRPr 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" y="1773238"/>
            <a:ext cx="75819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56176" y="6093296"/>
            <a:ext cx="2706117" cy="5738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smtClean="0"/>
              <a:t>Часть 1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1267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813" y="576263"/>
            <a:ext cx="68103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56176" y="6093296"/>
            <a:ext cx="2706117" cy="5738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smtClean="0"/>
              <a:t>Часть 1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2291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8" y="576263"/>
            <a:ext cx="73628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56176" y="6093296"/>
            <a:ext cx="2706117" cy="5738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smtClean="0"/>
              <a:t>Часть 1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6093296"/>
            <a:ext cx="2706117" cy="573807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/>
              <a:t>Часть 1</a:t>
            </a:r>
            <a:endParaRPr lang="ru-RU" sz="1800" dirty="0"/>
          </a:p>
        </p:txBody>
      </p:sp>
      <p:sp>
        <p:nvSpPr>
          <p:cNvPr id="13315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47663"/>
            <a:ext cx="69342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312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300-летие Нижегородской губернии</vt:lpstr>
      <vt:lpstr>Часть 1</vt:lpstr>
      <vt:lpstr>Карта Нижегородской Губернии</vt:lpstr>
      <vt:lpstr>История</vt:lpstr>
      <vt:lpstr>Часть 1</vt:lpstr>
      <vt:lpstr>Кустарные промыслы </vt:lpstr>
      <vt:lpstr>Презентация PowerPoint</vt:lpstr>
      <vt:lpstr>Презентация PowerPoint</vt:lpstr>
      <vt:lpstr>Часть 1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2014-02-03T13:49:46Z</dcterms:created>
  <dcterms:modified xsi:type="dcterms:W3CDTF">2015-05-14T15:11:02Z</dcterms:modified>
</cp:coreProperties>
</file>