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2"/>
  </p:notesMasterIdLst>
  <p:sldIdLst>
    <p:sldId id="271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72" r:id="rId10"/>
    <p:sldId id="27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FF6600"/>
    <a:srgbClr val="66FF99"/>
    <a:srgbClr val="339933"/>
    <a:srgbClr val="1D2DA3"/>
    <a:srgbClr val="FAAF4C"/>
    <a:srgbClr val="F36A15"/>
    <a:srgbClr val="DAF650"/>
    <a:srgbClr val="F9C84D"/>
    <a:srgbClr val="C5FC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26E25C-47D3-4C12-A6B3-8F8EC7D202BD}" type="datetimeFigureOut">
              <a:rPr lang="ru-RU" smtClean="0"/>
              <a:pPr/>
              <a:t>31.08.2014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E0BE75-E513-4DE3-858D-94DEBB8BE7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9479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31.08.2014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31.08.2014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slow">
    <p:wedge/>
  </p:transition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99">
            <a:alpha val="7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142852"/>
            <a:ext cx="8286776" cy="1143008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>
                <a:solidFill>
                  <a:srgbClr val="F36A15"/>
                </a:solidFill>
                <a:latin typeface="Monotype Corsiva" pitchFamily="66" charset="0"/>
              </a:rPr>
              <a:t>ЛАСКОВЫЙ СЕНТЯБРЬ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57686" y="5857892"/>
            <a:ext cx="4786314" cy="857256"/>
          </a:xfrm>
        </p:spPr>
        <p:txBody>
          <a:bodyPr>
            <a:noAutofit/>
          </a:bodyPr>
          <a:lstStyle/>
          <a:p>
            <a:pPr marL="0">
              <a:spcBef>
                <a:spcPts val="0"/>
              </a:spcBef>
            </a:pPr>
            <a:r>
              <a:rPr lang="ru-RU" sz="2800" b="1" dirty="0" smtClean="0">
                <a:solidFill>
                  <a:srgbClr val="1D2DA3"/>
                </a:solidFill>
                <a:latin typeface="Monotype Corsiva" pitchFamily="66" charset="0"/>
              </a:rPr>
              <a:t>Выполнила : Лысенко</a:t>
            </a:r>
          </a:p>
          <a:p>
            <a:pPr marL="0">
              <a:spcBef>
                <a:spcPts val="0"/>
              </a:spcBef>
            </a:pPr>
            <a:r>
              <a:rPr lang="ru-RU" sz="2800" b="1" smtClean="0">
                <a:solidFill>
                  <a:srgbClr val="1D2DA3"/>
                </a:solidFill>
                <a:latin typeface="Monotype Corsiva" pitchFamily="66" charset="0"/>
              </a:rPr>
              <a:t>Наталья Владимировна</a:t>
            </a:r>
            <a:endParaRPr lang="ru-RU" sz="3200" b="1" dirty="0" smtClean="0">
              <a:solidFill>
                <a:srgbClr val="1D2DA3"/>
              </a:solidFill>
              <a:latin typeface="Monotype Corsiva" pitchFamily="66" charset="0"/>
            </a:endParaRPr>
          </a:p>
        </p:txBody>
      </p:sp>
      <p:pic>
        <p:nvPicPr>
          <p:cNvPr id="4" name="Picture 2" descr="&amp;Ocy;&amp;scy;&amp;iecy;&amp;ncy;&amp;softcy; &amp;kcy;&amp;acy;&amp;rcy;&amp;tcy;&amp;icy;&amp;ncy;&amp;kcy;&amp;icy; &amp;dcy;&amp;lcy;&amp;yacy; &amp;dcy;&amp;iecy;&amp;tcy;&amp;iecy;&amp;jcy; &amp;Dcy;&amp;iecy;&amp;tcy;&amp;scy;&amp;kcy;&amp;ocy;&amp;iecy; &amp;rcy;&amp;acy;&amp;zcy;&amp;vcy;&amp;icy;&amp;tcy;&amp;icy;&amp;ie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1643050"/>
            <a:ext cx="5786478" cy="4143404"/>
          </a:xfrm>
          <a:prstGeom prst="rect">
            <a:avLst/>
          </a:prstGeom>
          <a:ln w="76200" cap="sq" cmpd="thickThin">
            <a:solidFill>
              <a:srgbClr val="33CC33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99">
            <a:alpha val="7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0"/>
            <a:ext cx="7790712" cy="164305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6600"/>
                </a:solidFill>
                <a:latin typeface="Comic Sans MS" pitchFamily="66" charset="0"/>
              </a:rPr>
              <a:t>Ласковый сентябрь заканчивается, уступая место красочному октябрю, оставляя тепло в сентябре.</a:t>
            </a:r>
            <a:endParaRPr lang="ru-RU" sz="2800" b="1" dirty="0">
              <a:solidFill>
                <a:srgbClr val="FF6600"/>
              </a:solidFill>
              <a:latin typeface="Comic Sans MS" pitchFamily="66" charset="0"/>
            </a:endParaRPr>
          </a:p>
        </p:txBody>
      </p:sp>
      <p:pic>
        <p:nvPicPr>
          <p:cNvPr id="29700" name="Picture 4" descr="Autumn Forest Scenery Wallpapers Pictures Photos Images Wedd…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071678"/>
            <a:ext cx="6553203" cy="4095752"/>
          </a:xfrm>
          <a:prstGeom prst="rect">
            <a:avLst/>
          </a:prstGeom>
          <a:ln w="88900" cap="sq" cmpd="thickThin">
            <a:solidFill>
              <a:srgbClr val="33CC33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99">
            <a:alpha val="7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0"/>
            <a:ext cx="7790712" cy="350043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900" b="1" dirty="0" smtClean="0">
                <a:solidFill>
                  <a:srgbClr val="FF6600"/>
                </a:solidFill>
                <a:latin typeface="Comic Sans MS" pitchFamily="66" charset="0"/>
              </a:rPr>
              <a:t>Три осенних месяца - природа готовится к длительному отдыху. И если начало осени еще дружелюбно тешит ласковыми лучами бабьего лета, очаровывает красотой золотых красок, то со второй половины осени погода значительно портится и небо затягивается серой пеленой моросящих дождей.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 descr="&amp;TScy;&amp;iecy;&amp;lcy;&amp;icy;: &amp;mcy;&amp;ucy;&amp;zcy;&amp;ycy;&amp;kcy;&amp;acy;&amp;lcy;&amp;softcy;&amp;ncy;&amp;ocy;-&amp;tcy;&amp;iecy;&amp;acy;&amp;tcy;&amp;rcy;&amp;acy;&amp;lcy;&amp;softcy;&amp;ncy;&amp;ycy;&amp;mcy;&amp;icy; &amp;scy;&amp;rcy;&amp;iecy;&amp;dcy;&amp;scy;&amp;tcy;&amp;vcy;&amp;acy;&amp;mcy;&amp;icy; &amp;scy;&amp;icy;&amp;scy;&amp;tcy;&amp;iecy;&amp;mcy;&amp;acy;&amp;tcy;&amp;icy;&amp;zcy;&amp;icy;&amp;rcy;&amp;ocy;&amp;vcy;&amp;acy;&amp;tcy;&amp;softcy;, &amp;zcy;&amp;acy;&amp;kcy;&amp;rcy;&amp;iecy;&amp;pcy;&amp;lcy;&amp;yacy;&amp;tcy;&amp;softcy; &amp;icy; &amp;rcy;&amp;acy;&amp;scy;&amp;shcy;&amp;icy;&amp;rcy;&amp;yacy;&amp;tcy;&amp;softcy; &amp;zcy;&amp;ncy;&amp;acy;&amp;ncy;&amp;icy;&amp;yacy; &amp;dcy;&amp;iecy;&amp;tcy;&amp;iecy;&amp;jcy; &amp;ocy; &amp;scy;&amp;iecy;&amp;zcy;&amp;ocy;&amp;ncy;&amp;ncy;&amp;ycy;&amp;khcy; &amp;icy;&amp;zcy;&amp;mcy;&amp;iecy;&amp;ncy;&amp;iecy;&amp;ncy;&amp;icy;&amp;yacy;&amp;khcy; &amp;vcy; &amp;pcy;&amp;rcy;&amp;icy;&amp;rcy;&amp;ocy;&amp;dcy;&amp;iecy;;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3143248"/>
            <a:ext cx="5072098" cy="3454887"/>
          </a:xfrm>
          <a:prstGeom prst="rect">
            <a:avLst/>
          </a:prstGeom>
          <a:ln w="88900" cap="sq" cmpd="thickThin">
            <a:solidFill>
              <a:srgbClr val="33CC33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99">
            <a:alpha val="7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0"/>
            <a:ext cx="8215338" cy="264318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900" b="1" dirty="0" smtClean="0">
                <a:solidFill>
                  <a:srgbClr val="FF6600"/>
                </a:solidFill>
                <a:latin typeface="Comic Sans MS" pitchFamily="66" charset="0"/>
              </a:rPr>
              <a:t>Сентябрь в народе называют -</a:t>
            </a:r>
            <a:r>
              <a:rPr lang="ru-RU" sz="2900" b="1" dirty="0" err="1" smtClean="0">
                <a:solidFill>
                  <a:srgbClr val="FF6600"/>
                </a:solidFill>
                <a:latin typeface="Comic Sans MS" pitchFamily="66" charset="0"/>
              </a:rPr>
              <a:t>Хмурень</a:t>
            </a:r>
            <a:r>
              <a:rPr lang="ru-RU" sz="2900" b="1" dirty="0" smtClean="0">
                <a:solidFill>
                  <a:srgbClr val="FF6600"/>
                </a:solidFill>
                <a:latin typeface="Comic Sans MS" pitchFamily="66" charset="0"/>
              </a:rPr>
              <a:t>. Погода начинает хмуриться, от того и имя такое у месяца - </a:t>
            </a:r>
            <a:r>
              <a:rPr lang="ru-RU" sz="2900" b="1" dirty="0" err="1" smtClean="0">
                <a:solidFill>
                  <a:srgbClr val="FF6600"/>
                </a:solidFill>
                <a:latin typeface="Comic Sans MS" pitchFamily="66" charset="0"/>
              </a:rPr>
              <a:t>Хмурень</a:t>
            </a:r>
            <a:r>
              <a:rPr lang="ru-RU" sz="2900" b="1" dirty="0" smtClean="0">
                <a:solidFill>
                  <a:srgbClr val="FF6600"/>
                </a:solidFill>
                <a:latin typeface="Comic Sans MS" pitchFamily="66" charset="0"/>
              </a:rPr>
              <a:t>. Неспешными шагами подходит осень. Еще много будет солнечных дней, но временами затягивает дождь. </a:t>
            </a:r>
            <a:r>
              <a:rPr lang="ru-RU" sz="2600" dirty="0" smtClean="0">
                <a:solidFill>
                  <a:srgbClr val="FF6600"/>
                </a:solidFill>
                <a:latin typeface="Comic Sans MS" pitchFamily="66" charset="0"/>
              </a:rPr>
              <a:t/>
            </a:r>
            <a:br>
              <a:rPr lang="ru-RU" sz="2600" dirty="0" smtClean="0">
                <a:solidFill>
                  <a:srgbClr val="FF6600"/>
                </a:solidFill>
                <a:latin typeface="Comic Sans MS" pitchFamily="66" charset="0"/>
              </a:rPr>
            </a:br>
            <a:endParaRPr lang="ru-RU" sz="2600" dirty="0">
              <a:solidFill>
                <a:srgbClr val="FF6600"/>
              </a:solidFill>
              <a:latin typeface="Comic Sans MS" pitchFamily="66" charset="0"/>
            </a:endParaRPr>
          </a:p>
        </p:txBody>
      </p:sp>
      <p:pic>
        <p:nvPicPr>
          <p:cNvPr id="13314" name="Picture 2" descr="&amp;Bcy;&amp;lcy;&amp;ocy;&amp;gcy;.&amp;rcy;&amp;ucy; - lizaveta-breat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2500306"/>
            <a:ext cx="5786478" cy="3851624"/>
          </a:xfrm>
          <a:prstGeom prst="rect">
            <a:avLst/>
          </a:prstGeom>
          <a:ln w="88900" cap="sq" cmpd="thickThin">
            <a:solidFill>
              <a:srgbClr val="33CC33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99">
            <a:alpha val="7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0"/>
            <a:ext cx="8001024" cy="2285992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FF6600"/>
                </a:solidFill>
                <a:latin typeface="Comic Sans MS" pitchFamily="66" charset="0"/>
              </a:rPr>
              <a:t>Птицы стаями </a:t>
            </a:r>
            <a:r>
              <a:rPr lang="ru-RU" sz="2800" b="1" dirty="0" err="1" smtClean="0">
                <a:solidFill>
                  <a:srgbClr val="FF6600"/>
                </a:solidFill>
                <a:latin typeface="Comic Sans MS" pitchFamily="66" charset="0"/>
              </a:rPr>
              <a:t>кучкуются</a:t>
            </a:r>
            <a:r>
              <a:rPr lang="ru-RU" sz="2800" b="1" dirty="0" smtClean="0">
                <a:solidFill>
                  <a:srgbClr val="FF6600"/>
                </a:solidFill>
                <a:latin typeface="Comic Sans MS" pitchFamily="66" charset="0"/>
              </a:rPr>
              <a:t> все выше к небу, провожая мягкие лучи, уходящих теплых дней. Уставшая природа осенью склоняется ко сну, но к отдыху еще предстоит хорошо подготовиться.</a:t>
            </a:r>
            <a:endParaRPr lang="ru-RU" sz="2800" b="1" dirty="0">
              <a:solidFill>
                <a:srgbClr val="FF6600"/>
              </a:solidFill>
              <a:latin typeface="Comic Sans MS" pitchFamily="66" charset="0"/>
            </a:endParaRPr>
          </a:p>
        </p:txBody>
      </p:sp>
      <p:pic>
        <p:nvPicPr>
          <p:cNvPr id="12290" name="Picture 2" descr="&amp;Ocy;&amp;scy;&amp;iecy;&amp;ncy;&amp;softcy;. &amp;Scy;&amp;ocy;&amp;bcy;&amp;icy;&amp;rcy;&amp;acy;&amp;yucy;&amp;tcy;&amp;scy;&amp;yacy; &amp;pcy;&amp;tcy;&amp;icy;&amp;chcy;&amp;softcy;&amp;icy; &amp;scy;&amp;tcy;&amp;acy;&amp;icy;, &amp;Ucy;&amp;lcy;&amp;iecy;&amp;tcy;&amp;acy;&amp;yucy;&amp;tcy; &amp;vcy; &amp;chcy;&amp;ucy;&amp;zhcy;&amp;icy;&amp;iecy; &amp;kcy;&amp;rcy;&amp;acy;&amp;yacy;. - &amp;Lcy;&amp;yucy;&amp;dcy;&amp;mcy;&amp;icy;…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2428868"/>
            <a:ext cx="5548351" cy="4000528"/>
          </a:xfrm>
          <a:prstGeom prst="rect">
            <a:avLst/>
          </a:prstGeom>
          <a:ln w="88900" cap="sq" cmpd="thickThin">
            <a:solidFill>
              <a:srgbClr val="33CC33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99">
            <a:alpha val="7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0"/>
            <a:ext cx="8215338" cy="228599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6600"/>
                </a:solidFill>
                <a:latin typeface="Comic Sans MS" pitchFamily="66" charset="0"/>
              </a:rPr>
              <a:t>Температура понижается не резко, а постепенно. Ночи становятся прохладными, солнечные дни сменяют дождливыми с проблесками солнца. Временами вместо солнца дует холодный ветер.</a:t>
            </a:r>
            <a:endParaRPr lang="ru-RU" sz="2800" b="1" dirty="0">
              <a:solidFill>
                <a:srgbClr val="FF6600"/>
              </a:solidFill>
              <a:latin typeface="Comic Sans MS" pitchFamily="66" charset="0"/>
            </a:endParaRPr>
          </a:p>
        </p:txBody>
      </p:sp>
      <p:pic>
        <p:nvPicPr>
          <p:cNvPr id="11268" name="Picture 4" descr="&amp;Pcy;&amp;ocy;&amp;gcy;&amp;ocy;&amp;dcy;&amp;acy; &amp;vcy; &amp;Kcy;&amp;icy;&amp;iecy;&amp;vcy;&amp;iecy; &amp;icy; &amp;Ucy;&amp;kcy;&amp;rcy;&amp;acy;&amp;icy;&amp;ncy;&amp;iecy; &amp;ncy;&amp;acy; 21, 22 &amp;icy; 23 &amp;scy;&amp;iecy;&amp;ncy;&amp;tcy;&amp;yacy;&amp;bcy;&amp;rcy;&amp;ya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2643182"/>
            <a:ext cx="5797320" cy="3835641"/>
          </a:xfrm>
          <a:prstGeom prst="rect">
            <a:avLst/>
          </a:prstGeom>
          <a:ln w="88900" cap="sq" cmpd="thickThin">
            <a:solidFill>
              <a:srgbClr val="33CC33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99">
            <a:alpha val="7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0"/>
            <a:ext cx="7572428" cy="178592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FF6600"/>
                </a:solidFill>
                <a:latin typeface="Comic Sans MS" pitchFamily="66" charset="0"/>
              </a:rPr>
              <a:t>Обняла природу осень. Никогда природа не выглядит так восхитительно и трогательно, как в сентябре - окрашивая осеннюю природу в яркие цвета. </a:t>
            </a:r>
            <a:endParaRPr lang="ru-RU" sz="2800" b="1" dirty="0">
              <a:solidFill>
                <a:srgbClr val="FF6600"/>
              </a:solidFill>
              <a:latin typeface="Comic Sans MS" pitchFamily="66" charset="0"/>
            </a:endParaRPr>
          </a:p>
        </p:txBody>
      </p:sp>
      <p:pic>
        <p:nvPicPr>
          <p:cNvPr id="10242" name="Picture 2" descr="&amp;Ocy;&amp;scy;&amp;iecy;&amp;ncy;&amp;ncy;&amp;icy;&amp;iecy; &amp;ocy;&amp;bcy;&amp;ocy;&amp;icy; &quot; 3drus - 3D &amp;gcy;&amp;rcy;&amp;acy;&amp;fcy;&amp;icy;&amp;kcy;&amp;acy;, 2D &amp;gcy;&amp;rcy;&amp;acy;&amp;fcy;&amp;icy;&amp;kcy;&amp;acy;, &amp;vcy;&amp;iecy;&amp;bcy; &amp;dcy;&amp;icy;&amp;zcy;&amp;acy;&amp;jcy;&amp;ncy;, 3d Max, Maya, Blender, ZBrush, Adobe Photoshop, vray, &amp;ucy;&amp;rcy;&amp;ocy;&amp;kcy;&amp;icy; 2d 3d we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214554"/>
            <a:ext cx="5967080" cy="4286280"/>
          </a:xfrm>
          <a:prstGeom prst="rect">
            <a:avLst/>
          </a:prstGeom>
          <a:ln w="88900" cap="sq" cmpd="thickThin">
            <a:solidFill>
              <a:srgbClr val="33CC33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99">
            <a:alpha val="7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0"/>
            <a:ext cx="8005026" cy="207167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FF6600"/>
                </a:solidFill>
                <a:latin typeface="Comic Sans MS" pitchFamily="66" charset="0"/>
              </a:rPr>
              <a:t>Если заглянуть в осенний лес, то можно найти ягоды брусники. Еще не отцвели лекарственные травы: цветет аптечная ромашка, васильки и чистотел.</a:t>
            </a:r>
            <a:endParaRPr lang="ru-RU" sz="2800" b="1" dirty="0">
              <a:solidFill>
                <a:srgbClr val="FF6600"/>
              </a:solidFill>
              <a:latin typeface="Comic Sans MS" pitchFamily="66" charset="0"/>
            </a:endParaRPr>
          </a:p>
        </p:txBody>
      </p:sp>
      <p:pic>
        <p:nvPicPr>
          <p:cNvPr id="9218" name="Picture 2" descr="&amp;CHcy;&amp;acy;&amp;icy; &amp;scy; &amp;dcy;&amp;ocy;&amp;bcy;&amp;acy;&amp;vcy;&amp;lcy;&amp;iecy;&amp;ncy;&amp;icy;&amp;iecy;&amp;mcy; &amp;tscy;&amp;vcy;&amp;iecy;&amp;tcy;&amp;ocy;&amp;vcy;. &amp;CHcy;&amp;acy;&amp;jcy; &amp;scy; &amp;tscy;&amp;vcy;&amp;iecy;&amp;tcy;&amp;acy;&amp;mcy;&amp;icy; &amp;lcy;&amp;icy;&amp;pcy;&amp;ycy;, &amp;acy;&amp;lcy;&amp;ocy;&amp;ecy;, &amp;zhcy;&amp;acy;&amp;scy;&amp;mcy;&amp;icy;&amp;ncy;&amp;acy;, &amp;vcy;&amp;acy;&amp;scy;&amp;icy;&amp;lcy;&amp;softcy;&amp;kcy;&amp;acy;, &amp;khcy;&amp;rcy;&amp;icy;&amp;zcy;&amp;acy;&amp;ncy;&amp;tcy;&amp;iecy;&amp;mcy;&amp;ycy;, &amp;lcy;&amp;icy;&amp;lcy;&amp;icy;&amp;i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4000480"/>
            <a:ext cx="3452837" cy="2500354"/>
          </a:xfrm>
          <a:prstGeom prst="rect">
            <a:avLst/>
          </a:prstGeom>
          <a:ln w="88900" cap="sq" cmpd="thickThin">
            <a:solidFill>
              <a:srgbClr val="33CC33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220" name="Picture 4" descr="tschaley - Germany.r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4000504"/>
            <a:ext cx="3429024" cy="2484316"/>
          </a:xfrm>
          <a:prstGeom prst="rect">
            <a:avLst/>
          </a:prstGeom>
          <a:ln w="88900" cap="sq" cmpd="thickThin">
            <a:solidFill>
              <a:srgbClr val="33CC33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222" name="Picture 6" descr="&amp;YAcy;&amp;gcy;&amp;ocy;&amp;dcy;&amp;ycy; likefoods.ru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1934" y="2000240"/>
            <a:ext cx="2571768" cy="175963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99">
            <a:alpha val="7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0"/>
            <a:ext cx="7933588" cy="1785926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FF6600"/>
                </a:solidFill>
                <a:latin typeface="Comic Sans MS" pitchFamily="66" charset="0"/>
              </a:rPr>
              <a:t>Теплом сентябрь радует сладкими яблочками, сады наполнились душистым спелым ароматом.</a:t>
            </a:r>
            <a:endParaRPr lang="ru-RU" dirty="0"/>
          </a:p>
        </p:txBody>
      </p:sp>
      <p:pic>
        <p:nvPicPr>
          <p:cNvPr id="8194" name="Picture 2" descr="&amp;Ocy;&amp;bcy;&amp;ocy;&amp;icy; &amp;ncy;&amp;acy; &amp;rcy;&amp;acy;&amp;bcy;&amp;ocy;&amp;chcy;&amp;icy;&amp;jcy; &amp;scy;&amp;tcy;&amp;ocy;&amp;lcy; &amp;yacy;&amp;bcy;&amp;lcy;&amp;ocy;&amp;kcy;&amp;icy;, &amp;scy;&amp;pcy;&amp;iecy;&amp;lcy;&amp;ycy;&amp;iecy;, &amp;scy;&amp;ocy;&amp;chcy;&amp;ncy;&amp;ycy;&amp;iecy;, &amp;kcy;&amp;rcy;&amp;acy;&amp;scy;&amp;ncy;&amp;ycy;&amp;iecy;, &amp;fcy;&amp;rcy;&amp;ucy;&amp;kcy;&amp;tcy;&amp;ycy;…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2071678"/>
            <a:ext cx="5810291" cy="4357718"/>
          </a:xfrm>
          <a:prstGeom prst="rect">
            <a:avLst/>
          </a:prstGeom>
          <a:ln w="88900" cap="sq" cmpd="thickThin">
            <a:solidFill>
              <a:srgbClr val="33CC33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wedg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99">
            <a:alpha val="7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0"/>
            <a:ext cx="8143900" cy="192880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6600"/>
                </a:solidFill>
                <a:latin typeface="Comic Sans MS" pitchFamily="66" charset="0"/>
              </a:rPr>
              <a:t>Сентябрь радует нас множеством спелых фруктов и овощей, которые поспели на   грядках.  </a:t>
            </a:r>
            <a:endParaRPr lang="ru-RU" sz="2800" b="1" dirty="0">
              <a:solidFill>
                <a:srgbClr val="FF6600"/>
              </a:solidFill>
              <a:latin typeface="Comic Sans MS" pitchFamily="66" charset="0"/>
            </a:endParaRPr>
          </a:p>
        </p:txBody>
      </p:sp>
      <p:pic>
        <p:nvPicPr>
          <p:cNvPr id="3" name="Рисунок 2" descr="&amp;Scy;&amp;vcy;&amp;iecy;&amp;zhcy;&amp;icy;&amp;iecy; &amp;ocy;&amp;vcy;&amp;ocy;&amp;shchcy;&amp;icy; &amp;ncy;&amp;acy; &amp;bcy;&amp;iecy;&amp;lcy;&amp;ocy;&amp;mcy; &amp;fcy;&amp;ocy;&amp;ncy;&amp;iecy;; &amp;fcy;&amp;ocy;&amp;tcy;&amp;ocy; 2776979, &amp;fcy;&amp;ocy;&amp;tcy;&amp;ocy;&amp;gcy;&amp;rcy;&amp;acy;&amp;fcy; Iakov Kalinin. &amp;Fcy;&amp;ocy;&amp;tcy;&amp;ocy;&amp;bcy;&amp;acy;&amp;ncy;&amp;kcy; &amp;Lcy;&amp;ocy;&amp;rcy;&amp;icy; - &amp;Pcy;&amp;rcy;&amp;ocy;&amp;dcy;&amp;acy;&amp;zhcy;&amp;acy; &amp;fcy;&amp;ocy;&amp;tcy;&amp;ocy;&amp;gcy;&amp;rcy;&amp;acy;&amp;fcy;&amp;icy;&amp;jcy;, &amp;icy;&amp;lcy;&amp;lcy;&amp;yucy;&amp;scy;&amp;tcy;&amp;rcy;&amp;acy;&amp;tscy;&amp;icy;&amp;jcy; &amp;icy; &amp;icy;&amp;zcy;&amp;ocy;&amp;bcy;&amp;rcy;&amp;acy;&amp;zhcy;&amp;iecy;&amp;ncy;&amp;icy;&amp;jcy;,"/>
          <p:cNvPicPr/>
          <p:nvPr/>
        </p:nvPicPr>
        <p:blipFill>
          <a:blip r:embed="rId2"/>
          <a:srcRect l="1841" t="13766" r="4274" b="9143"/>
          <a:stretch>
            <a:fillRect/>
          </a:stretch>
        </p:blipFill>
        <p:spPr bwMode="auto">
          <a:xfrm>
            <a:off x="1500166" y="4143380"/>
            <a:ext cx="4000528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&amp;Rcy;&amp;Icy;&amp;Acy; &quot;&amp;Ocy;&amp;rcy;&amp;iecy;&amp;ncy;&amp;bcy;&amp;ucy;&amp;rcy;&amp;zhcy;&amp;softcy;&amp;iecy;&quot; - &amp;ncy;&amp;ocy;&amp;vcy;&amp;ocy;&amp;scy;&amp;tcy;&amp;icy; &amp;Ocy;&amp;rcy;&amp;iecy;&amp;ncy;&amp;bcy;&amp;ucy;&amp;rcy;&amp;gcy;&amp;acy;, &amp;ncy;&amp;ocy;&amp;vcy;&amp;ocy;&amp;scy;&amp;tcy;&amp;icy; &amp;Ocy;&amp;rcy;&amp;iecy;&amp;ncy;&amp;bcy;&amp;ucy;&amp;rcy;&amp;gcy;&amp;scy;&amp;kcy;&amp;ocy;&amp;jcy; &amp;ocy;&amp;bcy;&amp;lcy;&amp;acy;&amp;scy;&amp;tcy;&amp;icy; - &amp;Vcy; &amp;Ocy;&amp;rcy;&amp;iecy;&amp;ncy;&amp;bcy;&amp;ucy;&amp;rcy;&amp;zhcy;&amp;softcy;&amp;iecy; &amp;scy;&amp;ncy;&amp;icy;&amp;zcy;&amp;icy;&amp;lcy;&amp;icy;&amp;scy;&amp;softcy; &amp;tscy;&amp;iecy;&amp;ncy;&amp;ycy; &amp;ncy;&amp;acy; &amp;vcy;&amp;scy;&amp;iecy; &amp;ocy;&amp;vcy;&amp;ocy;&amp;shchcy;&amp;icy;, &amp;kcy;&amp;rcy;&amp;ocy;&amp;mcy;&amp;iecy; &amp;kcy;&amp;acy;&amp;rcy;&amp;tcy;&amp;ocy;&amp;fcy;&amp;iecy;&amp;lcy;&amp;yacy; &amp;icy;"/>
          <p:cNvPicPr/>
          <p:nvPr/>
        </p:nvPicPr>
        <p:blipFill>
          <a:blip r:embed="rId3"/>
          <a:srcRect l="9091" r="13636"/>
          <a:stretch>
            <a:fillRect/>
          </a:stretch>
        </p:blipFill>
        <p:spPr bwMode="auto">
          <a:xfrm>
            <a:off x="5643570" y="3714752"/>
            <a:ext cx="3214710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&amp;Fcy;&amp;rcy;&amp;ucy;&amp;kcy;&amp;tcy;&amp;ycy;, &amp;yacy;&amp;bcy;&amp;lcy;&amp;ocy;&amp;kcy;&amp;icy;, &amp;yacy;&amp;gcy;&amp;ocy;&amp;dcy;&amp;ycy;, &amp;ncy;&amp;iecy;&amp;kcy;&amp;tcy;&amp;acy;&amp;rcy;&amp;icy;&amp;ncy;&amp;ycy;, &amp;gcy;&amp;rcy;&amp;ucy;&amp;shcy;&amp;icy;, &amp;scy;&amp;lcy;&amp;icy;&amp;vcy;&amp;ycy;, &amp;vcy;&amp;icy;&amp;ncy;&amp;ocy;&amp;gcy;&amp;rcy;&amp;acy;&amp;dcy; &amp;ocy;&amp;bcy;&amp;ocy;&amp;icy; &amp;ncy;&amp;acy; &amp;rcy;&amp;acy;&amp;bcy;&amp;ocy;&amp;chcy;&amp;icy;&amp;jcy; &amp;scy;&amp;tcy;&amp;ocy;&amp;lcy; &amp;icy; &amp;kcy;&amp;acy;&amp;rcy;&amp;tcy;&amp;icy;&amp;ncy;&amp;kcy;&amp;icy; 3354"/>
          <p:cNvPicPr/>
          <p:nvPr/>
        </p:nvPicPr>
        <p:blipFill>
          <a:blip r:embed="rId4" cstate="print"/>
          <a:srcRect t="9495" b="14999"/>
          <a:stretch>
            <a:fillRect/>
          </a:stretch>
        </p:blipFill>
        <p:spPr bwMode="auto">
          <a:xfrm>
            <a:off x="3214678" y="2000240"/>
            <a:ext cx="3664429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183</TotalTime>
  <Words>235</Words>
  <Application>Microsoft Office PowerPoint</Application>
  <PresentationFormat>Экран (4:3)</PresentationFormat>
  <Paragraphs>12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Солнцестояние</vt:lpstr>
      <vt:lpstr>ЛАСКОВЫЙ СЕНТЯБРЬ</vt:lpstr>
      <vt:lpstr>Три осенних месяца - природа готовится к длительному отдыху. И если начало осени еще дружелюбно тешит ласковыми лучами бабьего лета, очаровывает красотой золотых красок, то со второй половины осени погода значительно портится и небо затягивается серой пеленой моросящих дождей. </vt:lpstr>
      <vt:lpstr>Сентябрь в народе называют -Хмурень. Погода начинает хмуриться, от того и имя такое у месяца - Хмурень. Неспешными шагами подходит осень. Еще много будет солнечных дней, но временами затягивает дождь.  </vt:lpstr>
      <vt:lpstr>Птицы стаями кучкуются все выше к небу, провожая мягкие лучи, уходящих теплых дней. Уставшая природа осенью склоняется ко сну, но к отдыху еще предстоит хорошо подготовиться.</vt:lpstr>
      <vt:lpstr>Температура понижается не резко, а постепенно. Ночи становятся прохладными, солнечные дни сменяют дождливыми с проблесками солнца. Временами вместо солнца дует холодный ветер.</vt:lpstr>
      <vt:lpstr>Обняла природу осень. Никогда природа не выглядит так восхитительно и трогательно, как в сентябре - окрашивая осеннюю природу в яркие цвета. </vt:lpstr>
      <vt:lpstr>Если заглянуть в осенний лес, то можно найти ягоды брусники. Еще не отцвели лекарственные травы: цветет аптечная ромашка, васильки и чистотел.</vt:lpstr>
      <vt:lpstr>Теплом сентябрь радует сладкими яблочками, сады наполнились душистым спелым ароматом.</vt:lpstr>
      <vt:lpstr>Сентябрь радует нас множеством спелых фруктов и овощей, которые поспели на   грядках.  </vt:lpstr>
      <vt:lpstr>Ласковый сентябрь заканчивается, уступая место красочному октябрю, оставляя тепло в сентябре.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Sveta</dc:creator>
  <cp:lastModifiedBy>home007</cp:lastModifiedBy>
  <cp:revision>23</cp:revision>
  <dcterms:created xsi:type="dcterms:W3CDTF">2014-08-19T10:25:29Z</dcterms:created>
  <dcterms:modified xsi:type="dcterms:W3CDTF">2014-08-31T19:28:30Z</dcterms:modified>
</cp:coreProperties>
</file>