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65" r:id="rId11"/>
    <p:sldId id="266" r:id="rId12"/>
    <p:sldId id="281" r:id="rId13"/>
    <p:sldId id="267" r:id="rId14"/>
    <p:sldId id="269" r:id="rId15"/>
    <p:sldId id="284" r:id="rId16"/>
    <p:sldId id="278" r:id="rId17"/>
    <p:sldId id="270" r:id="rId18"/>
    <p:sldId id="276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  <a:srgbClr val="EC8EEE"/>
    <a:srgbClr val="9933FF"/>
    <a:srgbClr val="0000FF"/>
    <a:srgbClr val="FFCCFF"/>
    <a:srgbClr val="CC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94" autoAdjust="0"/>
    <p:restoredTop sz="94660"/>
  </p:normalViewPr>
  <p:slideViewPr>
    <p:cSldViewPr>
      <p:cViewPr varScale="1">
        <p:scale>
          <a:sx n="73" d="100"/>
          <a:sy n="7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1F2D-58B5-4DA6-9BDD-5544ECCB7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E2CF-290E-41A1-951B-517FCD638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28A3-AB93-461F-A9F8-7B6E759E7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A5DB-F9BE-45E5-8BFE-250264E8F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C8C1-1DF1-4B15-B3EB-C41A4FF0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7EEC-710C-449A-B30E-5D33DDBB2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CD89-92B8-438B-AFE5-8CA5F2A2D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B520-629C-4095-B1C8-F9A9D76DA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F461-09A1-4AD9-ADA1-926EC472B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4685-2004-4715-B6E2-899189AEE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C5E2-6A14-459C-90E0-7D9D23DFA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D8BA-4975-4812-B858-6335F275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BF06-DA13-43C2-A973-9CC80118C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A5DB1C3-7E04-4551-A566-2D5F5AE11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52;&#1086;&#1080;%20&#1074;&#1077;&#1073;-&#1091;&#1079;&#1083;&#1099;\&#1084;&#1086;&#1081;_&#1091;&#1079;&#1077;&#1083;4\m33.wa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52;&#1086;&#1080;%20&#1074;&#1077;&#1073;-&#1091;&#1079;&#1083;&#1099;\&#1084;&#1086;&#1081;_&#1091;&#1079;&#1077;&#1083;4\r20.wav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24075" y="1844675"/>
            <a:ext cx="568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Любовная лирика А.С. Пушкина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71775" y="2708275"/>
            <a:ext cx="48244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Любви все возрасты покорны,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Ёе порывы благотворны…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660066"/>
                </a:solidFill>
                <a:latin typeface="Monotype Corsiva" pitchFamily="66" charset="0"/>
              </a:rPr>
              <a:t>                     </a:t>
            </a: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А.С. Пушкин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6840538" cy="1054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Я помню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чудное мгновение: 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64" name="Picture 16" descr="angel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3573463"/>
            <a:ext cx="1758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644900"/>
            <a:ext cx="1895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5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5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5400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Легенда о печальной судьбе представительницы знатного рода. Это предание о любви хана Кирим – Гирея к похищенной княжне Потоцкой, о том, как Зарема, любившая хана, убила Марию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468313" y="549275"/>
            <a:ext cx="5759450" cy="10795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«Фонтан любви», «Бахчисарайский фонтан»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2302" name="Picture 14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871538"/>
            <a:ext cx="78390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3575" y="69215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Шедевр лирики Пушкина</a:t>
            </a:r>
            <a:r>
              <a:rPr lang="ru-RU" sz="2800" b="1">
                <a:latin typeface="Monotype Corsiva" pitchFamily="66" charset="0"/>
              </a:rPr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5650" y="2924175"/>
            <a:ext cx="2520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Весна 1819 год, Петербург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940425" y="2781300"/>
            <a:ext cx="23764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Лето 1825 год,       Тригорское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71775" y="1628775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Я помню чудное          мгновение</a:t>
            </a:r>
          </a:p>
        </p:txBody>
      </p:sp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332" name="Picture 20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1819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Рисунок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8" y="4078288"/>
            <a:ext cx="30972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Рисунок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05263"/>
            <a:ext cx="28209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m3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6"/>
                </p:tgtEl>
              </p:cMediaNode>
            </p:audio>
          </p:childTnLst>
        </p:cTn>
      </p:par>
    </p:tnLst>
    <p:bldLst>
      <p:bldP spid="13316" grpId="0"/>
      <p:bldP spid="13318" grpId="0"/>
      <p:bldP spid="13319" grpId="0"/>
      <p:bldP spid="13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4213" y="1773238"/>
            <a:ext cx="7129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Образ героини создается с помощью «загадочных» слов: мимолетное виденье, «гений чистой красоты»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11188" y="3213100"/>
            <a:ext cx="540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Героиня – призрак , таинственный и прекрасный. Возвышенная, идеальная, неземная и одновременно непостижимая, невыразимая, чудесная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827088" y="404813"/>
            <a:ext cx="7129462" cy="9366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Автор преклоняется перед женщиной,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ставшей для него «гением чистой красоты»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395288" y="5589588"/>
            <a:ext cx="5976937" cy="9366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Мгновение оказывается сильнее годов</a:t>
            </a:r>
          </a:p>
          <a:p>
            <a:pPr algn="ctr">
              <a:defRPr/>
            </a:pPr>
            <a:endParaRPr lang="ru-RU"/>
          </a:p>
        </p:txBody>
      </p:sp>
      <p:pic>
        <p:nvPicPr>
          <p:cNvPr id="39949" name="Picture 13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141663"/>
            <a:ext cx="23622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 animBg="1"/>
      <p:bldP spid="399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341438"/>
            <a:ext cx="37242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95288" y="692150"/>
            <a:ext cx="3781425" cy="3744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60001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Monotype Corsiva" pitchFamily="66" charset="0"/>
              </a:rPr>
              <a:t>Глинка,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Monotype Corsiva" pitchFamily="66" charset="0"/>
              </a:rPr>
              <a:t> влюбившись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Monotype Corsiva" pitchFamily="66" charset="0"/>
              </a:rPr>
              <a:t> в дочь АП Керн,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Monotype Corsiva" pitchFamily="66" charset="0"/>
              </a:rPr>
              <a:t> написал музыку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Monotype Corsiva" pitchFamily="66" charset="0"/>
              </a:rPr>
              <a:t> на стихи поэта</a:t>
            </a:r>
          </a:p>
          <a:p>
            <a:pPr algn="ctr">
              <a:defRPr/>
            </a:pPr>
            <a:endParaRPr lang="ru-RU" sz="2400" b="1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635375" y="2924175"/>
            <a:ext cx="2160588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31913" y="5300663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2400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728663" y="4941888"/>
            <a:ext cx="76866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Из одного шедевра родился второй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31913" y="69215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Петербург. Анета Оленина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«Ёе глаза»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«Язык любви болтливой»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«Не пой, красавица, при мне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795963" y="25654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0825" y="4508500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Любовь – светлая печаль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87900" y="4365625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Самопожертвование во имя любимого человека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24075" y="5084763"/>
            <a:ext cx="4392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Заканчивается молитвой о женщине: «… дай вам Бог любимой быть другим…»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403350" y="3068638"/>
            <a:ext cx="54006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Я вас любил» </a:t>
            </a:r>
          </a:p>
          <a:p>
            <a:pPr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4140200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3995738" y="3716338"/>
            <a:ext cx="0" cy="15128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2411413" y="3644900"/>
            <a:ext cx="1079500" cy="647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572000" y="3644900"/>
            <a:ext cx="1008063" cy="431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402" name="Oval 18" descr="Рисунок7"/>
          <p:cNvSpPr>
            <a:spLocks noChangeArrowheads="1"/>
          </p:cNvSpPr>
          <p:nvPr/>
        </p:nvSpPr>
        <p:spPr bwMode="auto">
          <a:xfrm>
            <a:off x="6084888" y="981075"/>
            <a:ext cx="2447925" cy="30241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4" name="r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1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4"/>
                </p:tgtEl>
              </p:cMediaNode>
            </p:audio>
          </p:childTnLst>
        </p:cTn>
      </p:par>
    </p:tnLst>
    <p:bldLst>
      <p:bldP spid="16388" grpId="0"/>
      <p:bldP spid="16389" grpId="0"/>
      <p:bldP spid="16391" grpId="0"/>
      <p:bldP spid="16392" grpId="0"/>
      <p:bldP spid="16393" grpId="0"/>
      <p:bldP spid="16395" grpId="0"/>
      <p:bldP spid="16398" grpId="0" animBg="1"/>
      <p:bldP spid="16399" grpId="0" animBg="1"/>
      <p:bldP spid="16400" grpId="0" animBg="1"/>
      <p:bldP spid="164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16013" y="83661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Наталья Николаевна Гончарова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11188" y="2276475"/>
            <a:ext cx="50403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Все восторгались ее красотой, элегантностью.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«Она очень красива, и во всем облике есть что – то поэтическое»,- писал поэт о своей  будущей жене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3017" name="Oval 9" descr="Рисунок Натали"/>
          <p:cNvSpPr>
            <a:spLocks noChangeArrowheads="1"/>
          </p:cNvSpPr>
          <p:nvPr/>
        </p:nvSpPr>
        <p:spPr bwMode="auto">
          <a:xfrm>
            <a:off x="5651500" y="1773238"/>
            <a:ext cx="2881313" cy="352901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779838" y="692150"/>
            <a:ext cx="4105275" cy="482441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Гляделась ли ты в зеркало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и уверилась ли ты,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что с твоим лицом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ничто не могло сравниться, 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 душу твою я люблю ещё более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(из письма Пушкина к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Натальи Гончаровой)</a:t>
            </a:r>
          </a:p>
          <a:p>
            <a:pPr algn="ctr">
              <a:defRPr/>
            </a:pP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2" name="Picture 11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24939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547813" y="1125538"/>
            <a:ext cx="6767512" cy="863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EC8E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«Чистейшей прелести чистейший образец»</a:t>
            </a:r>
            <a:endParaRPr lang="ru-RU" sz="2800" b="1">
              <a:solidFill>
                <a:srgbClr val="EC8E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435" name="Text Box 17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2"/>
          <a:srcRect l="35995" t="18134" r="35995" b="26166"/>
          <a:stretch>
            <a:fillRect/>
          </a:stretch>
        </p:blipFill>
        <p:spPr bwMode="auto">
          <a:xfrm>
            <a:off x="684213" y="2205038"/>
            <a:ext cx="28971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3"/>
          <a:srcRect l="36748" t="19081" r="36998" b="26797"/>
          <a:stretch>
            <a:fillRect/>
          </a:stretch>
        </p:blipFill>
        <p:spPr bwMode="auto">
          <a:xfrm>
            <a:off x="611188" y="2119313"/>
            <a:ext cx="29813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75" y="2100263"/>
            <a:ext cx="300513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5"/>
          <a:srcRect l="29880" t="19711" r="28993" b="24623"/>
          <a:stretch>
            <a:fillRect/>
          </a:stretch>
        </p:blipFill>
        <p:spPr bwMode="auto">
          <a:xfrm>
            <a:off x="611188" y="2133600"/>
            <a:ext cx="2979737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24300" y="4941888"/>
            <a:ext cx="4679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Чувство подлинной любви позволяет поэту увидеть в земной женщине отблеск небесного совершенства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2916238" y="47625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Мадонна</a:t>
            </a:r>
          </a:p>
        </p:txBody>
      </p:sp>
      <p:pic>
        <p:nvPicPr>
          <p:cNvPr id="17436" name="Picture 28" descr="Рисунок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060575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65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6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17426" grpId="0"/>
      <p:bldP spid="17427" grpId="0"/>
      <p:bldP spid="17429" grpId="0"/>
      <p:bldP spid="17430" grpId="0"/>
      <p:bldP spid="17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Но для него Наталья Николаевна была не только светской красавицей, она дала Пушкину высокое и вместе с тем простое человеческое счастье, о котором так мечтал поэт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60" name="Picture 8" descr="Рисунок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7391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7920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Стихи Пушкина – вовсе не дневник его любовных побед и поражений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569325" cy="5983287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755650" y="1916113"/>
            <a:ext cx="56880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В них запечатлена не только психологическая правда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 любовных переживаний,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но и выражены философские представления поэта о Женщине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 как об источнике красоты, гармонии, неизъяснимых наслаждений.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 Пушкин любил женщин, он воспел Женщину</a:t>
            </a:r>
          </a:p>
        </p:txBody>
      </p:sp>
      <p:pic>
        <p:nvPicPr>
          <p:cNvPr id="38920" name="Picture 8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284538"/>
            <a:ext cx="2609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7450" y="549275"/>
            <a:ext cx="74882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360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Изучение  любовной лирикой Пушкина </a:t>
            </a:r>
          </a:p>
          <a:p>
            <a:pPr>
              <a:spcBef>
                <a:spcPct val="50000"/>
              </a:spcBef>
              <a:defRPr/>
            </a:pP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42988" y="2133600"/>
            <a:ext cx="727233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Задачи: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/>
              <a:t> </a:t>
            </a: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вызвать интерес к личности и творчеству поэта;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Раскрыть духовный потенциала и творческое воображение учащихся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создать благоприятные условия для эстетического восприятия поэзии</a:t>
            </a:r>
          </a:p>
        </p:txBody>
      </p:sp>
      <p:pic>
        <p:nvPicPr>
          <p:cNvPr id="3076" name="Picture 9" descr="J02362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9794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627313" y="549275"/>
            <a:ext cx="3529012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55875" y="1773238"/>
            <a:ext cx="38163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Я помню чудное мгновение: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Передо мной явилась ты,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Как </a:t>
            </a:r>
            <a:r>
              <a:rPr lang="ru-RU" sz="2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мимолетное</a:t>
            </a: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видение,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Как гений чистой красоты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58888" y="4365625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33FF"/>
                </a:solidFill>
                <a:latin typeface="Monotype Corsiva" pitchFamily="66" charset="0"/>
              </a:rPr>
              <a:t>    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403350" y="3933825"/>
            <a:ext cx="5975350" cy="1584325"/>
          </a:xfrm>
          <a:prstGeom prst="plaque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sz="2400" b="1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Мир этой строфы идеален.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Звучит вдохновенный гимн бытию,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гимн любви</a:t>
            </a:r>
          </a:p>
          <a:p>
            <a:pPr algn="ctr"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971550" y="549275"/>
            <a:ext cx="7272338" cy="1081088"/>
          </a:xfrm>
          <a:prstGeom prst="plaque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 Пушкина входят в нас потоком целостного бытия:</a:t>
            </a:r>
          </a:p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3" grpId="0" animBg="1"/>
      <p:bldP spid="317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Любовь – источник поэзии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6696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Поэт не искал вечной любви, вечной для него была только потребность любить.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Любовь у Пушкина раскрывается просто и глубоко, непосредственно и тепло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158" name="Picture 1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933825"/>
            <a:ext cx="27606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500438"/>
            <a:ext cx="23161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60483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Гоголь о лирике Пушкина: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«Здесь нет красноречия, здесь одна поэзия; никакого наружного блеска, все просто…всё исполнено внутреннего блеска; всё лаконизм, каким всегда бывает чистая поэзия. Слов немного, но они так точны, что обозначают все. В каждом слове бездна пространства; каждое слово необъятно, как поэт»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7176" name="Picture 8" descr="Рисунок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692150"/>
            <a:ext cx="2324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8888" y="765175"/>
            <a:ext cx="5473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«На холмах Грузии лежит ночная мгла»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16013" y="29241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9750" y="4149725"/>
            <a:ext cx="4537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Стихотворение волнует не словесной красивостью, а глубиной мысли и чувства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1188" y="1916113"/>
            <a:ext cx="55451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EC8E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Все слова и выражения просты, но все они </a:t>
            </a:r>
            <a:r>
              <a:rPr lang="ru-RU" sz="2000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складываются</a:t>
            </a:r>
            <a:r>
              <a:rPr lang="ru-RU" sz="2000" b="1">
                <a:solidFill>
                  <a:srgbClr val="EC8E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 один музыкальный образ грустной и светлой печали.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EC8E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Источник печали – любовь, а любовь у поэта – жизнеутверждающее чувсвто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54330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300788" y="573405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Мария Раевская</a:t>
            </a:r>
          </a:p>
        </p:txBody>
      </p:sp>
      <p:pic>
        <p:nvPicPr>
          <p:cNvPr id="8204" name="Picture 12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943100"/>
            <a:ext cx="27146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1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059113" y="4221163"/>
            <a:ext cx="1008062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5003800" y="4149725"/>
            <a:ext cx="1081088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843213" y="4941888"/>
            <a:ext cx="3889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Пушкинская поэзия в целом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500563" y="1844675"/>
            <a:ext cx="4175125" cy="24479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Картина говорит звуками,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слова блещут красками, 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звучат гармониею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и выражают разумную речь»</a:t>
            </a:r>
          </a:p>
          <a:p>
            <a:pPr algn="ctr"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95288" y="1628775"/>
            <a:ext cx="3959225" cy="273685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«Что это – поэзия,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живопись, музыка?...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В.Г.Белинский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 rot="279858">
            <a:off x="1476375" y="188913"/>
            <a:ext cx="5975350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Любовь - мелодия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0"/>
                            </p:stCondLst>
                            <p:childTnLst>
                              <p:par>
                                <p:cTn id="3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2" grpId="1" animBg="1"/>
      <p:bldP spid="9223" grpId="0" animBg="1"/>
      <p:bldP spid="9223" grpId="1" animBg="1"/>
      <p:bldP spid="9224" grpId="0"/>
      <p:bldP spid="9225" grpId="0" animBg="1"/>
      <p:bldP spid="9226" grpId="0" animBg="1"/>
      <p:bldP spid="9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32138" y="1196975"/>
            <a:ext cx="5327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«…В самом стихе… есть что – то проникающее в самую глубь души. Это что – то и есть музыка»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597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«Из наслаждений жизни одной любви музыка уступает. Но и любовь - мелодия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9750" y="35004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33FF"/>
                </a:solidFill>
              </a:rPr>
              <a:t>П.И.Чайковский</a:t>
            </a:r>
          </a:p>
        </p:txBody>
      </p:sp>
      <p:pic>
        <p:nvPicPr>
          <p:cNvPr id="10254" name="Picture 1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429000"/>
            <a:ext cx="2609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19621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J0287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700213"/>
            <a:ext cx="3384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11413" y="981075"/>
            <a:ext cx="561657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Для вас, души моей царицы,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Красавицы, для вас одних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Времен минувших небылицы,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час досугов золотых,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Под шепот старины болтливой,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Рукою верной я писал…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«Руслан и    Людмила»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273" name="Picture 9" descr="J01892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16338"/>
            <a:ext cx="2016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бакунина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4076700"/>
            <a:ext cx="1441450" cy="1897063"/>
          </a:xfrm>
          <a:noFill/>
        </p:spPr>
      </p:pic>
      <p:pic>
        <p:nvPicPr>
          <p:cNvPr id="24580" name="Picture 4" descr="бакунина  п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8313" y="4076700"/>
            <a:ext cx="1497012" cy="1754188"/>
          </a:xfrm>
          <a:noFill/>
        </p:spPr>
      </p:pic>
      <p:pic>
        <p:nvPicPr>
          <p:cNvPr id="24581" name="Picture 5" descr="голицына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3800" y="1700213"/>
            <a:ext cx="1189038" cy="1787525"/>
          </a:xfrm>
          <a:noFill/>
        </p:spPr>
      </p:pic>
      <p:pic>
        <p:nvPicPr>
          <p:cNvPr id="24582" name="Picture 6" descr="раевская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clrChange>
              <a:clrFrom>
                <a:srgbClr val="E7DCCA"/>
              </a:clrFrom>
              <a:clrTo>
                <a:srgbClr val="E7DCC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7050" y="1196975"/>
            <a:ext cx="1449388" cy="1754188"/>
          </a:xfrm>
          <a:noFill/>
        </p:spPr>
      </p:pic>
      <p:pic>
        <p:nvPicPr>
          <p:cNvPr id="24583" name="Picture 7" descr="воронцов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5734D"/>
              </a:clrFrom>
              <a:clrTo>
                <a:srgbClr val="85734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933825"/>
            <a:ext cx="1468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воронцов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005263"/>
            <a:ext cx="1441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k01143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1844675"/>
            <a:ext cx="155098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гончарова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1557338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339975" y="476250"/>
            <a:ext cx="4319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Адресаты любовной лирики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787900" y="34290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Е.Голицына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700338" y="65865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16013" y="58769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Е.Бакунина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8313" y="37163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А.Керн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877050" y="30686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М.Раевская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580063" y="57340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</a:t>
            </a:r>
            <a:r>
              <a:rPr lang="ru-RU" b="1">
                <a:solidFill>
                  <a:srgbClr val="0000FF"/>
                </a:solidFill>
              </a:rPr>
              <a:t>Е.Воронцова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411413" y="36337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Н.Гончарова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250825" y="333375"/>
            <a:ext cx="8569325" cy="5983288"/>
          </a:xfrm>
          <a:prstGeom prst="rect">
            <a:avLst/>
          </a:prstGeom>
          <a:noFill/>
          <a:ln w="250825" cmpd="tri">
            <a:solidFill>
              <a:srgbClr val="EC8EE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7" grpId="1"/>
      <p:bldP spid="24588" grpId="0"/>
      <p:bldP spid="24590" grpId="0"/>
      <p:bldP spid="24591" grpId="0"/>
      <p:bldP spid="24592" grpId="0"/>
      <p:bldP spid="24593" grpId="0"/>
      <p:bldP spid="2459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707</Words>
  <Application>Microsoft Office PowerPoint</Application>
  <PresentationFormat>Экран (4:3)</PresentationFormat>
  <Paragraphs>333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ГОУ</cp:lastModifiedBy>
  <cp:revision>47</cp:revision>
  <dcterms:created xsi:type="dcterms:W3CDTF">2007-01-19T14:16:24Z</dcterms:created>
  <dcterms:modified xsi:type="dcterms:W3CDTF">2010-02-16T17:29:08Z</dcterms:modified>
</cp:coreProperties>
</file>