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6" r:id="rId5"/>
    <p:sldId id="259" r:id="rId6"/>
    <p:sldId id="256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56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59BC-ADE3-4DF1-8C61-2E2C1ADC63B6}" type="datetimeFigureOut">
              <a:rPr lang="ru-RU" smtClean="0"/>
              <a:pPr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E15-8EA1-45C3-B7CF-D5AC8CDB4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42876" y="2500306"/>
            <a:ext cx="8715404" cy="1785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lekino" pitchFamily="2" charset="0"/>
                <a:ea typeface="+mn-ea"/>
                <a:cs typeface="+mn-cs"/>
              </a:rPr>
              <a:t>Двадцать третье февраля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3174" y="64291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_AlgeriusCaps" pitchFamily="82" charset="-52"/>
              </a:rPr>
              <a:t>Городничий</a:t>
            </a:r>
            <a:endParaRPr lang="ru-RU" sz="2800" b="1" dirty="0">
              <a:latin typeface="a_AlgeriusCaps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7686" y="5120358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_AlgeriusCaps" pitchFamily="82" charset="-52"/>
              </a:rPr>
              <a:t>Хлестаков</a:t>
            </a:r>
            <a:endParaRPr lang="ru-RU" sz="2800" b="1" dirty="0">
              <a:latin typeface="a_AlgeriusCaps" pitchFamily="82" charset="-52"/>
            </a:endParaRPr>
          </a:p>
        </p:txBody>
      </p:sp>
      <p:pic>
        <p:nvPicPr>
          <p:cNvPr id="6" name="Рисунок 5" descr="img021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26560" y="1285860"/>
            <a:ext cx="2514283" cy="3786214"/>
          </a:xfrm>
          <a:prstGeom prst="roundRect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3175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городничий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571604" y="1285860"/>
            <a:ext cx="2581283" cy="4307836"/>
          </a:xfrm>
          <a:prstGeom prst="roundRect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3175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78674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Decor" pitchFamily="2" charset="0"/>
              </a:rPr>
              <a:t>Комедия - </a:t>
            </a:r>
            <a:r>
              <a:rPr lang="ru-RU" sz="4400" b="1" dirty="0" smtClean="0">
                <a:latin typeface="Decor" pitchFamily="2" charset="0"/>
              </a:rPr>
              <a:t>это драматический жанр, в котором высмеивают человеческие или общественные пороки</a:t>
            </a:r>
            <a:endParaRPr lang="ru-RU" sz="4400" b="1" dirty="0">
              <a:latin typeface="Decor" pitchFamily="2" charset="0"/>
            </a:endParaRPr>
          </a:p>
        </p:txBody>
      </p:sp>
      <p:pic>
        <p:nvPicPr>
          <p:cNvPr id="5" name="Рисунок 4" descr="come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04861">
            <a:off x="2829636" y="4667730"/>
            <a:ext cx="1754182" cy="2034851"/>
          </a:xfrm>
          <a:prstGeom prst="rect">
            <a:avLst/>
          </a:prstGeom>
          <a:scene3d>
            <a:camera prst="perspectiveHeroicExtremeLeftFacing"/>
            <a:lightRig rig="threePt" dir="t"/>
          </a:scene3d>
        </p:spPr>
      </p:pic>
      <p:pic>
        <p:nvPicPr>
          <p:cNvPr id="6" name="Рисунок 5" descr="comedy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91982">
            <a:off x="3877104" y="4794273"/>
            <a:ext cx="1754182" cy="203485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evizor-0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429132"/>
            <a:ext cx="2643206" cy="17709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213815_ma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285992"/>
            <a:ext cx="2714644" cy="16966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12147626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714356"/>
            <a:ext cx="2816256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m-careerism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2786058"/>
            <a:ext cx="2500330" cy="2000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715140" y="22145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_AlbionicExp" pitchFamily="34" charset="-52"/>
              </a:rPr>
              <a:t>Карьеризм</a:t>
            </a:r>
            <a:endParaRPr lang="ru-RU" dirty="0">
              <a:latin typeface="a_AlbionicExp" pitchFamily="34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521495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_AlbionicExp" pitchFamily="34" charset="-52"/>
              </a:rPr>
              <a:t>Подхалимство</a:t>
            </a:r>
            <a:endParaRPr lang="ru-RU" dirty="0">
              <a:latin typeface="a_AlbionicExp" pitchFamily="34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271462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_AlbionicExp" pitchFamily="34" charset="-52"/>
              </a:rPr>
              <a:t>Жадность</a:t>
            </a:r>
            <a:endParaRPr lang="ru-RU" dirty="0">
              <a:latin typeface="a_AlbionicExp" pitchFamily="34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_AlbionicExp" pitchFamily="34" charset="-52"/>
              </a:rPr>
              <a:t>Взяточничество</a:t>
            </a:r>
            <a:endParaRPr lang="ru-RU" dirty="0">
              <a:latin typeface="a_AlbionicExp" pitchFamily="34" charset="-5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298" y="785794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_AlgeriusCaps" pitchFamily="82" charset="-52"/>
              </a:rPr>
              <a:t>Антон Антонович</a:t>
            </a:r>
            <a:endParaRPr lang="ru-RU" sz="2800" b="1" dirty="0">
              <a:latin typeface="a_AlgeriusCaps" pitchFamily="82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1214422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latin typeface="a_AlgeriusCaps" pitchFamily="82" charset="-52"/>
              </a:rPr>
              <a:t>Сквозник-Дмухановский</a:t>
            </a:r>
            <a:endParaRPr lang="ru-RU" sz="4000" b="1" dirty="0">
              <a:latin typeface="a_AlgeriusCaps" pitchFamily="82" charset="-52"/>
            </a:endParaRPr>
          </a:p>
        </p:txBody>
      </p:sp>
      <p:pic>
        <p:nvPicPr>
          <p:cNvPr id="10" name="Рисунок 9" descr="2010-09-20_08-49-38_7166203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928802"/>
            <a:ext cx="2381267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357554" y="2643182"/>
            <a:ext cx="44291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err="1" smtClean="0">
                <a:latin typeface="a_AlgeriusCaps" pitchFamily="82" charset="-52"/>
              </a:rPr>
              <a:t>Сквозник</a:t>
            </a:r>
            <a:r>
              <a:rPr lang="ru-RU" sz="2800" b="1" dirty="0" smtClean="0">
                <a:latin typeface="a_AlgeriusCaps" pitchFamily="82" charset="-52"/>
              </a:rPr>
              <a:t> – </a:t>
            </a:r>
            <a:r>
              <a:rPr lang="ru-RU" sz="2400" b="1" dirty="0" err="1" smtClean="0">
                <a:solidFill>
                  <a:srgbClr val="C00000"/>
                </a:solidFill>
                <a:latin typeface="a_BodoniNovaNr" pitchFamily="18" charset="-52"/>
              </a:rPr>
              <a:t>пройдоха</a:t>
            </a:r>
            <a:r>
              <a:rPr lang="ru-RU" sz="2400" b="1" dirty="0" smtClean="0">
                <a:solidFill>
                  <a:srgbClr val="C00000"/>
                </a:solidFill>
                <a:latin typeface="a_BodoniNovaNr" pitchFamily="18" charset="-52"/>
              </a:rPr>
              <a:t>, опытный плут</a:t>
            </a:r>
            <a:endParaRPr lang="ru-RU" sz="2400" b="1" dirty="0">
              <a:solidFill>
                <a:srgbClr val="C00000"/>
              </a:solidFill>
              <a:latin typeface="a_BodoniNovaNr" pitchFamily="18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868" y="3714752"/>
            <a:ext cx="47863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err="1" smtClean="0">
                <a:latin typeface="a_AlgeriusCaps" pitchFamily="82" charset="-52"/>
              </a:rPr>
              <a:t>Дмухановский</a:t>
            </a:r>
            <a:r>
              <a:rPr lang="ru-RU" sz="2800" b="1" dirty="0" smtClean="0">
                <a:latin typeface="a_AlgeriusCaps" pitchFamily="82" charset="-52"/>
              </a:rPr>
              <a:t> – </a:t>
            </a:r>
            <a:r>
              <a:rPr lang="ru-RU" sz="2400" b="1" dirty="0" smtClean="0">
                <a:solidFill>
                  <a:srgbClr val="C00000"/>
                </a:solidFill>
                <a:latin typeface="a_BodoniNovaNr" pitchFamily="18" charset="-52"/>
              </a:rPr>
              <a:t>гордый, напыщенный</a:t>
            </a:r>
            <a:endParaRPr lang="ru-RU" sz="2400" b="1" dirty="0">
              <a:solidFill>
                <a:srgbClr val="C00000"/>
              </a:solidFill>
              <a:latin typeface="a_BodoniNovaNr" pitchFamily="18" charset="-52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>
            <a:off x="4214810" y="4214818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/>
          <a:lstStyle/>
          <a:p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5D5635"/>
                </a:solidFill>
                <a:latin typeface="a_PresentumCps" pitchFamily="82" charset="-52"/>
              </a:rPr>
              <a:t>Почему обманул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a_PresentumCps" pitchFamily="82" charset="-52"/>
              </a:rPr>
              <a:t>ся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5D5635"/>
                </a:solidFill>
                <a:latin typeface="a_PresentumCps" pitchFamily="82" charset="-52"/>
              </a:rPr>
              <a:t> Городничий?</a:t>
            </a: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5D5635"/>
              </a:solidFill>
              <a:latin typeface="a_PresentumCps" pitchFamily="8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3500438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Monotype Corsiva" pitchFamily="66" charset="0"/>
              </a:rPr>
              <a:t>… вот подлинно</a:t>
            </a:r>
            <a:r>
              <a:rPr lang="uk-UA" sz="2400" b="1" dirty="0" smtClean="0">
                <a:latin typeface="Monotype Corsiva" pitchFamily="66" charset="0"/>
              </a:rPr>
              <a:t>, </a:t>
            </a:r>
            <a:r>
              <a:rPr lang="ru-RU" sz="2400" b="1" dirty="0" smtClean="0">
                <a:latin typeface="Monotype Corsiva" pitchFamily="66" charset="0"/>
              </a:rPr>
              <a:t>если</a:t>
            </a:r>
            <a:r>
              <a:rPr lang="uk-UA" sz="2400" b="1" dirty="0" smtClean="0">
                <a:latin typeface="Monotype Corsiva" pitchFamily="66" charset="0"/>
              </a:rPr>
              <a:t> бог  </a:t>
            </a:r>
            <a:r>
              <a:rPr lang="ru-RU" sz="2400" b="1" dirty="0" smtClean="0">
                <a:latin typeface="Monotype Corsiva" pitchFamily="66" charset="0"/>
              </a:rPr>
              <a:t>захочет наказать, так отнимет прежде разум…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428625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Monotype Corsiva" pitchFamily="66" charset="0"/>
              </a:rPr>
              <a:t>Н.В.Гоголь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285860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Обмануть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cor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1285860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Обмануть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ся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cor" pitchFamily="2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786182" y="1142984"/>
            <a:ext cx="1175288" cy="4804475"/>
          </a:xfrm>
          <a:custGeom>
            <a:avLst/>
            <a:gdLst>
              <a:gd name="connsiteX0" fmla="*/ 723254 w 1175288"/>
              <a:gd name="connsiteY0" fmla="*/ 0 h 4804475"/>
              <a:gd name="connsiteX1" fmla="*/ 72325 w 1175288"/>
              <a:gd name="connsiteY1" fmla="*/ 1534332 h 4804475"/>
              <a:gd name="connsiteX2" fmla="*/ 1157207 w 1175288"/>
              <a:gd name="connsiteY2" fmla="*/ 3580109 h 4804475"/>
              <a:gd name="connsiteX3" fmla="*/ 180814 w 1175288"/>
              <a:gd name="connsiteY3" fmla="*/ 4804475 h 480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5288" h="4804475">
                <a:moveTo>
                  <a:pt x="723254" y="0"/>
                </a:moveTo>
                <a:cubicBezTo>
                  <a:pt x="361627" y="468823"/>
                  <a:pt x="0" y="937647"/>
                  <a:pt x="72325" y="1534332"/>
                </a:cubicBezTo>
                <a:cubicBezTo>
                  <a:pt x="144650" y="2131017"/>
                  <a:pt x="1139126" y="3035085"/>
                  <a:pt x="1157207" y="3580109"/>
                </a:cubicBezTo>
                <a:cubicBezTo>
                  <a:pt x="1175288" y="4125133"/>
                  <a:pt x="359045" y="4644326"/>
                  <a:pt x="180814" y="4804475"/>
                </a:cubicBezTo>
              </a:path>
            </a:pathLst>
          </a:custGeom>
          <a:ln w="571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28596" y="228599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ерехитрить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071810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дурачить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78619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адуть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500570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бвести вокруг пальца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2285992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шибиться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3286124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азочароваться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643050"/>
            <a:ext cx="7429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… вот подлинно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если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бог 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захочет наказать, так отнимет прежде разум…</a:t>
            </a:r>
          </a:p>
          <a:p>
            <a:pPr algn="r">
              <a:spcBef>
                <a:spcPts val="1200"/>
              </a:spcBef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Н.В.Гоголь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Домашнее задание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066876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Написать ответ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Городеничего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 Хлестакову, выдержав стиль автора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Выполнить задание по учебнику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(стр. 171 –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III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,1)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cor" pitchFamily="2" charset="0"/>
              </a:rPr>
              <a:t>Цитатная характеристика Хлестакова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94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Почему обманулся Городничий?</vt:lpstr>
      <vt:lpstr>Слайд 7</vt:lpstr>
      <vt:lpstr>Слайд 8</vt:lpstr>
      <vt:lpstr>Слайд 9</vt:lpstr>
    </vt:vector>
  </TitlesOfParts>
  <Company>micrisoft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 №38</dc:creator>
  <cp:lastModifiedBy>Admin</cp:lastModifiedBy>
  <cp:revision>3</cp:revision>
  <dcterms:created xsi:type="dcterms:W3CDTF">2011-02-22T16:55:32Z</dcterms:created>
  <dcterms:modified xsi:type="dcterms:W3CDTF">2012-09-21T12:38:17Z</dcterms:modified>
</cp:coreProperties>
</file>