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66" r:id="rId5"/>
    <p:sldId id="259" r:id="rId6"/>
    <p:sldId id="256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56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59BC-ADE3-4DF1-8C61-2E2C1ADC63B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E15-8EA1-45C3-B7CF-D5AC8CDB4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59BC-ADE3-4DF1-8C61-2E2C1ADC63B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E15-8EA1-45C3-B7CF-D5AC8CDB4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59BC-ADE3-4DF1-8C61-2E2C1ADC63B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E15-8EA1-45C3-B7CF-D5AC8CDB4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59BC-ADE3-4DF1-8C61-2E2C1ADC63B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E15-8EA1-45C3-B7CF-D5AC8CDB4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59BC-ADE3-4DF1-8C61-2E2C1ADC63B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E15-8EA1-45C3-B7CF-D5AC8CDB4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59BC-ADE3-4DF1-8C61-2E2C1ADC63B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E15-8EA1-45C3-B7CF-D5AC8CDB4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59BC-ADE3-4DF1-8C61-2E2C1ADC63B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E15-8EA1-45C3-B7CF-D5AC8CDB4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59BC-ADE3-4DF1-8C61-2E2C1ADC63B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E15-8EA1-45C3-B7CF-D5AC8CDB4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59BC-ADE3-4DF1-8C61-2E2C1ADC63B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E15-8EA1-45C3-B7CF-D5AC8CDB4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59BC-ADE3-4DF1-8C61-2E2C1ADC63B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E15-8EA1-45C3-B7CF-D5AC8CDB4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259BC-ADE3-4DF1-8C61-2E2C1ADC63B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E15-8EA1-45C3-B7CF-D5AC8CDB4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259BC-ADE3-4DF1-8C61-2E2C1ADC63B6}" type="datetimeFigureOut">
              <a:rPr lang="ru-RU" smtClean="0"/>
              <a:pPr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E0E15-8EA1-45C3-B7CF-D5AC8CDB46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142876" y="2500306"/>
            <a:ext cx="8715404" cy="1785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Arlekino" pitchFamily="2" charset="0"/>
                <a:ea typeface="+mn-ea"/>
                <a:cs typeface="+mn-cs"/>
              </a:rPr>
              <a:t>Двадцать третье февраля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43174" y="642918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_AlgeriusCaps" pitchFamily="82" charset="-52"/>
              </a:rPr>
              <a:t>Городничий</a:t>
            </a:r>
            <a:endParaRPr lang="ru-RU" sz="2800" b="1" dirty="0">
              <a:latin typeface="a_AlgeriusCaps" pitchFamily="82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57686" y="5120358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_AlgeriusCaps" pitchFamily="82" charset="-52"/>
              </a:rPr>
              <a:t>Хлестаков</a:t>
            </a:r>
            <a:endParaRPr lang="ru-RU" sz="2800" b="1" dirty="0">
              <a:latin typeface="a_AlgeriusCaps" pitchFamily="82" charset="-52"/>
            </a:endParaRPr>
          </a:p>
        </p:txBody>
      </p:sp>
      <p:pic>
        <p:nvPicPr>
          <p:cNvPr id="6" name="Рисунок 5" descr="img021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126560" y="1285860"/>
            <a:ext cx="2514283" cy="3786214"/>
          </a:xfrm>
          <a:prstGeom prst="roundRect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  <a:softEdge rad="3175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Рисунок 6" descr="городничий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571604" y="1285860"/>
            <a:ext cx="2581283" cy="4307836"/>
          </a:xfrm>
          <a:prstGeom prst="roundRect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  <a:softEdge rad="3175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071546"/>
            <a:ext cx="778674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Decor" pitchFamily="2" charset="0"/>
              </a:rPr>
              <a:t>Комедия - </a:t>
            </a:r>
            <a:r>
              <a:rPr lang="ru-RU" sz="4400" b="1" dirty="0" smtClean="0">
                <a:latin typeface="Decor" pitchFamily="2" charset="0"/>
              </a:rPr>
              <a:t>это драматический жанр, в котором высмеивают человеческие или общественные пороки</a:t>
            </a:r>
            <a:endParaRPr lang="ru-RU" sz="4400" b="1" dirty="0">
              <a:latin typeface="Decor" pitchFamily="2" charset="0"/>
            </a:endParaRPr>
          </a:p>
        </p:txBody>
      </p:sp>
      <p:pic>
        <p:nvPicPr>
          <p:cNvPr id="5" name="Рисунок 4" descr="come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904861">
            <a:off x="2829636" y="4667730"/>
            <a:ext cx="1754182" cy="2034851"/>
          </a:xfrm>
          <a:prstGeom prst="rect">
            <a:avLst/>
          </a:prstGeom>
          <a:scene3d>
            <a:camera prst="perspectiveHeroicExtremeLeftFacing"/>
            <a:lightRig rig="threePt" dir="t"/>
          </a:scene3d>
        </p:spPr>
      </p:pic>
      <p:pic>
        <p:nvPicPr>
          <p:cNvPr id="6" name="Рисунок 5" descr="comedy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691982">
            <a:off x="3877104" y="4794273"/>
            <a:ext cx="1754182" cy="2034851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revizor-08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4429132"/>
            <a:ext cx="2643206" cy="177099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Рисунок 2" descr="213815_max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2285992"/>
            <a:ext cx="2714644" cy="169665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 descr="121476261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8926" y="714356"/>
            <a:ext cx="2816256" cy="185738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m-careerism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43570" y="2786058"/>
            <a:ext cx="2500330" cy="200026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6715140" y="221455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_AlbionicExp" pitchFamily="34" charset="-52"/>
              </a:rPr>
              <a:t>Карьеризм</a:t>
            </a:r>
            <a:endParaRPr lang="ru-RU" dirty="0">
              <a:latin typeface="a_AlbionicExp" pitchFamily="34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1538" y="521495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_AlbionicExp" pitchFamily="34" charset="-52"/>
              </a:rPr>
              <a:t>Подхалимство</a:t>
            </a:r>
            <a:endParaRPr lang="ru-RU" dirty="0">
              <a:latin typeface="a_AlbionicExp" pitchFamily="34" charset="-5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86182" y="271462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_AlbionicExp" pitchFamily="34" charset="-52"/>
              </a:rPr>
              <a:t>Жадность</a:t>
            </a:r>
            <a:endParaRPr lang="ru-RU" dirty="0">
              <a:latin typeface="a_AlbionicExp" pitchFamily="34" charset="-5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472" y="178592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_AlbionicExp" pitchFamily="34" charset="-52"/>
              </a:rPr>
              <a:t>Взяточничество</a:t>
            </a:r>
            <a:endParaRPr lang="ru-RU" dirty="0">
              <a:latin typeface="a_AlbionicExp" pitchFamily="34" charset="-5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00298" y="785794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_AlgeriusCaps" pitchFamily="82" charset="-52"/>
              </a:rPr>
              <a:t>Антон Антонович</a:t>
            </a:r>
            <a:endParaRPr lang="ru-RU" sz="2800" b="1" dirty="0">
              <a:latin typeface="a_AlgeriusCaps" pitchFamily="82" charset="-5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85852" y="1214422"/>
            <a:ext cx="6500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err="1" smtClean="0">
                <a:latin typeface="a_AlgeriusCaps" pitchFamily="82" charset="-52"/>
              </a:rPr>
              <a:t>Сквозник-Дмухановский</a:t>
            </a:r>
            <a:endParaRPr lang="ru-RU" sz="4000" b="1" dirty="0">
              <a:latin typeface="a_AlgeriusCaps" pitchFamily="82" charset="-52"/>
            </a:endParaRPr>
          </a:p>
        </p:txBody>
      </p:sp>
      <p:pic>
        <p:nvPicPr>
          <p:cNvPr id="10" name="Рисунок 9" descr="2010-09-20_08-49-38_71662032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1928802"/>
            <a:ext cx="2381267" cy="35719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3357554" y="2643182"/>
            <a:ext cx="442915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 err="1" smtClean="0">
                <a:latin typeface="a_AlgeriusCaps" pitchFamily="82" charset="-52"/>
              </a:rPr>
              <a:t>Сквозник</a:t>
            </a:r>
            <a:r>
              <a:rPr lang="ru-RU" sz="2800" b="1" dirty="0" smtClean="0">
                <a:latin typeface="a_AlgeriusCaps" pitchFamily="82" charset="-52"/>
              </a:rPr>
              <a:t> – </a:t>
            </a:r>
            <a:r>
              <a:rPr lang="ru-RU" sz="2400" b="1" dirty="0" err="1" smtClean="0">
                <a:solidFill>
                  <a:srgbClr val="C00000"/>
                </a:solidFill>
                <a:latin typeface="a_BodoniNovaNr" pitchFamily="18" charset="-52"/>
              </a:rPr>
              <a:t>пройдоха</a:t>
            </a:r>
            <a:r>
              <a:rPr lang="ru-RU" sz="2400" b="1" dirty="0" smtClean="0">
                <a:solidFill>
                  <a:srgbClr val="C00000"/>
                </a:solidFill>
                <a:latin typeface="a_BodoniNovaNr" pitchFamily="18" charset="-52"/>
              </a:rPr>
              <a:t>, опытный плут</a:t>
            </a:r>
            <a:endParaRPr lang="ru-RU" sz="2400" b="1" dirty="0">
              <a:solidFill>
                <a:srgbClr val="C00000"/>
              </a:solidFill>
              <a:latin typeface="a_BodoniNovaNr" pitchFamily="18" charset="-5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71868" y="3714752"/>
            <a:ext cx="478634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 err="1" smtClean="0">
                <a:latin typeface="a_AlgeriusCaps" pitchFamily="82" charset="-52"/>
              </a:rPr>
              <a:t>Дмухановский</a:t>
            </a:r>
            <a:r>
              <a:rPr lang="ru-RU" sz="2800" b="1" dirty="0" smtClean="0">
                <a:latin typeface="a_AlgeriusCaps" pitchFamily="82" charset="-52"/>
              </a:rPr>
              <a:t> – </a:t>
            </a:r>
            <a:r>
              <a:rPr lang="ru-RU" sz="2400" b="1" dirty="0" smtClean="0">
                <a:solidFill>
                  <a:srgbClr val="C00000"/>
                </a:solidFill>
                <a:latin typeface="a_BodoniNovaNr" pitchFamily="18" charset="-52"/>
              </a:rPr>
              <a:t>гордый, напыщенный</a:t>
            </a:r>
            <a:endParaRPr lang="ru-RU" sz="2400" b="1" dirty="0">
              <a:solidFill>
                <a:srgbClr val="C00000"/>
              </a:solidFill>
              <a:latin typeface="a_BodoniNovaNr" pitchFamily="18" charset="-52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10800000">
            <a:off x="4214810" y="4214818"/>
            <a:ext cx="128588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928802"/>
            <a:ext cx="7772400" cy="1470025"/>
          </a:xfrm>
        </p:spPr>
        <p:txBody>
          <a:bodyPr/>
          <a:lstStyle/>
          <a:p>
            <a:r>
              <a:rPr lang="ru-RU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rgbClr val="5D5635"/>
                </a:solidFill>
                <a:latin typeface="a_PresentumCps" pitchFamily="82" charset="-52"/>
              </a:rPr>
              <a:t>Почему обманул</a:t>
            </a:r>
            <a:r>
              <a:rPr lang="ru-RU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_PresentumCps" pitchFamily="82" charset="-52"/>
              </a:rPr>
              <a:t>ся</a:t>
            </a:r>
            <a:r>
              <a:rPr lang="ru-RU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rgbClr val="5D5635"/>
                </a:solidFill>
                <a:latin typeface="a_PresentumCps" pitchFamily="82" charset="-52"/>
              </a:rPr>
              <a:t> Городничий?</a:t>
            </a:r>
            <a:endParaRPr lang="ru-RU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rgbClr val="5D5635"/>
              </a:solidFill>
              <a:latin typeface="a_PresentumCps" pitchFamily="82" charset="-5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57554" y="3500438"/>
            <a:ext cx="5000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latin typeface="Monotype Corsiva" pitchFamily="66" charset="0"/>
              </a:rPr>
              <a:t>… вот подлинно</a:t>
            </a:r>
            <a:r>
              <a:rPr lang="uk-UA" sz="2400" b="1" dirty="0" smtClean="0">
                <a:latin typeface="Monotype Corsiva" pitchFamily="66" charset="0"/>
              </a:rPr>
              <a:t>, </a:t>
            </a:r>
            <a:r>
              <a:rPr lang="ru-RU" sz="2400" b="1" dirty="0" smtClean="0">
                <a:latin typeface="Monotype Corsiva" pitchFamily="66" charset="0"/>
              </a:rPr>
              <a:t>если</a:t>
            </a:r>
            <a:r>
              <a:rPr lang="uk-UA" sz="2400" b="1" dirty="0" smtClean="0">
                <a:latin typeface="Monotype Corsiva" pitchFamily="66" charset="0"/>
              </a:rPr>
              <a:t> бог  </a:t>
            </a:r>
            <a:r>
              <a:rPr lang="ru-RU" sz="2400" b="1" dirty="0" smtClean="0">
                <a:latin typeface="Monotype Corsiva" pitchFamily="66" charset="0"/>
              </a:rPr>
              <a:t>захочет наказать, так отнимет прежде разум…</a:t>
            </a:r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00760" y="4286256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latin typeface="Monotype Corsiva" pitchFamily="66" charset="0"/>
              </a:rPr>
              <a:t>Н.В.Гоголь</a:t>
            </a:r>
            <a:endParaRPr lang="ru-RU" sz="2400" b="1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1285860"/>
            <a:ext cx="30003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cor" pitchFamily="2" charset="0"/>
              </a:rPr>
              <a:t>Обмануть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cor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00562" y="1285860"/>
            <a:ext cx="39290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cor" pitchFamily="2" charset="0"/>
              </a:rPr>
              <a:t>Обмануть</a:t>
            </a: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cor" pitchFamily="2" charset="0"/>
              </a:rPr>
              <a:t>ся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cor" pitchFamily="2" charset="0"/>
            </a:endParaRPr>
          </a:p>
        </p:txBody>
      </p:sp>
      <p:sp>
        <p:nvSpPr>
          <p:cNvPr id="5" name="Полилиния 4"/>
          <p:cNvSpPr/>
          <p:nvPr/>
        </p:nvSpPr>
        <p:spPr>
          <a:xfrm>
            <a:off x="3786182" y="1142984"/>
            <a:ext cx="1175288" cy="4804475"/>
          </a:xfrm>
          <a:custGeom>
            <a:avLst/>
            <a:gdLst>
              <a:gd name="connsiteX0" fmla="*/ 723254 w 1175288"/>
              <a:gd name="connsiteY0" fmla="*/ 0 h 4804475"/>
              <a:gd name="connsiteX1" fmla="*/ 72325 w 1175288"/>
              <a:gd name="connsiteY1" fmla="*/ 1534332 h 4804475"/>
              <a:gd name="connsiteX2" fmla="*/ 1157207 w 1175288"/>
              <a:gd name="connsiteY2" fmla="*/ 3580109 h 4804475"/>
              <a:gd name="connsiteX3" fmla="*/ 180814 w 1175288"/>
              <a:gd name="connsiteY3" fmla="*/ 4804475 h 480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5288" h="4804475">
                <a:moveTo>
                  <a:pt x="723254" y="0"/>
                </a:moveTo>
                <a:cubicBezTo>
                  <a:pt x="361627" y="468823"/>
                  <a:pt x="0" y="937647"/>
                  <a:pt x="72325" y="1534332"/>
                </a:cubicBezTo>
                <a:cubicBezTo>
                  <a:pt x="144650" y="2131017"/>
                  <a:pt x="1139126" y="3035085"/>
                  <a:pt x="1157207" y="3580109"/>
                </a:cubicBezTo>
                <a:cubicBezTo>
                  <a:pt x="1175288" y="4125133"/>
                  <a:pt x="359045" y="4644326"/>
                  <a:pt x="180814" y="4804475"/>
                </a:cubicBezTo>
              </a:path>
            </a:pathLst>
          </a:custGeom>
          <a:ln w="5715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28596" y="2285992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</a:t>
            </a: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ерехитрить</a:t>
            </a:r>
            <a:endParaRPr lang="ru-RU" sz="36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3071810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</a:t>
            </a: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дурачить</a:t>
            </a:r>
            <a:endParaRPr lang="ru-RU" sz="36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85852" y="3786190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н</a:t>
            </a: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адуть</a:t>
            </a:r>
            <a:endParaRPr lang="ru-RU" sz="36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4500570"/>
            <a:ext cx="4857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</a:t>
            </a: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бвести вокруг пальца</a:t>
            </a:r>
            <a:endParaRPr lang="ru-RU" sz="36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86314" y="2285992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</a:t>
            </a: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шибиться</a:t>
            </a:r>
            <a:endParaRPr lang="ru-RU" sz="36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00562" y="3286124"/>
            <a:ext cx="435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</a:t>
            </a: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азочароваться</a:t>
            </a:r>
            <a:endParaRPr lang="ru-RU" sz="36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1643050"/>
            <a:ext cx="74295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… вот подлинно</a:t>
            </a:r>
            <a:r>
              <a:rPr lang="uk-UA" sz="5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, 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если</a:t>
            </a:r>
            <a:r>
              <a:rPr lang="uk-UA" sz="5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бог  </a:t>
            </a:r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захочет наказать, так отнимет прежде разум…</a:t>
            </a:r>
          </a:p>
          <a:p>
            <a:pPr algn="r">
              <a:spcBef>
                <a:spcPts val="1200"/>
              </a:spcBef>
            </a:pP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Н.В.Гоголь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214422"/>
            <a:ext cx="74295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Домашнее задание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2066876"/>
            <a:ext cx="75724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cor" pitchFamily="2" charset="0"/>
              </a:rPr>
              <a:t>Написать ответ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cor" pitchFamily="2" charset="0"/>
              </a:rPr>
              <a:t>Городеничего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cor" pitchFamily="2" charset="0"/>
              </a:rPr>
              <a:t> Хлестакову, выдержав стиль автора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cor" pitchFamily="2" charset="0"/>
              </a:rPr>
              <a:t>Выполнить задание по учебнику </a:t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cor" pitchFamily="2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cor" pitchFamily="2" charset="0"/>
              </a:rPr>
              <a:t>(стр. 171 –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cor" pitchFamily="2" charset="0"/>
              </a:rPr>
              <a:t>III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cor" pitchFamily="2" charset="0"/>
              </a:rPr>
              <a:t>,1)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cor" pitchFamily="2" charset="0"/>
              </a:rPr>
              <a:t>Цитатная характеристика Хлестакова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94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Почему обманулся Городничий?</vt:lpstr>
      <vt:lpstr>Слайд 7</vt:lpstr>
      <vt:lpstr>Слайд 8</vt:lpstr>
      <vt:lpstr>Слайд 9</vt:lpstr>
    </vt:vector>
  </TitlesOfParts>
  <Company>micrisoft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school №38</dc:creator>
  <cp:lastModifiedBy>Admin</cp:lastModifiedBy>
  <cp:revision>3</cp:revision>
  <dcterms:created xsi:type="dcterms:W3CDTF">2011-02-22T16:55:32Z</dcterms:created>
  <dcterms:modified xsi:type="dcterms:W3CDTF">2012-09-21T12:38:17Z</dcterms:modified>
</cp:coreProperties>
</file>