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20" r:id="rId2"/>
    <p:sldId id="325" r:id="rId3"/>
    <p:sldId id="326" r:id="rId4"/>
    <p:sldId id="330" r:id="rId5"/>
    <p:sldId id="331" r:id="rId6"/>
    <p:sldId id="332" r:id="rId7"/>
    <p:sldId id="324" r:id="rId8"/>
    <p:sldId id="333" r:id="rId9"/>
    <p:sldId id="336" r:id="rId10"/>
    <p:sldId id="334" r:id="rId11"/>
    <p:sldId id="335" r:id="rId12"/>
    <p:sldId id="299" r:id="rId13"/>
    <p:sldId id="317" r:id="rId14"/>
    <p:sldId id="294" r:id="rId15"/>
    <p:sldId id="337" r:id="rId16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C2AD8-46B3-4805-A964-359C580C6E56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7D6658-F8F4-46C6-97BE-1A26FDE8DF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36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Что вы знаете о Москве?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D6658-F8F4-46C6-97BE-1A26FDE8DFE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786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Как называется наше село? (Составление и запись предложений)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D6658-F8F4-46C6-97BE-1A26FDE8DFE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104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Какие достопримечательности есть в нашем родном</a:t>
            </a:r>
            <a:r>
              <a:rPr lang="ru-RU" baseline="0" dirty="0" smtClean="0"/>
              <a:t> селе?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D6658-F8F4-46C6-97BE-1A26FDE8DFE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965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2008" y="1"/>
            <a:ext cx="7772400" cy="1124744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Я </a:t>
            </a:r>
            <a:r>
              <a:rPr lang="ru-RU" b="1" dirty="0" smtClean="0">
                <a:solidFill>
                  <a:srgbClr val="FF0000"/>
                </a:solidFill>
              </a:rPr>
              <a:t>– </a:t>
            </a:r>
            <a:r>
              <a:rPr lang="ru-RU" b="1" dirty="0" smtClean="0">
                <a:solidFill>
                  <a:srgbClr val="FF0000"/>
                </a:solidFill>
              </a:rPr>
              <a:t>РОССИЯНИН!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9532" y="4077072"/>
            <a:ext cx="8568952" cy="1152128"/>
          </a:xfrm>
        </p:spPr>
        <p:txBody>
          <a:bodyPr>
            <a:normAutofit fontScale="92500" lnSpcReduction="10000"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Методическая разработка классного часа для начальной школы, посвященного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20-летию Конституции Российской Федерации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85215" y="5428844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Подготовлено учителем начальных классов МАОУ Кулаковской СОШ </a:t>
            </a:r>
          </a:p>
          <a:p>
            <a:r>
              <a:rPr lang="ru-RU" b="1" dirty="0" err="1" smtClean="0"/>
              <a:t>Семёновой</a:t>
            </a:r>
            <a:r>
              <a:rPr lang="ru-RU" b="1" dirty="0" smtClean="0"/>
              <a:t> Ириной Николаевной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628" y="908720"/>
            <a:ext cx="6840760" cy="323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13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Обязанности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Обязанность </a:t>
            </a:r>
            <a:r>
              <a:rPr lang="ru-RU" sz="3600" b="1" dirty="0">
                <a:solidFill>
                  <a:srgbClr val="FF0000"/>
                </a:solidFill>
              </a:rPr>
              <a:t>защищать </a:t>
            </a:r>
            <a:r>
              <a:rPr lang="ru-RU" sz="3600" b="1" dirty="0" smtClean="0">
                <a:solidFill>
                  <a:srgbClr val="FF0000"/>
                </a:solidFill>
              </a:rPr>
              <a:t>Родину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Обязанность </a:t>
            </a:r>
            <a:r>
              <a:rPr lang="ru-RU" sz="3600" b="1" dirty="0">
                <a:solidFill>
                  <a:srgbClr val="FF0000"/>
                </a:solidFill>
              </a:rPr>
              <a:t>соблюдать </a:t>
            </a:r>
            <a:r>
              <a:rPr lang="ru-RU" sz="3600" b="1" dirty="0" smtClean="0">
                <a:solidFill>
                  <a:srgbClr val="FF0000"/>
                </a:solidFill>
              </a:rPr>
              <a:t>законы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Обязанность </a:t>
            </a:r>
            <a:r>
              <a:rPr lang="ru-RU" sz="3600" b="1" dirty="0">
                <a:solidFill>
                  <a:srgbClr val="FF0000"/>
                </a:solidFill>
              </a:rPr>
              <a:t>сохранять природу и окружающую </a:t>
            </a:r>
            <a:r>
              <a:rPr lang="ru-RU" sz="3600" b="1" dirty="0" smtClean="0">
                <a:solidFill>
                  <a:srgbClr val="FF0000"/>
                </a:solidFill>
              </a:rPr>
              <a:t>среду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Обязанность </a:t>
            </a:r>
            <a:r>
              <a:rPr lang="ru-RU" sz="3600" b="1" dirty="0">
                <a:solidFill>
                  <a:srgbClr val="FF0000"/>
                </a:solidFill>
              </a:rPr>
              <a:t>платить налоги</a:t>
            </a:r>
            <a:br>
              <a:rPr lang="ru-RU" sz="3600" b="1" dirty="0">
                <a:solidFill>
                  <a:srgbClr val="FF0000"/>
                </a:solidFill>
              </a:rPr>
            </a:b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23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Забота о детях, их воспитание – </a:t>
            </a:r>
            <a:br>
              <a:rPr lang="ru-RU" sz="3600" b="1" dirty="0" smtClean="0"/>
            </a:br>
            <a:r>
              <a:rPr lang="ru-RU" sz="3600" b="1" dirty="0" smtClean="0"/>
              <a:t>равное право и обязанность родителей</a:t>
            </a:r>
            <a:endParaRPr lang="ru-RU" sz="3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700808"/>
            <a:ext cx="5988391" cy="4525963"/>
          </a:xfrm>
        </p:spPr>
      </p:pic>
    </p:spTree>
    <p:extLst>
      <p:ext uri="{BB962C8B-B14F-4D97-AF65-F5344CB8AC3E}">
        <p14:creationId xmlns:p14="http://schemas.microsoft.com/office/powerpoint/2010/main" val="192670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Москва – столица России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80552"/>
            <a:ext cx="7810071" cy="458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39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78650"/>
            <a:ext cx="6696744" cy="5022558"/>
          </a:xfrm>
        </p:spPr>
      </p:pic>
      <p:sp>
        <p:nvSpPr>
          <p:cNvPr id="2" name="Прямоугольник 1"/>
          <p:cNvSpPr/>
          <p:nvPr/>
        </p:nvSpPr>
        <p:spPr>
          <a:xfrm>
            <a:off x="1182603" y="5301208"/>
            <a:ext cx="66297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/>
              <a:t>Я живу в Кулаково.</a:t>
            </a:r>
          </a:p>
        </p:txBody>
      </p:sp>
    </p:spTree>
    <p:extLst>
      <p:ext uri="{BB962C8B-B14F-4D97-AF65-F5344CB8AC3E}">
        <p14:creationId xmlns:p14="http://schemas.microsoft.com/office/powerpoint/2010/main" val="187812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965304"/>
            <a:ext cx="8229600" cy="892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b="1" dirty="0" smtClean="0"/>
              <a:t>село Кулаково</a:t>
            </a:r>
            <a:endParaRPr lang="ru-RU" sz="4800" b="1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9364"/>
            <a:ext cx="7923725" cy="594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78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23" y="352433"/>
            <a:ext cx="8516788" cy="522283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536" y="5148614"/>
            <a:ext cx="2339752" cy="17548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272" y="5381032"/>
            <a:ext cx="1980728" cy="14855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3" y="5181584"/>
            <a:ext cx="1512168" cy="11341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149" y="4797151"/>
            <a:ext cx="2742953" cy="20572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704" y="3717031"/>
            <a:ext cx="1871831" cy="14038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49" y="1988840"/>
            <a:ext cx="2070484" cy="155286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96194"/>
            <a:ext cx="2017445" cy="15130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064" y="0"/>
            <a:ext cx="2109936" cy="158245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2496277" cy="18722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8097"/>
            <a:ext cx="1715011" cy="128625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9239" y="2132856"/>
            <a:ext cx="5754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</a:rPr>
              <a:t>МЫ – РОССИЯНЕ!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22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b="1" dirty="0" smtClean="0"/>
              <a:t>Герб России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59" y="1196752"/>
            <a:ext cx="4505535" cy="5271476"/>
          </a:xfrm>
        </p:spPr>
      </p:pic>
    </p:spTree>
    <p:extLst>
      <p:ext uri="{BB962C8B-B14F-4D97-AF65-F5344CB8AC3E}">
        <p14:creationId xmlns:p14="http://schemas.microsoft.com/office/powerpoint/2010/main" val="276060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4868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</a:rPr>
              <a:t>Официальный текст гимна России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540" y="1052736"/>
            <a:ext cx="3528392" cy="1800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dirty="0"/>
              <a:t>Россия — священная наша держава,</a:t>
            </a:r>
          </a:p>
          <a:p>
            <a:pPr marL="0" indent="0">
              <a:buNone/>
            </a:pPr>
            <a:r>
              <a:rPr lang="ru-RU" sz="1400" b="1" dirty="0"/>
              <a:t>Россия — любимая наша страна.</a:t>
            </a:r>
          </a:p>
          <a:p>
            <a:pPr marL="0" indent="0">
              <a:buNone/>
            </a:pPr>
            <a:r>
              <a:rPr lang="ru-RU" sz="1400" b="1" dirty="0"/>
              <a:t>Могучая воля, великая слава —</a:t>
            </a:r>
          </a:p>
          <a:p>
            <a:pPr marL="0" indent="0">
              <a:buNone/>
            </a:pPr>
            <a:r>
              <a:rPr lang="ru-RU" sz="1400" b="1" dirty="0"/>
              <a:t>Твоё достоянье на все времена!</a:t>
            </a:r>
          </a:p>
          <a:p>
            <a:pPr marL="0" indent="0">
              <a:buNone/>
            </a:pPr>
            <a:r>
              <a:rPr lang="ru-RU" sz="1400" b="1" dirty="0"/>
              <a:t>Славься, Отечество наше свободное,</a:t>
            </a:r>
          </a:p>
          <a:p>
            <a:pPr marL="0" indent="0">
              <a:buNone/>
            </a:pPr>
            <a:r>
              <a:rPr lang="ru-RU" sz="1400" b="1" dirty="0"/>
              <a:t>Братских народов союз вековой,</a:t>
            </a:r>
          </a:p>
          <a:p>
            <a:pPr marL="0" indent="0">
              <a:buNone/>
            </a:pPr>
            <a:r>
              <a:rPr lang="ru-RU" sz="1400" b="1" dirty="0"/>
              <a:t>Предками данная мудрость народная!</a:t>
            </a:r>
          </a:p>
          <a:p>
            <a:pPr marL="0" indent="0">
              <a:buNone/>
            </a:pPr>
            <a:r>
              <a:rPr lang="ru-RU" sz="1400" b="1" dirty="0"/>
              <a:t>Славься, страна! Мы гордимся тобой</a:t>
            </a:r>
            <a:r>
              <a:rPr lang="ru-RU" sz="1400" b="1" dirty="0" smtClean="0"/>
              <a:t>!</a:t>
            </a:r>
            <a:endParaRPr lang="ru-RU" sz="1400" b="1" dirty="0"/>
          </a:p>
        </p:txBody>
      </p:sp>
      <p:sp>
        <p:nvSpPr>
          <p:cNvPr id="4" name="Объект 4"/>
          <p:cNvSpPr txBox="1">
            <a:spLocks/>
          </p:cNvSpPr>
          <p:nvPr/>
        </p:nvSpPr>
        <p:spPr>
          <a:xfrm>
            <a:off x="4357121" y="1340768"/>
            <a:ext cx="3974384" cy="2634567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1400" b="1" dirty="0" smtClean="0"/>
              <a:t>От южных морей до полярного края</a:t>
            </a:r>
          </a:p>
          <a:p>
            <a:pPr marL="0" indent="0">
              <a:buFont typeface="Arial" pitchFamily="34" charset="0"/>
              <a:buNone/>
            </a:pPr>
            <a:r>
              <a:rPr lang="ru-RU" sz="1400" b="1" dirty="0" smtClean="0"/>
              <a:t>Раскинулись наши леса и поля.</a:t>
            </a:r>
          </a:p>
          <a:p>
            <a:pPr marL="0" indent="0">
              <a:buFont typeface="Arial" pitchFamily="34" charset="0"/>
              <a:buNone/>
            </a:pPr>
            <a:r>
              <a:rPr lang="ru-RU" sz="1400" b="1" dirty="0" smtClean="0"/>
              <a:t>Одна ты на свете! Одна ты такая —</a:t>
            </a:r>
          </a:p>
          <a:p>
            <a:pPr marL="0" indent="0">
              <a:buFont typeface="Arial" pitchFamily="34" charset="0"/>
              <a:buNone/>
            </a:pPr>
            <a:r>
              <a:rPr lang="ru-RU" sz="1400" b="1" dirty="0" smtClean="0"/>
              <a:t>Хранимая Богом родная земля!</a:t>
            </a:r>
          </a:p>
          <a:p>
            <a:pPr marL="0" indent="0">
              <a:buFont typeface="Arial" pitchFamily="34" charset="0"/>
              <a:buNone/>
            </a:pPr>
            <a:r>
              <a:rPr lang="ru-RU" sz="1400" b="1" dirty="0" smtClean="0"/>
              <a:t>Славься, Отечество наше свободное,</a:t>
            </a:r>
          </a:p>
          <a:p>
            <a:pPr marL="0" indent="0">
              <a:buFont typeface="Arial" pitchFamily="34" charset="0"/>
              <a:buNone/>
            </a:pPr>
            <a:r>
              <a:rPr lang="ru-RU" sz="1400" b="1" dirty="0" smtClean="0"/>
              <a:t>Братских народов союз вековой,</a:t>
            </a:r>
          </a:p>
          <a:p>
            <a:pPr marL="0" indent="0">
              <a:buFont typeface="Arial" pitchFamily="34" charset="0"/>
              <a:buNone/>
            </a:pPr>
            <a:r>
              <a:rPr lang="ru-RU" sz="1400" b="1" dirty="0" smtClean="0"/>
              <a:t>Предками данная мудрость народная!</a:t>
            </a:r>
          </a:p>
          <a:p>
            <a:pPr marL="0" indent="0">
              <a:buFont typeface="Arial" pitchFamily="34" charset="0"/>
              <a:buNone/>
            </a:pPr>
            <a:r>
              <a:rPr lang="ru-RU" sz="1400" b="1" dirty="0" smtClean="0"/>
              <a:t>Славься, страна! Мы гордимся тобой!</a:t>
            </a:r>
          </a:p>
          <a:p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79712" y="4149080"/>
            <a:ext cx="4364601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Широкий простор для мечты и для жизни</a:t>
            </a:r>
          </a:p>
          <a:p>
            <a:r>
              <a:rPr lang="ru-RU" sz="1600" b="1" dirty="0"/>
              <a:t>Грядущие нам открывают года.</a:t>
            </a:r>
          </a:p>
          <a:p>
            <a:r>
              <a:rPr lang="ru-RU" sz="1600" b="1" dirty="0"/>
              <a:t>Нам силу даёт наша верность Отчизне.</a:t>
            </a:r>
          </a:p>
          <a:p>
            <a:r>
              <a:rPr lang="ru-RU" sz="1600" b="1" dirty="0"/>
              <a:t>Так было, так есть и так будет всегда!</a:t>
            </a:r>
          </a:p>
          <a:p>
            <a:r>
              <a:rPr lang="ru-RU" sz="1600" b="1" dirty="0"/>
              <a:t>Славься, Отечество наше свободное,</a:t>
            </a:r>
          </a:p>
          <a:p>
            <a:r>
              <a:rPr lang="ru-RU" sz="1600" b="1" dirty="0"/>
              <a:t>Братских народов союз вековой,</a:t>
            </a:r>
          </a:p>
          <a:p>
            <a:r>
              <a:rPr lang="ru-RU" sz="1600" b="1" dirty="0"/>
              <a:t>Предками данная мудрость народная!</a:t>
            </a:r>
          </a:p>
          <a:p>
            <a:r>
              <a:rPr lang="ru-RU" sz="1600" b="1" dirty="0"/>
              <a:t>Славься, страна! Мы гордимся тобой!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430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286" y="1040062"/>
            <a:ext cx="5703034" cy="4599221"/>
          </a:xfrm>
        </p:spPr>
      </p:pic>
    </p:spTree>
    <p:extLst>
      <p:ext uri="{BB962C8B-B14F-4D97-AF65-F5344CB8AC3E}">
        <p14:creationId xmlns:p14="http://schemas.microsoft.com/office/powerpoint/2010/main" val="61415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000" b="1" dirty="0">
                <a:solidFill>
                  <a:srgbClr val="FF0000"/>
                </a:solidFill>
              </a:rPr>
              <a:t>Статья 19.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/>
              <a:t>1.    Все равны перед законом и судом.</a:t>
            </a:r>
            <a:br>
              <a:rPr lang="ru-RU" sz="2000" b="1" dirty="0"/>
            </a:br>
            <a:r>
              <a:rPr lang="ru-RU" sz="2000" b="1" dirty="0"/>
              <a:t>2.    Государство гарантирует равенство прав и свобод человека независимо от пола, национальности, происхождения.</a:t>
            </a:r>
            <a:br>
              <a:rPr lang="ru-RU" sz="2000" b="1" dirty="0"/>
            </a:br>
            <a:r>
              <a:rPr lang="ru-RU" sz="2000" b="1" dirty="0"/>
              <a:t>3.    Мужчины и женщины имеют равные права. </a:t>
            </a:r>
            <a:br>
              <a:rPr lang="ru-RU" sz="2000" b="1" dirty="0"/>
            </a:br>
            <a:endParaRPr lang="ru-RU" sz="2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905" y="2780928"/>
            <a:ext cx="2793813" cy="206439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6" y="1535558"/>
            <a:ext cx="3377683" cy="22503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433886"/>
            <a:ext cx="3059401" cy="22996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284122"/>
            <a:ext cx="3096344" cy="20642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221088"/>
            <a:ext cx="3384376" cy="22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89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71600"/>
          </a:xfrm>
        </p:spPr>
        <p:txBody>
          <a:bodyPr>
            <a:normAutofit/>
          </a:bodyPr>
          <a:lstStyle/>
          <a:p>
            <a:r>
              <a:rPr lang="ru-RU" sz="2800" b="1" dirty="0"/>
              <a:t>Права и свободы граждан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6093296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Право на жизнь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0070C0"/>
                </a:solidFill>
              </a:rPr>
              <a:t>Право на личную неприкосновенность</a:t>
            </a:r>
            <a:br>
              <a:rPr lang="ru-RU" sz="2400" b="1" dirty="0">
                <a:solidFill>
                  <a:srgbClr val="0070C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Право на свободное передвижение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0070C0"/>
                </a:solidFill>
              </a:rPr>
              <a:t>Право на жилище и его неприкосновенность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>
                <a:solidFill>
                  <a:srgbClr val="FF0000"/>
                </a:solidFill>
              </a:rPr>
              <a:t>Право на труд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0070C0"/>
                </a:solidFill>
              </a:rPr>
              <a:t>Право на отдых</a:t>
            </a:r>
            <a:br>
              <a:rPr lang="ru-RU" sz="2400" b="1" dirty="0">
                <a:solidFill>
                  <a:srgbClr val="0070C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Право на образование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>
                <a:solidFill>
                  <a:srgbClr val="0070C0"/>
                </a:solidFill>
              </a:rPr>
              <a:t>Право на охрану здоровья и медицинскую помощь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>
                <a:solidFill>
                  <a:srgbClr val="FF0000"/>
                </a:solidFill>
              </a:rPr>
              <a:t>Свобода мысли и слова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0070C0"/>
                </a:solidFill>
              </a:rPr>
              <a:t>Свобода творчества</a:t>
            </a:r>
            <a:br>
              <a:rPr lang="ru-RU" sz="2400" b="1" dirty="0">
                <a:solidFill>
                  <a:srgbClr val="0070C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Свобода информации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0070C0"/>
                </a:solidFill>
              </a:rPr>
              <a:t>Свобода совести, свобода вероисповеданий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>
                <a:solidFill>
                  <a:srgbClr val="FF0000"/>
                </a:solidFill>
              </a:rPr>
              <a:t>Право на получение юридической помощи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0070C0"/>
                </a:solidFill>
              </a:rPr>
              <a:t>Право на получение социальной помощи</a:t>
            </a:r>
            <a:br>
              <a:rPr lang="ru-RU" sz="2400" b="1" dirty="0">
                <a:solidFill>
                  <a:srgbClr val="0070C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Право избирать и быть избранным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0070C0"/>
                </a:solidFill>
              </a:rPr>
              <a:t>Равенство прав и свобод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4416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Какое право отстаивает герой сказки?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366" y="1600200"/>
            <a:ext cx="6555267" cy="4525963"/>
          </a:xfrm>
        </p:spPr>
      </p:pic>
    </p:spTree>
    <p:extLst>
      <p:ext uri="{BB962C8B-B14F-4D97-AF65-F5344CB8AC3E}">
        <p14:creationId xmlns:p14="http://schemas.microsoft.com/office/powerpoint/2010/main" val="397889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Какое право реализуют родители Дяди Фёдора, отправляясь на курорт?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90743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Какое право собирается нарушить заяц в сказке?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86546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1330</TotalTime>
  <Words>238</Words>
  <Application>Microsoft Office PowerPoint</Application>
  <PresentationFormat>Экран (4:3)</PresentationFormat>
  <Paragraphs>53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Я – РОССИЯНИН!</vt:lpstr>
      <vt:lpstr>Герб России</vt:lpstr>
      <vt:lpstr>Официальный текст гимна России</vt:lpstr>
      <vt:lpstr>Презентация PowerPoint</vt:lpstr>
      <vt:lpstr>Статья 19. 1.    Все равны перед законом и судом. 2.    Государство гарантирует равенство прав и свобод человека независимо от пола, национальности, происхождения. 3.    Мужчины и женщины имеют равные права.  </vt:lpstr>
      <vt:lpstr>Права и свободы граждан</vt:lpstr>
      <vt:lpstr>Какое право отстаивает герой сказки?</vt:lpstr>
      <vt:lpstr>Какое право реализуют родители Дяди Фёдора, отправляясь на курорт?</vt:lpstr>
      <vt:lpstr>Какое право собирается нарушить заяц в сказке?</vt:lpstr>
      <vt:lpstr>Обязанности</vt:lpstr>
      <vt:lpstr>Забота о детях, их воспитание –  равное право и обязанность родителей</vt:lpstr>
      <vt:lpstr>Москва – столица России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Ирина</cp:lastModifiedBy>
  <cp:revision>73</cp:revision>
  <dcterms:modified xsi:type="dcterms:W3CDTF">2013-12-08T03:47:51Z</dcterms:modified>
</cp:coreProperties>
</file>