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5DDA-22C1-4B72-9642-15F296DDB496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410-CBB5-4A6C-8D2E-9B9CF810A7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5DDA-22C1-4B72-9642-15F296DDB496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410-CBB5-4A6C-8D2E-9B9CF810A7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5DDA-22C1-4B72-9642-15F296DDB496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410-CBB5-4A6C-8D2E-9B9CF810A7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5DDA-22C1-4B72-9642-15F296DDB496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410-CBB5-4A6C-8D2E-9B9CF810A7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5DDA-22C1-4B72-9642-15F296DDB496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410-CBB5-4A6C-8D2E-9B9CF810A7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5DDA-22C1-4B72-9642-15F296DDB496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410-CBB5-4A6C-8D2E-9B9CF810A7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5DDA-22C1-4B72-9642-15F296DDB496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410-CBB5-4A6C-8D2E-9B9CF810A7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5DDA-22C1-4B72-9642-15F296DDB496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410-CBB5-4A6C-8D2E-9B9CF810A7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5DDA-22C1-4B72-9642-15F296DDB496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410-CBB5-4A6C-8D2E-9B9CF810A7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5DDA-22C1-4B72-9642-15F296DDB496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410-CBB5-4A6C-8D2E-9B9CF810A7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05DDA-22C1-4B72-9642-15F296DDB496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410-CBB5-4A6C-8D2E-9B9CF810A7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05DDA-22C1-4B72-9642-15F296DDB496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D2410-CBB5-4A6C-8D2E-9B9CF810A78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8288"/>
            <a:ext cx="9144000" cy="687628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071670" y="1071546"/>
            <a:ext cx="5396029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Развитие речи детей </a:t>
            </a:r>
          </a:p>
          <a:p>
            <a:pPr algn="ctr"/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раннего возраста 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14546" y="214290"/>
            <a:ext cx="5429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МБДОУИЛ детский сад «Улыбка</a:t>
            </a:r>
            <a:r>
              <a:rPr lang="ru-RU" dirty="0" smtClean="0">
                <a:solidFill>
                  <a:srgbClr val="C00000"/>
                </a:solidFill>
              </a:rPr>
              <a:t>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43042" y="6072206"/>
            <a:ext cx="600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Составитель: учитель- логопед Букина Е.Ю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11" name="Рисунок 10" descr="6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8992" y="3143248"/>
            <a:ext cx="2571768" cy="2571768"/>
          </a:xfrm>
          <a:prstGeom prst="round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357158" y="2000240"/>
            <a:ext cx="3571900" cy="100013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 descr="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8288"/>
            <a:ext cx="9144000" cy="687628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85720" y="571480"/>
            <a:ext cx="835824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sz="2000" b="1" dirty="0" smtClean="0"/>
              <a:t>•     Период </a:t>
            </a:r>
            <a:r>
              <a:rPr lang="ru-RU" sz="2000" b="1" dirty="0"/>
              <a:t>раннего детства (от самого рождения до 3 лет) является благоприятным и решающим для развития речи. </a:t>
            </a:r>
            <a:endParaRPr lang="ru-RU" sz="2000" b="1" dirty="0" smtClean="0"/>
          </a:p>
          <a:p>
            <a:pPr marL="457200" indent="-457200"/>
            <a:r>
              <a:rPr lang="ru-RU" sz="2000" b="1" dirty="0" smtClean="0"/>
              <a:t> •    Развитие </a:t>
            </a:r>
            <a:r>
              <a:rPr lang="ru-RU" sz="2000" b="1" dirty="0"/>
              <a:t>речи ребенка в раннем </a:t>
            </a:r>
            <a:r>
              <a:rPr lang="ru-RU" sz="2000" b="1" dirty="0" smtClean="0"/>
              <a:t>детстве </a:t>
            </a:r>
            <a:r>
              <a:rPr lang="ru-RU" sz="2000" b="1" dirty="0"/>
              <a:t>идет по двум основным </a:t>
            </a:r>
            <a:r>
              <a:rPr lang="ru-RU" sz="2000" b="1" dirty="0" smtClean="0"/>
              <a:t>направлениям:</a:t>
            </a:r>
          </a:p>
          <a:p>
            <a:pPr marL="457200" indent="-457200"/>
            <a:endParaRPr lang="ru-RU" sz="2000" b="1" dirty="0"/>
          </a:p>
          <a:p>
            <a:pPr marL="457200" indent="-457200"/>
            <a:r>
              <a:rPr lang="ru-RU" sz="2000" b="1" dirty="0" smtClean="0"/>
              <a:t> </a:t>
            </a:r>
            <a:r>
              <a:rPr lang="ru-RU" sz="2000" b="1" u="sng" dirty="0" smtClean="0"/>
              <a:t>совершенствуется понимание  </a:t>
            </a:r>
            <a:r>
              <a:rPr lang="ru-RU" sz="2000" b="1" dirty="0" smtClean="0"/>
              <a:t>                           </a:t>
            </a:r>
            <a:r>
              <a:rPr lang="ru-RU" sz="2000" b="1" u="sng" dirty="0" smtClean="0"/>
              <a:t> формируется собственная </a:t>
            </a:r>
          </a:p>
          <a:p>
            <a:pPr marL="457200" indent="-457200"/>
            <a:r>
              <a:rPr lang="ru-RU" sz="2000" b="1" dirty="0" smtClean="0"/>
              <a:t>          </a:t>
            </a:r>
            <a:r>
              <a:rPr lang="ru-RU" sz="2000" b="1" u="sng" dirty="0" smtClean="0"/>
              <a:t> </a:t>
            </a:r>
            <a:r>
              <a:rPr lang="ru-RU" sz="2000" b="1" u="sng" dirty="0"/>
              <a:t>речи </a:t>
            </a:r>
            <a:r>
              <a:rPr lang="ru-RU" sz="2000" b="1" u="sng" dirty="0" smtClean="0"/>
              <a:t>взрослых </a:t>
            </a:r>
            <a:r>
              <a:rPr lang="ru-RU" sz="2000" b="1" dirty="0" smtClean="0"/>
              <a:t>                                                             </a:t>
            </a:r>
            <a:r>
              <a:rPr lang="ru-RU" sz="2000" b="1" u="sng" dirty="0" smtClean="0"/>
              <a:t>активная речь</a:t>
            </a:r>
          </a:p>
          <a:p>
            <a:pPr marL="457200" indent="-457200"/>
            <a:endParaRPr lang="ru-RU" sz="2000" b="1" u="sng" dirty="0"/>
          </a:p>
          <a:p>
            <a:pPr marL="457200" indent="-457200"/>
            <a:r>
              <a:rPr lang="ru-RU" sz="2000" b="1" dirty="0" smtClean="0"/>
              <a:t>•     </a:t>
            </a:r>
            <a:r>
              <a:rPr lang="ru-RU" sz="2000" dirty="0" smtClean="0"/>
              <a:t> </a:t>
            </a:r>
            <a:r>
              <a:rPr lang="ru-RU" sz="2000" b="1" dirty="0"/>
              <a:t>Резкий </a:t>
            </a:r>
            <a:r>
              <a:rPr lang="ru-RU" sz="2000" b="1" dirty="0" smtClean="0"/>
              <a:t>скачок </a:t>
            </a:r>
            <a:r>
              <a:rPr lang="ru-RU" sz="2000" b="1" dirty="0"/>
              <a:t>в развитии понимания происходит в период между годом и </a:t>
            </a:r>
            <a:r>
              <a:rPr lang="ru-RU" sz="2000" b="1" dirty="0" smtClean="0"/>
              <a:t>полутора годами.</a:t>
            </a:r>
          </a:p>
          <a:p>
            <a:pPr marL="457200" indent="-457200"/>
            <a:endParaRPr lang="ru-RU" sz="2000" b="1" u="sng" dirty="0"/>
          </a:p>
          <a:p>
            <a:pPr marL="457200" indent="-457200"/>
            <a:r>
              <a:rPr lang="ru-RU" sz="2000" b="1" dirty="0" smtClean="0"/>
              <a:t>•      После </a:t>
            </a:r>
            <a:r>
              <a:rPr lang="ru-RU" sz="2000" b="1" dirty="0"/>
              <a:t>2 лет ребенок должен уже в полном объеме понимать все слова взрослых, связанные с окружающими предметами.</a:t>
            </a:r>
          </a:p>
          <a:p>
            <a:pPr marL="457200" indent="-457200"/>
            <a:endParaRPr lang="ru-RU" sz="2000" b="1" u="sng" dirty="0" smtClean="0"/>
          </a:p>
          <a:p>
            <a:pPr marL="457200" indent="-457200"/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76288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85728"/>
            <a:ext cx="828680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В норме: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•      в год ребенок имеет в своем запасе 4 слова;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•      в 1,5 года количество этих слов   увеличивается до 20-30;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•      в 2 года количество возрастает до 300 слов!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2285992"/>
            <a:ext cx="8127353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Бить тревогу необходимо  в том случае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если ребенок к трем годам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не говорит  простыми предложениями и не понимает речи взрослого.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В этом случае задержка или нарушение развития речи могут являться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частью общей  задержки развития.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Кроме того, это может быть вызвано поражением слуха ребенка.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В этом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случае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необходимо проконсультироваться у специалистов: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отоларинголога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,  невропатолога, психолога, логопеда.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8288"/>
            <a:ext cx="9144000" cy="6876288"/>
          </a:xfrm>
          <a:prstGeom prst="rect">
            <a:avLst/>
          </a:prstGeom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57159" y="0"/>
            <a:ext cx="8786842" cy="7171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lang="ru-RU" sz="1600" b="1" i="1" dirty="0"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lang="ru-RU" sz="1600" b="1" i="1" dirty="0"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Разговаривайте со своим ребенком.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ru-RU" sz="2000" b="1" i="0" u="sng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Дети, с которыми взрослые мало разговаривают, резко отстают в развитии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речи. Это связано с тем,  что они просто не слышат нормальной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человеческой речи.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2000" b="1" i="1" u="sng" dirty="0" smtClean="0"/>
              <a:t>. </a:t>
            </a:r>
            <a:r>
              <a:rPr lang="ru-RU" sz="2000" b="1" i="1" u="sng" dirty="0" smtClean="0"/>
              <a:t>Четко и ясно проговаривайте  слова</a:t>
            </a:r>
            <a:r>
              <a:rPr lang="ru-RU" sz="2000" b="1" i="1" dirty="0" smtClean="0"/>
              <a:t>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r>
              <a:rPr lang="ru-RU" sz="2000" b="1" i="1" u="sng" dirty="0" smtClean="0"/>
              <a:t>3.  </a:t>
            </a:r>
            <a:r>
              <a:rPr lang="ru-RU" sz="2000" b="1" i="1" u="sng" dirty="0" smtClean="0"/>
              <a:t>Проводите с ребёнком  артикуляционную гимнастику.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endParaRPr lang="ru-RU" sz="2000" b="1" i="1" u="sng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r>
              <a:rPr lang="ru-RU" sz="2000" b="1" i="1" u="sng" dirty="0" smtClean="0"/>
              <a:t>4. </a:t>
            </a:r>
            <a:r>
              <a:rPr lang="ru-RU" sz="2000" b="1" i="1" u="sng" dirty="0" smtClean="0"/>
              <a:t>Используйте  игры для развития воздушной струи.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endParaRPr lang="ru-RU" sz="2000" b="1" i="1" u="sng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r>
              <a:rPr lang="ru-RU" sz="2000" b="1" i="1" u="sng" dirty="0" smtClean="0"/>
              <a:t>5. </a:t>
            </a:r>
            <a:r>
              <a:rPr lang="ru-RU" sz="2000" b="1" i="1" u="sng" dirty="0" smtClean="0"/>
              <a:t>Развивайте слуховое внимание и речевой слух</a:t>
            </a:r>
            <a:r>
              <a:rPr lang="ru-RU" sz="2000" u="sng" dirty="0" smtClean="0"/>
              <a:t>.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endParaRPr lang="ru-RU" sz="2000" b="1" i="1" u="sng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r>
              <a:rPr lang="ru-RU" sz="2000" b="1" i="1" u="sng" dirty="0" smtClean="0"/>
              <a:t>6. </a:t>
            </a:r>
            <a:r>
              <a:rPr lang="ru-RU" sz="2000" b="1" i="1" u="sng" dirty="0" smtClean="0"/>
              <a:t>Уточняйте артикуляцию звуков раннего онтогенеза</a:t>
            </a:r>
            <a:r>
              <a:rPr lang="ru-RU" sz="2000" b="1" u="sng" dirty="0" smtClean="0"/>
              <a:t>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r>
              <a:rPr lang="ru-RU" sz="2000" b="1" u="sng" dirty="0" smtClean="0"/>
              <a:t>(А, О, Э, П, Б, М)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endParaRPr lang="ru-RU" sz="2000" b="1" i="1" u="sng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endParaRPr kumimoji="0" lang="ru-RU" sz="2000" b="1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endParaRPr kumimoji="0" lang="ru-RU" sz="20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Любое нарушение легче предотвратить, чем исправить.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Советы родителям малыша для стимулирования и развития речи.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8288"/>
            <a:ext cx="9144000" cy="6876288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642918"/>
            <a:ext cx="8406211" cy="8094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r>
              <a:rPr lang="ru-RU" sz="2000" b="1" i="1" u="sng" dirty="0" smtClean="0"/>
              <a:t>7. Обогащайте </a:t>
            </a:r>
            <a:r>
              <a:rPr lang="ru-RU" sz="2000" b="1" i="1" u="sng" dirty="0" smtClean="0"/>
              <a:t>пассивный и активный словарный запас.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endParaRPr lang="ru-RU" sz="2000" b="1" i="1" u="sng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r>
              <a:rPr lang="ru-RU" sz="2000" b="1" i="1" u="sng" dirty="0" smtClean="0"/>
              <a:t>8. </a:t>
            </a:r>
            <a:r>
              <a:rPr lang="ru-RU" sz="2000" b="1" i="1" u="sng" dirty="0" smtClean="0"/>
              <a:t>Учите детей выражать свои желания и потребности фразовой речью.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endParaRPr lang="ru-RU" sz="2000" b="1" i="1" u="sng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r>
              <a:rPr lang="ru-RU" sz="2000" b="1" u="sng" dirty="0" smtClean="0"/>
              <a:t>9.  </a:t>
            </a:r>
            <a:r>
              <a:rPr lang="ru-RU" sz="2000" b="1" u="sng" dirty="0" smtClean="0"/>
              <a:t>Вводите в речь детей предлоги.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r>
              <a:rPr lang="ru-RU" sz="2000" b="1" dirty="0" smtClean="0"/>
              <a:t>(в, на, под, около и т. д.).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endParaRPr lang="ru-RU" sz="2000" b="1" i="1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r>
              <a:rPr lang="ru-RU" sz="2000" b="1" i="1" u="sng" dirty="0" smtClean="0"/>
              <a:t>10.  </a:t>
            </a:r>
            <a:r>
              <a:rPr lang="ru-RU" sz="2000" b="1" i="1" u="sng" dirty="0" err="1" smtClean="0"/>
              <a:t>Оречевляйте</a:t>
            </a:r>
            <a:r>
              <a:rPr lang="ru-RU" sz="2000" b="1" i="1" u="sng" dirty="0" smtClean="0"/>
              <a:t> и комментируйте все режимные моменты.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endParaRPr lang="ru-RU" sz="2000" b="1" i="1" u="sng" dirty="0" smtClean="0"/>
          </a:p>
          <a:p>
            <a:r>
              <a:rPr lang="ru-RU" sz="2000" b="1" i="1" u="sng" dirty="0" smtClean="0"/>
              <a:t>11</a:t>
            </a:r>
            <a:r>
              <a:rPr lang="ru-RU" sz="2000" b="1" i="1" u="sng" dirty="0" smtClean="0"/>
              <a:t>. Развивайте мелкую моторику</a:t>
            </a:r>
            <a:r>
              <a:rPr lang="ru-RU" sz="2000" b="1" i="1" dirty="0" smtClean="0"/>
              <a:t>.</a:t>
            </a:r>
            <a:r>
              <a:rPr lang="ru-RU" sz="2000" b="1" dirty="0" smtClean="0"/>
              <a:t> </a:t>
            </a:r>
          </a:p>
          <a:p>
            <a:endParaRPr lang="ru-RU" sz="2000" b="1" dirty="0" smtClean="0"/>
          </a:p>
          <a:p>
            <a:r>
              <a:rPr lang="ru-RU" sz="2000" b="1" dirty="0" smtClean="0"/>
              <a:t>Центр речи и центр мелкой моторики анатомически расположены рядом друг с другом, потому, развивая одну функцию, вы стимулируете развитие другой. </a:t>
            </a:r>
          </a:p>
          <a:p>
            <a:r>
              <a:rPr lang="ru-RU" sz="2000" b="1" dirty="0" smtClean="0"/>
              <a:t>Для развития мелкой моторики незаменимы «пальчиковые» игры – сейчас издано немало популярных пособий для родителей с полезными и веселыми упражнениями</a:t>
            </a:r>
            <a:endParaRPr lang="ru-RU" sz="2000" u="sng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r>
              <a:rPr lang="ru-RU" sz="2000" u="sng" dirty="0" smtClean="0"/>
              <a:t> </a:t>
            </a:r>
            <a:endParaRPr lang="ru-RU" sz="2000" u="sng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endParaRPr lang="ru-RU" sz="2000" u="sng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endParaRPr lang="ru-RU" sz="2000" u="sng" dirty="0" smtClean="0"/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endParaRPr lang="ru-RU" sz="2000" b="1" u="sng" dirty="0" smtClean="0"/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endParaRPr lang="ru-RU" sz="2000" b="1" u="sng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endParaRPr lang="ru-RU" sz="2000" u="sng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r>
              <a:rPr lang="ru-RU" sz="2000" u="sng" dirty="0" smtClean="0"/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ru-RU" sz="2000" b="1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8288"/>
            <a:ext cx="9144000" cy="6876288"/>
          </a:xfrm>
          <a:prstGeom prst="rect">
            <a:avLst/>
          </a:prstGeom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28596" y="428604"/>
            <a:ext cx="8715404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r>
              <a:rPr lang="ru-RU" sz="2000" b="1" i="1" u="sng" dirty="0" smtClean="0"/>
              <a:t>12.Включайте в жизнь детей игры-инсценировки и игры - драматизации по сказкам.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endParaRPr lang="ru-RU" sz="2000" b="1" i="1" u="sng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r>
              <a:rPr lang="ru-RU" sz="2000" b="1" u="sng" dirty="0" smtClean="0"/>
              <a:t>13.Читайте стихи и сказки с повторяющимися действиями.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i="1" u="sng" dirty="0" smtClean="0"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14.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Рассматривайте сюжетные картины и беседуйте по их содержанию.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i="1" u="sng" dirty="0" smtClean="0"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dirty="0" smtClean="0"/>
              <a:t>15. </a:t>
            </a:r>
            <a:r>
              <a:rPr lang="ru-RU" sz="2000" b="1" i="1" u="sng" dirty="0" smtClean="0"/>
              <a:t>Рассматривайте с ребёнком игрушки и учите описывать их.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000" b="1" i="1" u="sng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dirty="0" smtClean="0"/>
              <a:t>16. </a:t>
            </a:r>
            <a:r>
              <a:rPr lang="ru-RU" sz="2000" b="1" i="1" u="sng" dirty="0" smtClean="0"/>
              <a:t>При общении с ребенком вызывайте его на «разговор» и отвечайте </a:t>
            </a:r>
            <a:endParaRPr lang="ru-RU" sz="2000" b="1" i="1" u="sng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dirty="0" smtClean="0"/>
              <a:t>на </a:t>
            </a:r>
            <a:r>
              <a:rPr lang="ru-RU" sz="2000" b="1" i="1" u="sng" dirty="0" smtClean="0"/>
              <a:t>любые попытки речевого поведения с его стороны.</a:t>
            </a:r>
            <a:r>
              <a:rPr lang="ru-RU" sz="2000" u="sng" dirty="0" smtClean="0"/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000" u="sng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/>
              <a:t> </a:t>
            </a:r>
            <a:r>
              <a:rPr lang="ru-RU" sz="2000" b="1" i="1" dirty="0" smtClean="0"/>
              <a:t>17</a:t>
            </a:r>
            <a:r>
              <a:rPr lang="ru-RU" sz="2000" b="1" i="1" u="sng" dirty="0" smtClean="0"/>
              <a:t>. </a:t>
            </a:r>
            <a:r>
              <a:rPr lang="ru-RU" sz="2000" b="1" i="1" u="sng" dirty="0" smtClean="0"/>
              <a:t>Следите за своей речью</a:t>
            </a:r>
            <a:r>
              <a:rPr lang="ru-RU" sz="2000" u="sng" dirty="0" smtClean="0"/>
              <a:t> 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000" u="sng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dirty="0" smtClean="0"/>
              <a:t>18. </a:t>
            </a:r>
            <a:r>
              <a:rPr lang="ru-RU" sz="2000" b="1" i="1" u="sng" dirty="0" smtClean="0"/>
              <a:t>Поощряйте любопытство, стремление задавать вопросы</a:t>
            </a:r>
            <a:r>
              <a:rPr lang="ru-RU" sz="2000" b="1" i="1" u="sng" dirty="0" smtClean="0"/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000" b="1" i="1" u="sng" dirty="0" smtClean="0"/>
          </a:p>
          <a:p>
            <a:endParaRPr lang="ru-RU" sz="2000" u="sng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000" u="sng" dirty="0" smtClean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76288"/>
          </a:xfrm>
          <a:prstGeom prst="rect">
            <a:avLst/>
          </a:prstGeom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57158" y="285728"/>
            <a:ext cx="81439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Чего нельзя делать: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ru-RU" sz="20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Прежде всего угрожать и запугивать малыша.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И, конечно, нельзя наказывать малыша за неудачно выполненное задание. Ребёнок не отвечает за свои проблемы в речевом развитии. За это отвечают родители, поэтому вы обязаны сделать всё возможное для развития речи , в том числе и звукопроизношения и проявлять терпение.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285720" y="2928934"/>
            <a:ext cx="8429683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Что можно делать: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ru-RU" sz="20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Можно и нужно учиться договариваться с ребёнком без унижения для него и для вас.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Выбирайте игры, в которых простые слова, доходчивый сюжет. Выбирайте время для игры, когда ребёнок спокоен, здоров, не хотел бы спать и…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Занятия проводится только по желанию ребёнка.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8288"/>
            <a:ext cx="9144000" cy="687628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214546" y="2285992"/>
            <a:ext cx="4895813" cy="92869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Успехов   Вам!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575</Words>
  <Application>Microsoft Office PowerPoint</Application>
  <PresentationFormat>Экран (4:3)</PresentationFormat>
  <Paragraphs>94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10</cp:revision>
  <dcterms:created xsi:type="dcterms:W3CDTF">2014-03-25T06:56:41Z</dcterms:created>
  <dcterms:modified xsi:type="dcterms:W3CDTF">2014-03-31T07:47:07Z</dcterms:modified>
</cp:coreProperties>
</file>