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59" r:id="rId6"/>
    <p:sldId id="270" r:id="rId7"/>
    <p:sldId id="260" r:id="rId8"/>
    <p:sldId id="271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DD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49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CD21-2004-443D-890F-684CD50BE173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34EF9-8F07-46E8-AF4F-47C324EC0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669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CD21-2004-443D-890F-684CD50BE173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34EF9-8F07-46E8-AF4F-47C324EC0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143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CD21-2004-443D-890F-684CD50BE173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34EF9-8F07-46E8-AF4F-47C324EC0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877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CD21-2004-443D-890F-684CD50BE173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34EF9-8F07-46E8-AF4F-47C324EC0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512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CD21-2004-443D-890F-684CD50BE173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34EF9-8F07-46E8-AF4F-47C324EC0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561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CD21-2004-443D-890F-684CD50BE173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34EF9-8F07-46E8-AF4F-47C324EC0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811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CD21-2004-443D-890F-684CD50BE173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34EF9-8F07-46E8-AF4F-47C324EC0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96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CD21-2004-443D-890F-684CD50BE173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34EF9-8F07-46E8-AF4F-47C324EC0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998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CD21-2004-443D-890F-684CD50BE173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34EF9-8F07-46E8-AF4F-47C324EC0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59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CD21-2004-443D-890F-684CD50BE173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34EF9-8F07-46E8-AF4F-47C324EC0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280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CD21-2004-443D-890F-684CD50BE173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34EF9-8F07-46E8-AF4F-47C324EC0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012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ECD21-2004-443D-890F-684CD50BE173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34EF9-8F07-46E8-AF4F-47C324EC0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156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8680"/>
            <a:ext cx="8640960" cy="6082049"/>
          </a:xfrm>
          <a:effectLst>
            <a:softEdge rad="317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570186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RewinderDemi" pitchFamily="82" charset="-52"/>
              </a:rPr>
              <a:t>ИНТЕГРИРОВАННЫЙ УРОК</a:t>
            </a:r>
            <a:br>
              <a:rPr lang="ru-RU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RewinderDemi" pitchFamily="82" charset="-52"/>
              </a:rPr>
            </a:br>
            <a:r>
              <a:rPr lang="ru-RU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RewinderDemi" pitchFamily="82" charset="-52"/>
              </a:rPr>
              <a:t>МАТЕМАТИКА И</a:t>
            </a:r>
            <a:endParaRPr lang="ru-RU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RewinderDemi" pitchFamily="8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55756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96752"/>
            <a:ext cx="864096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7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Витамин А </a:t>
            </a:r>
            <a:r>
              <a:rPr lang="ru-RU" sz="27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Витамин  </a:t>
            </a:r>
            <a:r>
              <a:rPr lang="ru-RU" sz="27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отвечает  за зрение, кожу, сокращает длительность заболеваний, необходим для нормальной жизнедеятельности  человека. Источником для образования витамина А в организме человека служит каротин, содержащийся в овощах, плодах шиповника и особенно в моркови и томатах.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733224"/>
            <a:ext cx="5516623" cy="3672002"/>
          </a:xfrm>
        </p:spPr>
      </p:pic>
    </p:spTree>
    <p:extLst>
      <p:ext uri="{BB962C8B-B14F-4D97-AF65-F5344CB8AC3E}">
        <p14:creationId xmlns:p14="http://schemas.microsoft.com/office/powerpoint/2010/main" val="404628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88976" cy="16889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836712"/>
            <a:ext cx="7632848" cy="1143000"/>
          </a:xfrm>
        </p:spPr>
        <p:txBody>
          <a:bodyPr>
            <a:noAutofit/>
          </a:bodyPr>
          <a:lstStyle/>
          <a:p>
            <a:pPr algn="just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Если 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  <a:t>суточная потребность организма в каротине 4,5 мг, то потребность организма в витамине А составляет 30% от потребности каротина. Какова суточная потребность организма в витамине А?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2852936"/>
            <a:ext cx="8712968" cy="327322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900" b="1" i="1" dirty="0" smtClean="0">
                <a:solidFill>
                  <a:srgbClr val="002060"/>
                </a:solidFill>
                <a:cs typeface="Aharoni" pitchFamily="2" charset="-79"/>
              </a:rPr>
              <a:t>Решение</a:t>
            </a:r>
          </a:p>
          <a:p>
            <a:pPr marL="0" indent="0">
              <a:buNone/>
            </a:pPr>
            <a:endParaRPr lang="ru-RU" sz="3900" b="1" i="1" dirty="0" smtClean="0">
              <a:solidFill>
                <a:srgbClr val="002060"/>
              </a:solidFill>
              <a:cs typeface="Aharoni" pitchFamily="2" charset="-79"/>
            </a:endParaRPr>
          </a:p>
          <a:p>
            <a:pPr marL="514350" indent="-514350">
              <a:buFont typeface="+mj-lt"/>
              <a:buAutoNum type="arabicParenR"/>
            </a:pPr>
            <a:r>
              <a:rPr lang="ru-RU" sz="3900" b="1" i="1" dirty="0" smtClean="0">
                <a:solidFill>
                  <a:srgbClr val="002060"/>
                </a:solidFill>
                <a:cs typeface="Aharoni" pitchFamily="2" charset="-79"/>
              </a:rPr>
              <a:t>30</a:t>
            </a:r>
            <a:r>
              <a:rPr lang="ru-RU" sz="3900" b="1" i="1" dirty="0">
                <a:solidFill>
                  <a:srgbClr val="002060"/>
                </a:solidFill>
                <a:cs typeface="Aharoni" pitchFamily="2" charset="-79"/>
              </a:rPr>
              <a:t>%=0,3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3900" b="1" i="1" dirty="0">
                <a:solidFill>
                  <a:srgbClr val="002060"/>
                </a:solidFill>
                <a:cs typeface="Aharoni" pitchFamily="2" charset="-79"/>
              </a:rPr>
              <a:t>4,5∙0,3=1,35 (мг) - суточная потребность организма в витамине А</a:t>
            </a:r>
          </a:p>
          <a:p>
            <a:pPr marL="514350" indent="-514350">
              <a:buFont typeface="+mj-lt"/>
              <a:buAutoNum type="arabicParenR"/>
            </a:pPr>
            <a:endParaRPr lang="ru-RU" b="1" i="1" dirty="0">
              <a:solidFill>
                <a:srgbClr val="002060"/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3096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364" y="764704"/>
            <a:ext cx="8507288" cy="1143000"/>
          </a:xfrm>
        </p:spPr>
        <p:txBody>
          <a:bodyPr>
            <a:noAutofit/>
          </a:bodyPr>
          <a:lstStyle/>
          <a:p>
            <a:pPr algn="just"/>
            <a:r>
              <a:rPr lang="ru-RU" sz="2000" b="1" i="1" u="sng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i="1" u="sng" dirty="0" smtClean="0">
                <a:solidFill>
                  <a:schemeClr val="accent3">
                    <a:lumMod val="50000"/>
                  </a:schemeClr>
                </a:solidFill>
              </a:rPr>
              <a:t>Витамин  В6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. Он 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также имеет большое значение для роста мышц, обновления крови. Фасоль, картофель богаты витамином 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В6. Раздражительность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, сонливость – это первые признаки недостатка витамина 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В6..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</a:br>
            <a:endParaRPr lang="ru-RU" sz="36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060848"/>
            <a:ext cx="4523778" cy="4523778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42236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28936" cy="13289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24744"/>
            <a:ext cx="7848872" cy="1143000"/>
          </a:xfrm>
        </p:spPr>
        <p:txBody>
          <a:bodyPr>
            <a:noAutofit/>
          </a:bodyPr>
          <a:lstStyle/>
          <a:p>
            <a:pPr algn="just"/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</a:rPr>
              <a:t>Содержание витамина 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</a:rPr>
              <a:t>В6 </a:t>
            </a:r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</a:rPr>
              <a:t>в 100 г фасоли 0,9 мг, что составляет 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</a:rPr>
              <a:t>45% потребления витамина от </a:t>
            </a:r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</a:rPr>
              <a:t>суточной нормы для подростков. Найти 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</a:rPr>
              <a:t>приблизительную суточную норму потребления фасоли, чтобы обеспечить организм необходимым количеством </a:t>
            </a:r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</a:rPr>
              <a:t>витамина 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</a:rPr>
              <a:t>В6</a:t>
            </a:r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ru-RU" sz="24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3356992"/>
            <a:ext cx="8712968" cy="3777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i="1" dirty="0" smtClean="0">
                <a:solidFill>
                  <a:srgbClr val="002060"/>
                </a:solidFill>
              </a:rPr>
              <a:t>Решение: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4000" b="1" i="1" dirty="0" smtClean="0">
                <a:solidFill>
                  <a:srgbClr val="002060"/>
                </a:solidFill>
              </a:rPr>
              <a:t>45%=0,45</a:t>
            </a:r>
            <a:endParaRPr lang="ru-RU" sz="4000" b="1" i="1" dirty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ru-RU" sz="4000" b="1" i="1" dirty="0" smtClean="0">
                <a:solidFill>
                  <a:srgbClr val="002060"/>
                </a:solidFill>
              </a:rPr>
              <a:t>0,9:0,45=2 </a:t>
            </a:r>
            <a:r>
              <a:rPr lang="ru-RU" sz="4000" b="1" i="1" dirty="0">
                <a:solidFill>
                  <a:srgbClr val="002060"/>
                </a:solidFill>
              </a:rPr>
              <a:t>(мг) - </a:t>
            </a:r>
            <a:r>
              <a:rPr lang="ru-RU" sz="3000" b="1" i="1" dirty="0" smtClean="0">
                <a:solidFill>
                  <a:srgbClr val="002060"/>
                </a:solidFill>
              </a:rPr>
              <a:t>суточная норма потребления витамина </a:t>
            </a:r>
            <a:r>
              <a:rPr lang="ru-RU" sz="3000" b="1" i="1" dirty="0">
                <a:solidFill>
                  <a:srgbClr val="002060"/>
                </a:solidFill>
              </a:rPr>
              <a:t>В6  для подростков </a:t>
            </a:r>
            <a:endParaRPr lang="ru-RU" sz="3000" b="1" i="1" dirty="0" smtClean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ru-RU" sz="3000" b="1" i="1" dirty="0" smtClean="0">
                <a:solidFill>
                  <a:srgbClr val="002060"/>
                </a:solidFill>
              </a:rPr>
              <a:t>Приблизительно </a:t>
            </a:r>
            <a:r>
              <a:rPr lang="ru-RU" sz="3600" b="1" i="1" dirty="0" smtClean="0">
                <a:solidFill>
                  <a:srgbClr val="002060"/>
                </a:solidFill>
              </a:rPr>
              <a:t>100∙2=200 </a:t>
            </a:r>
            <a:r>
              <a:rPr lang="ru-RU" sz="3000" b="1" i="1" dirty="0" smtClean="0">
                <a:solidFill>
                  <a:srgbClr val="002060"/>
                </a:solidFill>
              </a:rPr>
              <a:t>(г)- фасоли</a:t>
            </a:r>
            <a:endParaRPr lang="ru-RU" sz="3000" b="1" i="1" dirty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arenR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58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ru-RU" sz="2400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Витамин С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предохраняет от простудных и инфекционных заболеваний, ускоряет заживление ран.</a:t>
            </a:r>
            <a:b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Витамин С способствует увеличению сопротивляемости организма простудным заболеваниям, различным видам стрессов</a:t>
            </a:r>
            <a:r>
              <a:rPr lang="ru-RU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Наиболее богаты витамином С такие продукты, как шиповник, зеленый и красный болгарский перец, черная смородина, цитрусовые , капуста.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924944"/>
            <a:ext cx="4854691" cy="3641018"/>
          </a:xfr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54879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79512" y="1988840"/>
            <a:ext cx="8712968" cy="4248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i="1" dirty="0" smtClean="0">
                <a:solidFill>
                  <a:srgbClr val="002060"/>
                </a:solidFill>
              </a:rPr>
              <a:t>Решение:</a:t>
            </a:r>
          </a:p>
          <a:p>
            <a:pPr marL="514350" indent="-514350">
              <a:buFont typeface="+mj-lt"/>
              <a:buAutoNum type="arabicParenR"/>
            </a:pPr>
            <a:r>
              <a:rPr lang="ru-RU" b="1" i="1" dirty="0" smtClean="0">
                <a:solidFill>
                  <a:srgbClr val="002060"/>
                </a:solidFill>
              </a:rPr>
              <a:t>20</a:t>
            </a:r>
            <a:r>
              <a:rPr lang="ru-RU" b="1" i="1" dirty="0">
                <a:solidFill>
                  <a:srgbClr val="002060"/>
                </a:solidFill>
              </a:rPr>
              <a:t>%=0,2</a:t>
            </a:r>
          </a:p>
          <a:p>
            <a:pPr marL="514350" indent="-514350">
              <a:buFont typeface="+mj-lt"/>
              <a:buAutoNum type="arabicParenR"/>
            </a:pPr>
            <a:r>
              <a:rPr lang="ru-RU" b="1" i="1" dirty="0">
                <a:solidFill>
                  <a:srgbClr val="002060"/>
                </a:solidFill>
              </a:rPr>
              <a:t>12∙0,2=2,4(кг)-капуста </a:t>
            </a:r>
            <a:r>
              <a:rPr lang="ru-RU" b="1" i="1" dirty="0" smtClean="0">
                <a:solidFill>
                  <a:srgbClr val="002060"/>
                </a:solidFill>
              </a:rPr>
              <a:t>потеряет </a:t>
            </a:r>
            <a:r>
              <a:rPr lang="ru-RU" b="1" i="1" dirty="0">
                <a:solidFill>
                  <a:srgbClr val="002060"/>
                </a:solidFill>
              </a:rPr>
              <a:t>при засолке</a:t>
            </a:r>
          </a:p>
          <a:p>
            <a:pPr marL="514350" indent="-514350">
              <a:buFont typeface="+mj-lt"/>
              <a:buAutoNum type="arabicParenR"/>
            </a:pPr>
            <a:r>
              <a:rPr lang="ru-RU" b="1" i="1" dirty="0">
                <a:solidFill>
                  <a:srgbClr val="002060"/>
                </a:solidFill>
              </a:rPr>
              <a:t>12-2,4=9,6 (кг)- получится </a:t>
            </a:r>
            <a:r>
              <a:rPr lang="ru-RU" b="1" i="1">
                <a:solidFill>
                  <a:srgbClr val="002060"/>
                </a:solidFill>
              </a:rPr>
              <a:t>квашеной </a:t>
            </a:r>
            <a:r>
              <a:rPr lang="ru-RU" b="1" i="1" smtClean="0">
                <a:solidFill>
                  <a:srgbClr val="002060"/>
                </a:solidFill>
              </a:rPr>
              <a:t>капусты из 12 кг</a:t>
            </a:r>
            <a:endParaRPr lang="ru-RU" b="1" i="1" dirty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ru-RU" b="1" i="1" dirty="0">
                <a:solidFill>
                  <a:srgbClr val="002060"/>
                </a:solidFill>
              </a:rPr>
              <a:t>9,6&lt;10, значит 12 кг не хватит, что бы получить 10 кг квашеной капусты</a:t>
            </a:r>
          </a:p>
          <a:p>
            <a:pPr marL="514350" indent="-514350">
              <a:buFont typeface="+mj-lt"/>
              <a:buAutoNum type="arabicParenR"/>
            </a:pPr>
            <a:endParaRPr lang="ru-RU" sz="36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0" y="0"/>
            <a:ext cx="1544960" cy="154496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640" y="401960"/>
            <a:ext cx="7560840" cy="1143000"/>
          </a:xfrm>
        </p:spPr>
        <p:txBody>
          <a:bodyPr>
            <a:noAutofit/>
          </a:bodyPr>
          <a:lstStyle/>
          <a:p>
            <a:pPr algn="just"/>
            <a:r>
              <a:rPr lang="ru-RU" sz="2800" b="1" i="1" dirty="0">
                <a:solidFill>
                  <a:srgbClr val="00B050"/>
                </a:solidFill>
              </a:rPr>
              <a:t>Капуста при засолке теряет 20% своего веса. Достаточно ли купить 12 кг свежей капусты, чтобы квашеной капусты получилось 10 кг?</a:t>
            </a:r>
          </a:p>
        </p:txBody>
      </p:sp>
    </p:spTree>
    <p:extLst>
      <p:ext uri="{BB962C8B-B14F-4D97-AF65-F5344CB8AC3E}">
        <p14:creationId xmlns:p14="http://schemas.microsoft.com/office/powerpoint/2010/main" val="375846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653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b="1" i="1" dirty="0" smtClean="0">
                <a:solidFill>
                  <a:srgbClr val="00B050"/>
                </a:solidFill>
                <a:latin typeface="+mn-lt"/>
              </a:rPr>
              <a:t>Спасибо за урок</a:t>
            </a:r>
            <a:endParaRPr lang="ru-RU" sz="6600" b="1" i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Новое поколение выбирает здоровый образ жизни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11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132856"/>
            <a:ext cx="6840760" cy="4562787"/>
          </a:xfr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252" y="476672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Неправильно питающийся человек 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сокращает </a:t>
            </a: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себе жизнь 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15%. 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969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8727411" cy="5860110"/>
          </a:xfrm>
          <a:effectLst>
            <a:softEdge rad="317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9" y="0"/>
            <a:ext cx="1591583" cy="159158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992888" cy="1143000"/>
          </a:xfrm>
        </p:spPr>
        <p:txBody>
          <a:bodyPr>
            <a:noAutofit/>
          </a:bodyPr>
          <a:lstStyle/>
          <a:p>
            <a:pPr algn="just"/>
            <a:r>
              <a:rPr lang="ru-RU" sz="2800" b="1" i="1" dirty="0" smtClean="0">
                <a:solidFill>
                  <a:srgbClr val="FF0000"/>
                </a:solidFill>
              </a:rPr>
              <a:t>Определите какова предположительная продолжительность жизни нынешних людей, употребляющих не здоровую пищу, если средняя продолжительность жизни в России 70 лет.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01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76672"/>
            <a:ext cx="864096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400" b="1" i="1" dirty="0" smtClean="0">
                <a:solidFill>
                  <a:srgbClr val="002060"/>
                </a:solidFill>
              </a:rPr>
              <a:t>Решение:</a:t>
            </a:r>
          </a:p>
          <a:p>
            <a:pPr algn="just"/>
            <a:endParaRPr lang="ru-RU" sz="4400" b="1" i="1" dirty="0" smtClean="0">
              <a:solidFill>
                <a:srgbClr val="002060"/>
              </a:solidFill>
            </a:endParaRPr>
          </a:p>
          <a:p>
            <a:pPr marL="742950" indent="-742950" algn="just">
              <a:buFont typeface="+mj-lt"/>
              <a:buAutoNum type="arabicParenR"/>
            </a:pPr>
            <a:r>
              <a:rPr lang="ru-RU" sz="4400" b="1" i="1" dirty="0" smtClean="0">
                <a:solidFill>
                  <a:srgbClr val="002060"/>
                </a:solidFill>
              </a:rPr>
              <a:t>15</a:t>
            </a:r>
            <a:r>
              <a:rPr lang="ru-RU" sz="4400" b="1" i="1" dirty="0">
                <a:solidFill>
                  <a:srgbClr val="002060"/>
                </a:solidFill>
              </a:rPr>
              <a:t>%=0,15</a:t>
            </a:r>
          </a:p>
          <a:p>
            <a:pPr marL="742950" indent="-742950" algn="just">
              <a:buFont typeface="+mj-lt"/>
              <a:buAutoNum type="arabicParenR"/>
            </a:pPr>
            <a:r>
              <a:rPr lang="ru-RU" sz="4400" b="1" i="1" dirty="0" smtClean="0">
                <a:solidFill>
                  <a:srgbClr val="002060"/>
                </a:solidFill>
              </a:rPr>
              <a:t>70 ∙ 0,15=10,5(лет</a:t>
            </a:r>
            <a:r>
              <a:rPr lang="ru-RU" sz="3200" b="1" i="1" dirty="0">
                <a:solidFill>
                  <a:srgbClr val="002060"/>
                </a:solidFill>
              </a:rPr>
              <a:t>)- </a:t>
            </a:r>
            <a:r>
              <a:rPr lang="ru-RU" sz="3200" b="1" i="1" dirty="0" smtClean="0">
                <a:solidFill>
                  <a:srgbClr val="002060"/>
                </a:solidFill>
              </a:rPr>
              <a:t>сокращается </a:t>
            </a:r>
            <a:r>
              <a:rPr lang="ru-RU" sz="3200" b="1" i="1" dirty="0">
                <a:solidFill>
                  <a:srgbClr val="002060"/>
                </a:solidFill>
              </a:rPr>
              <a:t>жизнь</a:t>
            </a:r>
          </a:p>
          <a:p>
            <a:pPr marL="742950" indent="-742950" algn="just">
              <a:buFont typeface="+mj-lt"/>
              <a:buAutoNum type="arabicParenR"/>
            </a:pPr>
            <a:r>
              <a:rPr lang="ru-RU" sz="4400" b="1" i="1" dirty="0" smtClean="0">
                <a:solidFill>
                  <a:srgbClr val="002060"/>
                </a:solidFill>
              </a:rPr>
              <a:t>70-10,5=</a:t>
            </a:r>
            <a:r>
              <a:rPr lang="ru-RU" sz="4400" b="1" i="1" dirty="0" smtClean="0">
                <a:solidFill>
                  <a:srgbClr val="C00000"/>
                </a:solidFill>
              </a:rPr>
              <a:t>59,5</a:t>
            </a:r>
            <a:r>
              <a:rPr lang="ru-RU" sz="4400" b="1" i="1" dirty="0" smtClean="0">
                <a:solidFill>
                  <a:srgbClr val="002060"/>
                </a:solidFill>
              </a:rPr>
              <a:t> (лет</a:t>
            </a:r>
            <a:r>
              <a:rPr lang="ru-RU" sz="4400" b="1" i="1" dirty="0">
                <a:solidFill>
                  <a:srgbClr val="002060"/>
                </a:solidFill>
              </a:rPr>
              <a:t>) - </a:t>
            </a:r>
            <a:r>
              <a:rPr lang="ru-RU" sz="3200" b="1" i="1" dirty="0">
                <a:solidFill>
                  <a:srgbClr val="002060"/>
                </a:solidFill>
              </a:rPr>
              <a:t>предположительная продолжительность жизни </a:t>
            </a:r>
            <a:endParaRPr lang="ru-RU" sz="4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94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24944"/>
            <a:ext cx="8221707" cy="4114334"/>
          </a:xfrm>
          <a:effectLst>
            <a:softEdge rad="317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46"/>
            <a:ext cx="1691680" cy="16916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412776"/>
            <a:ext cx="7776864" cy="1143000"/>
          </a:xfrm>
        </p:spPr>
        <p:txBody>
          <a:bodyPr>
            <a:noAutofit/>
          </a:bodyPr>
          <a:lstStyle/>
          <a:p>
            <a:pPr algn="just"/>
            <a:r>
              <a:rPr lang="ru-RU" sz="2800" b="1" i="1" dirty="0" smtClean="0">
                <a:solidFill>
                  <a:srgbClr val="C00000"/>
                </a:solidFill>
              </a:rPr>
              <a:t>Норма суточной потребности учащегося в различных витаминах составляет в среднем 125 мг. Одна выкуренная сигарета уничтожает 20% витаминов. Сколько витаминов получит  ученик, который выкурит хотя бы 1 сигарету?</a:t>
            </a:r>
            <a:br>
              <a:rPr lang="ru-RU" sz="2800" b="1" i="1" dirty="0" smtClean="0">
                <a:solidFill>
                  <a:srgbClr val="C00000"/>
                </a:solidFill>
              </a:rPr>
            </a:br>
            <a:r>
              <a:rPr lang="ru-RU" sz="2800" b="1" i="1" dirty="0" smtClean="0">
                <a:solidFill>
                  <a:srgbClr val="C00000"/>
                </a:solidFill>
              </a:rPr>
              <a:t/>
            </a:r>
            <a:br>
              <a:rPr lang="ru-RU" sz="2800" b="1" i="1" dirty="0" smtClean="0">
                <a:solidFill>
                  <a:srgbClr val="C00000"/>
                </a:solidFill>
              </a:rPr>
            </a:br>
            <a:endParaRPr lang="ru-RU" sz="28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31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828288"/>
            <a:ext cx="87849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rgbClr val="002060"/>
                </a:solidFill>
              </a:rPr>
              <a:t>Решение:</a:t>
            </a:r>
          </a:p>
          <a:p>
            <a:endParaRPr lang="ru-RU" sz="4400" b="1" i="1" dirty="0" smtClean="0">
              <a:solidFill>
                <a:srgbClr val="002060"/>
              </a:solidFill>
            </a:endParaRPr>
          </a:p>
          <a:p>
            <a:pPr marL="742950" indent="-742950">
              <a:buFont typeface="+mj-lt"/>
              <a:buAutoNum type="arabicParenR"/>
            </a:pPr>
            <a:r>
              <a:rPr lang="ru-RU" sz="4400" b="1" i="1" dirty="0" smtClean="0">
                <a:solidFill>
                  <a:srgbClr val="002060"/>
                </a:solidFill>
              </a:rPr>
              <a:t>125∙0,2=25(г</a:t>
            </a:r>
            <a:r>
              <a:rPr lang="ru-RU" sz="4400" b="1" i="1" dirty="0">
                <a:solidFill>
                  <a:srgbClr val="002060"/>
                </a:solidFill>
              </a:rPr>
              <a:t>) </a:t>
            </a:r>
            <a:r>
              <a:rPr lang="ru-RU" sz="4400" b="1" i="1" dirty="0" smtClean="0">
                <a:solidFill>
                  <a:srgbClr val="002060"/>
                </a:solidFill>
              </a:rPr>
              <a:t>-</a:t>
            </a:r>
            <a:r>
              <a:rPr lang="ru-RU" sz="2800" b="1" i="1" dirty="0" smtClean="0">
                <a:solidFill>
                  <a:srgbClr val="002060"/>
                </a:solidFill>
              </a:rPr>
              <a:t>уничтожает витаминов 1 сигарета </a:t>
            </a:r>
            <a:endParaRPr lang="ru-RU" sz="2800" b="1" i="1" dirty="0">
              <a:solidFill>
                <a:srgbClr val="002060"/>
              </a:solidFill>
            </a:endParaRPr>
          </a:p>
          <a:p>
            <a:pPr marL="742950" indent="-742950">
              <a:buFont typeface="+mj-lt"/>
              <a:buAutoNum type="arabicParenR"/>
            </a:pPr>
            <a:r>
              <a:rPr lang="ru-RU" sz="4400" b="1" i="1" dirty="0" smtClean="0">
                <a:solidFill>
                  <a:srgbClr val="002060"/>
                </a:solidFill>
              </a:rPr>
              <a:t>125-25=100(мг</a:t>
            </a:r>
            <a:r>
              <a:rPr lang="ru-RU" sz="4400" b="1" i="1" dirty="0">
                <a:solidFill>
                  <a:srgbClr val="002060"/>
                </a:solidFill>
              </a:rPr>
              <a:t>)-</a:t>
            </a:r>
            <a:r>
              <a:rPr lang="ru-RU" sz="2800" b="1" i="1" dirty="0">
                <a:solidFill>
                  <a:srgbClr val="002060"/>
                </a:solidFill>
              </a:rPr>
              <a:t>получит витаминов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981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708920"/>
            <a:ext cx="4032448" cy="4032448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02"/>
            <a:ext cx="1688976" cy="16889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052736"/>
            <a:ext cx="7848872" cy="1143000"/>
          </a:xfrm>
        </p:spPr>
        <p:txBody>
          <a:bodyPr>
            <a:noAutofit/>
          </a:bodyPr>
          <a:lstStyle/>
          <a:p>
            <a:pPr algn="just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В среднем суточная норма потребления сахара в день ребенком не должна превышать 50 граммов. Превысим ли мы норму потребления сахара, если выпьем за день литровую бутылку кока-колы и если превысим, то насколько процентов? Согласно информации, приводимой на этикетке «Кока-колы», в 100 г напитка содержится 10,6 г сахара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92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5319" y="1268760"/>
            <a:ext cx="87129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</a:rPr>
              <a:t>Решение:</a:t>
            </a:r>
          </a:p>
          <a:p>
            <a:endParaRPr lang="ru-RU" sz="4000" b="1" i="1" dirty="0" smtClean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ru-RU" sz="4000" b="1" i="1" dirty="0" smtClean="0">
                <a:solidFill>
                  <a:srgbClr val="002060"/>
                </a:solidFill>
              </a:rPr>
              <a:t>10,6*10=106(г</a:t>
            </a:r>
            <a:r>
              <a:rPr lang="ru-RU" sz="4000" b="1" i="1" dirty="0">
                <a:solidFill>
                  <a:srgbClr val="002060"/>
                </a:solidFill>
              </a:rPr>
              <a:t>) </a:t>
            </a:r>
            <a:r>
              <a:rPr lang="ru-RU" sz="4000" b="1" i="1" dirty="0" smtClean="0">
                <a:solidFill>
                  <a:srgbClr val="002060"/>
                </a:solidFill>
              </a:rPr>
              <a:t>- </a:t>
            </a:r>
            <a:r>
              <a:rPr lang="ru-RU" sz="3200" b="1" i="1" dirty="0" smtClean="0">
                <a:solidFill>
                  <a:srgbClr val="002060"/>
                </a:solidFill>
              </a:rPr>
              <a:t>сахара </a:t>
            </a:r>
            <a:r>
              <a:rPr lang="ru-RU" sz="3200" b="1" i="1" dirty="0">
                <a:solidFill>
                  <a:srgbClr val="002060"/>
                </a:solidFill>
              </a:rPr>
              <a:t>в 1л кока-колы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4000" b="1" i="1" dirty="0">
                <a:solidFill>
                  <a:srgbClr val="002060"/>
                </a:solidFill>
              </a:rPr>
              <a:t>106:50=2,12=</a:t>
            </a:r>
            <a:r>
              <a:rPr lang="ru-RU" sz="4000" b="1" i="1" dirty="0">
                <a:solidFill>
                  <a:srgbClr val="FF0000"/>
                </a:solidFill>
              </a:rPr>
              <a:t>212% </a:t>
            </a:r>
            <a:r>
              <a:rPr lang="ru-RU" sz="4000" b="1" i="1" dirty="0" smtClean="0">
                <a:solidFill>
                  <a:srgbClr val="002060"/>
                </a:solidFill>
              </a:rPr>
              <a:t>- </a:t>
            </a:r>
            <a:r>
              <a:rPr lang="ru-RU" sz="3200" b="1" i="1" dirty="0" smtClean="0">
                <a:solidFill>
                  <a:srgbClr val="FF0000"/>
                </a:solidFill>
              </a:rPr>
              <a:t>превышает </a:t>
            </a:r>
            <a:r>
              <a:rPr lang="ru-RU" sz="3200" b="1" i="1" dirty="0">
                <a:solidFill>
                  <a:srgbClr val="FF0000"/>
                </a:solidFill>
              </a:rPr>
              <a:t>норму </a:t>
            </a:r>
            <a:r>
              <a:rPr lang="ru-RU" sz="3200" b="1" i="1" dirty="0">
                <a:solidFill>
                  <a:srgbClr val="002060"/>
                </a:solidFill>
              </a:rPr>
              <a:t>потребления сахара в сутки ребенком</a:t>
            </a:r>
          </a:p>
        </p:txBody>
      </p:sp>
    </p:spTree>
    <p:extLst>
      <p:ext uri="{BB962C8B-B14F-4D97-AF65-F5344CB8AC3E}">
        <p14:creationId xmlns:p14="http://schemas.microsoft.com/office/powerpoint/2010/main" val="177809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640960" cy="1143000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Овощи и фрукты - это незаменимые составляющие нашего рациона. Они являются источником многих необходимых человеческому организму витаминов.</a:t>
            </a:r>
            <a:br>
              <a:rPr lang="ru-RU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880828"/>
            <a:ext cx="6270616" cy="4702962"/>
          </a:xfr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43468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463</Words>
  <Application>Microsoft Office PowerPoint</Application>
  <PresentationFormat>Экран (4:3)</PresentationFormat>
  <Paragraphs>40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ИНТЕГРИРОВАННЫЙ УРОК МАТЕМАТИКА И</vt:lpstr>
      <vt:lpstr>Неправильно питающийся человек сокращает себе жизнь на 15%. </vt:lpstr>
      <vt:lpstr>Определите какова предположительная продолжительность жизни нынешних людей, употребляющих не здоровую пищу, если средняя продолжительность жизни в России 70 лет.</vt:lpstr>
      <vt:lpstr>Презентация PowerPoint</vt:lpstr>
      <vt:lpstr>Норма суточной потребности учащегося в различных витаминах составляет в среднем 125 мг. Одна выкуренная сигарета уничтожает 20% витаминов. Сколько витаминов получит  ученик, который выкурит хотя бы 1 сигарету?  </vt:lpstr>
      <vt:lpstr>Презентация PowerPoint</vt:lpstr>
      <vt:lpstr>В среднем суточная норма потребления сахара в день ребенком не должна превышать 50 граммов. Превысим ли мы норму потребления сахара, если выпьем за день литровую бутылку кока-колы и если превысим, то насколько процентов? Согласно информации, приводимой на этикетке «Кока-колы», в 100 г напитка содержится 10,6 г сахара</vt:lpstr>
      <vt:lpstr>Презентация PowerPoint</vt:lpstr>
      <vt:lpstr>Овощи и фрукты - это незаменимые составляющие нашего рациона. Они являются источником многих необходимых человеческому организму витаминов. </vt:lpstr>
      <vt:lpstr>Витамин А . Витамин  отвечает  за зрение, кожу, сокращает длительность заболеваний, необходим для нормальной жизнедеятельности  человека. Источником для образования витамина А в организме человека служит каротин, содержащийся в овощах, плодах шиповника и особенно в моркови и томатах. </vt:lpstr>
      <vt:lpstr>Если суточная потребность организма в каротине 4,5 мг, то потребность организма в витамине А составляет 30% от потребности каротина. Какова суточная потребность организма в витамине А?</vt:lpstr>
      <vt:lpstr> Витамин  В6. Он также имеет большое значение для роста мышц, обновления крови. Фасоль, картофель богаты витамином В6. Раздражительность, сонливость – это первые признаки недостатка витамина В6.. </vt:lpstr>
      <vt:lpstr>Содержание витамина В6 в 100 г фасоли 0,9 мг, что составляет 45% потребления витамина от суточной нормы для подростков. Найти приблизительную суточную норму потребления фасоли, чтобы обеспечить организм необходимым количеством витамина В6. </vt:lpstr>
      <vt:lpstr>Витамин С предохраняет от простудных и инфекционных заболеваний, ускоряет заживление ран. Витамин С способствует увеличению сопротивляемости организма простудным заболеваниям, различным видам стрессов. Наиболее богаты витамином С такие продукты, как шиповник, зеленый и красный болгарский перец, черная смородина, цитрусовые , капуста. </vt:lpstr>
      <vt:lpstr>Капуста при засолке теряет 20% своего веса. Достаточно ли купить 12 кг свежей капусты, чтобы квашеной капусты получилось 10 кг?</vt:lpstr>
      <vt:lpstr>Спасибо за урок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Интегрированный урок математика и здоровый образ жизни</dc:title>
  <dc:creator>Егор</dc:creator>
  <cp:lastModifiedBy>Егор</cp:lastModifiedBy>
  <cp:revision>22</cp:revision>
  <dcterms:created xsi:type="dcterms:W3CDTF">2014-04-14T21:10:48Z</dcterms:created>
  <dcterms:modified xsi:type="dcterms:W3CDTF">2014-10-01T18:51:37Z</dcterms:modified>
</cp:coreProperties>
</file>