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7" r:id="rId3"/>
    <p:sldId id="263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1966D-E148-4861-B1E2-FC0AA6CBD8DB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7384-B8D9-4A61-A1C8-CBA980D8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285728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 Cyr" pitchFamily="18" charset="-52"/>
              </a:rPr>
              <a:t>ДОБРО И ЗЛО – </a:t>
            </a:r>
          </a:p>
          <a:p>
            <a:pPr algn="ctr"/>
            <a:r>
              <a:rPr lang="ru-RU" sz="4000" b="1" dirty="0" smtClean="0">
                <a:latin typeface="Times New Roman Cyr" pitchFamily="18" charset="-52"/>
              </a:rPr>
              <a:t>идут по жизни рядом!</a:t>
            </a:r>
            <a:endParaRPr lang="ru-RU" sz="4000" b="1" dirty="0">
              <a:latin typeface="Times New Roman Cyr" pitchFamily="18" charset="-52"/>
            </a:endParaRPr>
          </a:p>
        </p:txBody>
      </p:sp>
      <p:pic>
        <p:nvPicPr>
          <p:cNvPr id="10" name="Picture 2" descr="D:\мои рисунки\людии\ДЕТИ\девочки\1c3f8f0bcef1.png"/>
          <p:cNvPicPr>
            <a:picLocks noChangeAspect="1" noChangeArrowheads="1"/>
          </p:cNvPicPr>
          <p:nvPr/>
        </p:nvPicPr>
        <p:blipFill>
          <a:blip r:embed="rId2"/>
          <a:srcRect l="2499"/>
          <a:stretch>
            <a:fillRect/>
          </a:stretch>
        </p:blipFill>
        <p:spPr bwMode="auto">
          <a:xfrm>
            <a:off x="357158" y="904875"/>
            <a:ext cx="5572156" cy="595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Положительным героям в сказках всегда помогают силы природы справиться с трудными задачами, возникшими на их пути.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33" name="Picture 9" descr="K:\клипарты\клипарт солнце, луна\264741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668019">
            <a:off x="809079" y="2500683"/>
            <a:ext cx="2414321" cy="19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клипарты\клипарт облака\4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5043062" cy="23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Работа\клипарты\клипарт солнце\3e2303bbc6e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1857364"/>
            <a:ext cx="2367737" cy="2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8215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24050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423" y="4929198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Мужские образы в сказках всегда наделены прежде всего внешней красотой, наблюдательностью, смекалкой, храбростью, добротой и отзывчивостью.</a:t>
            </a:r>
          </a:p>
        </p:txBody>
      </p:sp>
    </p:spTree>
    <p:extLst>
      <p:ext uri="{BB962C8B-B14F-4D97-AF65-F5344CB8AC3E}">
        <p14:creationId xmlns:p14="http://schemas.microsoft.com/office/powerpoint/2010/main" xmlns="" val="42770856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Женские – красотой! Они мудры и трудолюбивы,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заботливы и добры.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Работа\клипарты\клипарт сказочные герои\0_8f0c2_51aa373c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2099068"/>
            <a:ext cx="2732878" cy="4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Сказки\63370469_1283114913_2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683144"/>
            <a:ext cx="2952328" cy="5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960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сказках всегда изображается страшным, безобразным. Оно сначала обладает невероятной силой. Но смелость и ум героев помогают победить его в неравной борьбе. 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азки\0006-007-Kljuchevye-obrazy-v-russkikh-narodnykh-skazkak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Admin\Рабочий стол\Сказки\fd6dc6cb35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4167" y="2003727"/>
            <a:ext cx="3477171" cy="48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Admin\Рабочий стол\Сказки\ko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2125410"/>
            <a:ext cx="3312368" cy="4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6788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Отрицательные герои сказок: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Кощей Бессмертный, Баба Яга, Змей Горыныч и другие.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Сказки\0006-007-Kljuchevye-obrazy-v-russkikh-narodnykh-skazkak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Admin\Рабочий стол\Сказки\fd6dc6cb359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44167" y="2003727"/>
            <a:ext cx="3477171" cy="48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Admin\Рабочий стол\Сказки\kos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2125410"/>
            <a:ext cx="3312368" cy="4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16788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Работа\клипарты\medium_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916" y="25314"/>
            <a:ext cx="3896573" cy="59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8965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Слушая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сказки, каждый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решает для себя, что такое хорошо, а что такое плохо.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подражать добрым героям.  Так формируются понятия: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1142984"/>
            <a:ext cx="3214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Худо тому, кто добра не делает никому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2428868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Злой человек не проживет в добре век.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286380" y="3901499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Тому тяжело, кто помнит зло.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7677570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А как нам добрые слова нужны!</a:t>
            </a:r>
            <a:br>
              <a:rPr lang="ru-RU" b="1" dirty="0" smtClean="0"/>
            </a:br>
            <a:r>
              <a:rPr lang="ru-RU" b="1" dirty="0" smtClean="0"/>
              <a:t>Не раз мы в этом убедились сами,</a:t>
            </a:r>
            <a:br>
              <a:rPr lang="ru-RU" b="1" dirty="0" smtClean="0"/>
            </a:br>
            <a:r>
              <a:rPr lang="ru-RU" b="1" dirty="0" smtClean="0"/>
              <a:t>А может не слова — дела важны?</a:t>
            </a:r>
            <a:br>
              <a:rPr lang="ru-RU" b="1" dirty="0" smtClean="0"/>
            </a:br>
            <a:r>
              <a:rPr lang="ru-RU" b="1" dirty="0" smtClean="0"/>
              <a:t>Дела — делами, а слова — словами.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i="1" dirty="0" smtClean="0"/>
              <a:t>                                                  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5357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доброты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4517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1.Будь отзывчив и внимателен к людям.</a:t>
            </a:r>
          </a:p>
          <a:p>
            <a:pPr>
              <a:buNone/>
            </a:pPr>
            <a:r>
              <a:rPr lang="ru-RU" dirty="0" smtClean="0"/>
              <a:t> 2. Помогай другим сам, а не жди, когда тебя попросят об этом. </a:t>
            </a:r>
          </a:p>
          <a:p>
            <a:pPr>
              <a:buNone/>
            </a:pPr>
            <a:r>
              <a:rPr lang="ru-RU" dirty="0" smtClean="0"/>
              <a:t>3.Люби людей знакомых и незнакомых. </a:t>
            </a:r>
          </a:p>
          <a:p>
            <a:pPr>
              <a:buNone/>
            </a:pPr>
            <a:r>
              <a:rPr lang="ru-RU" dirty="0" smtClean="0"/>
              <a:t>4. Делай добро для людей. 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Не завидуй. 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Не груби. </a:t>
            </a:r>
          </a:p>
          <a:p>
            <a:pPr marL="514350" indent="-514350">
              <a:buAutoNum type="arabicPeriod" startAt="5"/>
            </a:pPr>
            <a:r>
              <a:rPr lang="ru-RU" dirty="0" smtClean="0"/>
              <a:t> Не вредничай.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43290"/>
            <a:ext cx="3643338" cy="25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21" y="714357"/>
            <a:ext cx="8572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Хоть зло сильно – всему вредит,</a:t>
            </a:r>
          </a:p>
          <a:p>
            <a:pPr indent="45720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 на свете победит!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Используемые материалы: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Основы религиозных культур и светской этики. Основы светской этики.  -М.: Просвещение, 2010</a:t>
            </a:r>
          </a:p>
          <a:p>
            <a:r>
              <a:rPr lang="en-US" sz="2800" b="1" dirty="0" smtClean="0">
                <a:hlinkClick r:id="rId2"/>
              </a:rPr>
              <a:t>http://images.yandex.ru/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Песня «Дорога добра» , музыка М. Минкова, слова Ю. </a:t>
            </a:r>
            <a:r>
              <a:rPr lang="ru-RU" sz="2800" b="1" dirty="0" err="1" smtClean="0"/>
              <a:t>Энтина</a:t>
            </a:r>
            <a:endParaRPr lang="ru-RU" sz="2800" b="1" dirty="0" smtClean="0"/>
          </a:p>
          <a:p>
            <a:r>
              <a:rPr lang="en-US" sz="2800" b="1" dirty="0" smtClean="0"/>
              <a:t> </a:t>
            </a:r>
            <a:r>
              <a:rPr lang="ru-RU" sz="2800" b="1" dirty="0" smtClean="0"/>
              <a:t>«А как нам добрые слова нужны!» </a:t>
            </a:r>
          </a:p>
          <a:p>
            <a:pPr>
              <a:buNone/>
            </a:pPr>
            <a:r>
              <a:rPr lang="ru-RU" sz="2800" b="1" dirty="0" smtClean="0"/>
              <a:t>автор </a:t>
            </a:r>
            <a:r>
              <a:rPr lang="ru-RU" sz="2800" b="1" i="1" dirty="0" smtClean="0"/>
              <a:t> М. Лисянский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>Цель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проекта: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3286149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ru-RU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b="1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4000" b="1" i="1" dirty="0">
                <a:solidFill>
                  <a:srgbClr val="6600CC"/>
                </a:solidFill>
                <a:latin typeface="Times New Roman" pitchFamily="18" charset="0"/>
              </a:rPr>
              <a:t>«Сопоставить </a:t>
            </a: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</a:rPr>
              <a:t>понятия</a:t>
            </a:r>
          </a:p>
          <a:p>
            <a:pPr algn="ctr">
              <a:buFontTx/>
              <a:buNone/>
            </a:pPr>
            <a:r>
              <a:rPr lang="ru-RU" sz="4000" b="1" i="1" dirty="0" smtClean="0">
                <a:solidFill>
                  <a:srgbClr val="6600CC"/>
                </a:solidFill>
                <a:latin typeface="Times New Roman" pitchFamily="18" charset="0"/>
              </a:rPr>
              <a:t> Добра </a:t>
            </a:r>
            <a:r>
              <a:rPr lang="ru-RU" sz="4000" b="1" i="1" dirty="0">
                <a:solidFill>
                  <a:srgbClr val="6600CC"/>
                </a:solidFill>
                <a:latin typeface="Times New Roman" pitchFamily="18" charset="0"/>
              </a:rPr>
              <a:t>и Зла,</a:t>
            </a:r>
          </a:p>
          <a:p>
            <a:pPr algn="ctr">
              <a:buFontTx/>
              <a:buNone/>
            </a:pPr>
            <a:r>
              <a:rPr lang="ru-RU" sz="4000" b="1" i="1" dirty="0">
                <a:solidFill>
                  <a:srgbClr val="6600CC"/>
                </a:solidFill>
                <a:latin typeface="Times New Roman" pitchFamily="18" charset="0"/>
              </a:rPr>
              <a:t>выявить их противоречия»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58204" cy="40113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Добро</a:t>
            </a:r>
            <a:r>
              <a:rPr lang="ru-RU" sz="4800" dirty="0" smtClean="0"/>
              <a:t> и </a:t>
            </a:r>
            <a:r>
              <a:rPr lang="ru-RU" sz="4800" b="1" dirty="0" smtClean="0">
                <a:solidFill>
                  <a:schemeClr val="tx2"/>
                </a:solidFill>
              </a:rPr>
              <a:t>зло </a:t>
            </a:r>
            <a:r>
              <a:rPr lang="ru-RU" sz="4800" dirty="0" smtClean="0"/>
              <a:t>–главные моральные понятия в жизни.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рисунки\людии\ДЕТИ\девочки\post-280722-1293296092_thumb.png"/>
          <p:cNvPicPr>
            <a:picLocks noChangeAspect="1" noChangeArrowheads="1"/>
          </p:cNvPicPr>
          <p:nvPr/>
        </p:nvPicPr>
        <p:blipFill>
          <a:blip r:embed="rId2"/>
          <a:srcRect l="12698" r="12699" b="4762"/>
          <a:stretch>
            <a:fillRect/>
          </a:stretch>
        </p:blipFill>
        <p:spPr bwMode="auto">
          <a:xfrm>
            <a:off x="5286380" y="1214422"/>
            <a:ext cx="3525433" cy="4500570"/>
          </a:xfrm>
          <a:prstGeom prst="rect">
            <a:avLst/>
          </a:prstGeom>
          <a:noFill/>
        </p:spPr>
      </p:pic>
      <p:pic>
        <p:nvPicPr>
          <p:cNvPr id="3075" name="Picture 3" descr="D:\мои рисунки\людии\ДЕТИ\девочки\post-280722-1293128861_thumb.png"/>
          <p:cNvPicPr>
            <a:picLocks noChangeAspect="1" noChangeArrowheads="1"/>
          </p:cNvPicPr>
          <p:nvPr/>
        </p:nvPicPr>
        <p:blipFill>
          <a:blip r:embed="rId3"/>
          <a:srcRect l="8197" r="11475" b="3279"/>
          <a:stretch>
            <a:fillRect/>
          </a:stretch>
        </p:blipFill>
        <p:spPr bwMode="auto">
          <a:xfrm>
            <a:off x="428596" y="1571612"/>
            <a:ext cx="3381771" cy="4071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428604"/>
            <a:ext cx="2143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 Cyr" pitchFamily="18" charset="-52"/>
              </a:rPr>
              <a:t>ДОБРО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428604"/>
            <a:ext cx="221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 Cyr" pitchFamily="18" charset="-52"/>
              </a:rPr>
              <a:t>ЗЛО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 Cyr" pitchFamily="18" charset="-52"/>
              </a:rPr>
              <a:t>ЧТО ТАКОЕ ДОБРО?</a:t>
            </a:r>
            <a:endParaRPr lang="ru-RU" sz="4800" b="1" dirty="0">
              <a:latin typeface="Times New Roman Cyr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22859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14554"/>
            <a:ext cx="3286148" cy="259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78154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928670"/>
            <a:ext cx="857256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07975">
              <a:lnSpc>
                <a:spcPct val="95000"/>
              </a:lnSpc>
              <a:buClr>
                <a:srgbClr val="000000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</a:rPr>
              <a:t>Добро – </a:t>
            </a:r>
            <a:r>
              <a:rPr lang="en-US" sz="2800" dirty="0" err="1" smtClean="0">
                <a:solidFill>
                  <a:srgbClr val="000000"/>
                </a:solidFill>
              </a:rPr>
              <a:t>это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когда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человеку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делают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хорошо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Когда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поступают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правильно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Когда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радостно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от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поступка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 Cyr" pitchFamily="18" charset="-52"/>
              </a:rPr>
              <a:t>ЧТО ТАКОЕ ЗЛО?</a:t>
            </a:r>
            <a:endParaRPr lang="ru-RU" sz="4800" b="1" dirty="0">
              <a:latin typeface="Times New Roman Cyr" pitchFamily="18" charset="-52"/>
            </a:endParaRPr>
          </a:p>
        </p:txBody>
      </p:sp>
      <p:pic>
        <p:nvPicPr>
          <p:cNvPr id="3" name="Picture 3" descr="D:\мои рисунки\людии\ДЕТИ\девочки\57cb37ab0a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285992"/>
            <a:ext cx="2287867" cy="4333884"/>
          </a:xfrm>
          <a:prstGeom prst="rect">
            <a:avLst/>
          </a:prstGeo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00372"/>
            <a:ext cx="2357454" cy="330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928670"/>
            <a:ext cx="7000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Зло - это противоположность добра. </a:t>
            </a:r>
            <a:r>
              <a:rPr lang="en-US" sz="3600" dirty="0" err="1" smtClean="0">
                <a:solidFill>
                  <a:srgbClr val="000000"/>
                </a:solidFill>
              </a:rPr>
              <a:t>Зло</a:t>
            </a:r>
            <a:r>
              <a:rPr lang="en-US" sz="3600" dirty="0" smtClean="0">
                <a:solidFill>
                  <a:srgbClr val="000000"/>
                </a:solidFill>
              </a:rPr>
              <a:t> – </a:t>
            </a:r>
            <a:r>
              <a:rPr lang="en-US" sz="3600" dirty="0" err="1" smtClean="0">
                <a:solidFill>
                  <a:srgbClr val="000000"/>
                </a:solidFill>
              </a:rPr>
              <a:t>это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плохие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поступки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</a:rPr>
              <a:t>хочется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плакать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159640"/>
            <a:ext cx="8748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сказках добро всегда побеждает зло.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Добро всегда получает награду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свои поступки.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Работа\клипарты\клипарт дети\463dcfd185f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7916" y="3122110"/>
            <a:ext cx="2396894" cy="37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6309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«Сказка – ложь, да в ней намек, добрым молодцам урок!»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Пушкин</a:t>
            </a:r>
          </a:p>
        </p:txBody>
      </p:sp>
    </p:spTree>
    <p:extLst>
      <p:ext uri="{BB962C8B-B14F-4D97-AF65-F5344CB8AC3E}">
        <p14:creationId xmlns:p14="http://schemas.microsoft.com/office/powerpoint/2010/main" xmlns="" val="40695709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же изображал народ эти два понятия: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зл</a:t>
            </a:r>
            <a:r>
              <a:rPr lang="ru-RU" sz="2400" b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герои сказки строго подразделяются на положительных и отрицательных.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абота\клипарты\клипарт сказочные герои\0_8f0c1_abe14866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20" y="2643182"/>
            <a:ext cx="1761549" cy="4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абота\клипарты\клипарт сказочные герои\0_8f0c0_d8b57ec4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1444" y="3157720"/>
            <a:ext cx="2492556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Рабочий стол\Сказки\63370467_1283114898_4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520536"/>
            <a:ext cx="1889592" cy="4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7480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 герои: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Иванушка-дурачок, Иван-царевич, Иван-крестьянский сын, Василиса Премудрая, Елена Прекрасная и другие герои.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Работа\клипарты\клипарт сказочные герои\0_8f0c1_abe14866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2493698"/>
            <a:ext cx="1761549" cy="4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абота\клипарты\клипарт сказочные герои\0_8f0c0_d8b57ec4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1444" y="3157720"/>
            <a:ext cx="2492556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Рабочий стол\Сказки\63370467_1283114898_4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520536"/>
            <a:ext cx="1889592" cy="4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17480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355</Words>
  <PresentationFormat>Экран (4:3)</PresentationFormat>
  <Paragraphs>55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Цель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Правила доброты</vt:lpstr>
      <vt:lpstr>Слайд 18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и зло»</dc:title>
  <cp:lastModifiedBy>Admin</cp:lastModifiedBy>
  <cp:revision>15</cp:revision>
  <dcterms:modified xsi:type="dcterms:W3CDTF">2013-10-15T10:46:03Z</dcterms:modified>
</cp:coreProperties>
</file>