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9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307" r:id="rId11"/>
    <p:sldId id="290" r:id="rId12"/>
    <p:sldId id="291" r:id="rId13"/>
    <p:sldId id="315" r:id="rId14"/>
    <p:sldId id="292" r:id="rId15"/>
    <p:sldId id="293" r:id="rId16"/>
    <p:sldId id="295" r:id="rId17"/>
    <p:sldId id="317" r:id="rId18"/>
    <p:sldId id="296" r:id="rId19"/>
    <p:sldId id="297" r:id="rId20"/>
    <p:sldId id="298" r:id="rId21"/>
    <p:sldId id="300" r:id="rId22"/>
    <p:sldId id="301" r:id="rId23"/>
    <p:sldId id="302" r:id="rId24"/>
    <p:sldId id="303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E439-995B-4558-85D5-62AA05BFCE9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81D8-314F-46B6-A83B-769F0666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81D8-314F-46B6-A83B-769F0666F7C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028.radikal.ru/0803/44/618728fa1737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keep4u.ru/imgs/b/080903/3c/3c202b0fe94bb017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diary.ru/userdir/4/0/5/5/405577/40893436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edukuban.ru/obrazovanie/hodrealizac/itogi_pnpo-2008/paz.jpg" TargetMode="External"/><Relationship Id="rId4" Type="http://schemas.openxmlformats.org/officeDocument/2006/relationships/hyperlink" Target="http://s40.radikal.ru/i087/0909/60/bd976fa961a3.jpg" TargetMode="External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40.radikal.ru/i087/0909/60/bd976fa961a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028.radikal.ru/0803/44/618728fa1737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keep4u.ru/imgs/b/080903/3c/3c202b0fe94bb017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diary.ru/userdir/4/0/5/5/405577/40893436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edukuban.ru/obrazovanie/hodrealizac/itogi_pnpo-2008/paz.jpg" TargetMode="External"/><Relationship Id="rId4" Type="http://schemas.openxmlformats.org/officeDocument/2006/relationships/hyperlink" Target="http://s40.radikal.ru/i087/0909/60/bd976fa961a3.jpg" TargetMode="Externa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eep4u.ru/imgs/b/080903/3c/3c202b0fe94bb0171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keep4u.ru/imgs/b/080903/3c/3c202b0fe94bb01714.jpg" TargetMode="External"/><Relationship Id="rId7" Type="http://schemas.openxmlformats.org/officeDocument/2006/relationships/hyperlink" Target="http://static.diary.ru/userdir/4/0/5/5/405577/40893436.jpg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://www.edukuban.ru/obrazovanie/hodrealizac/itogi_pnpo-2008/paz.jpg" TargetMode="External"/><Relationship Id="rId5" Type="http://schemas.openxmlformats.org/officeDocument/2006/relationships/hyperlink" Target="http://s40.radikal.ru/i087/0909/60/bd976fa961a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i028.radikal.ru/0803/44/618728fa1737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28.radikal.ru/0803/44/618728fa1737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rshansk.ru/wallpapers/ns_autumn_forest_1024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naturephoto.ru/Images/Ryabina-web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028.radikal.ru/0803/44/618728fa1737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keep4u.ru/imgs/b/080903/3c/3c202b0fe94bb017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diary.ru/userdir/4/0/5/5/405577/40893436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s40.radikal.ru/i087/0909/60/bd976fa961a3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028.radikal.ru/0803/44/618728fa1737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keep4u.ru/imgs/b/080903/3c/3c202b0fe94bb017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diary.ru/userdir/4/0/5/5/405577/40893436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edukuban.ru/obrazovanie/hodrealizac/itogi_pnpo-2008/paz.jpg" TargetMode="External"/><Relationship Id="rId4" Type="http://schemas.openxmlformats.org/officeDocument/2006/relationships/hyperlink" Target="http://s40.radikal.ru/i087/0909/60/bd976fa961a3.jpg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atic.diary.ru/userdir/4/0/5/5/405577/4089343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714356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Причастинск</a:t>
            </a:r>
            <a:endParaRPr lang="ru-RU" sz="7200" b="1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1" descr="j0215075"/>
          <p:cNvPicPr>
            <a:picLocks noChangeAspect="1" noChangeArrowheads="1"/>
          </p:cNvPicPr>
          <p:nvPr/>
        </p:nvPicPr>
        <p:blipFill>
          <a:blip r:embed="rId2"/>
          <a:srcRect l="6043" t="19543"/>
          <a:stretch>
            <a:fillRect/>
          </a:stretch>
        </p:blipFill>
        <p:spPr bwMode="auto">
          <a:xfrm>
            <a:off x="500034" y="3143248"/>
            <a:ext cx="3429024" cy="338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Картинка 4 из 18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29420"/>
            <a:ext cx="3857652" cy="296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Картинка 11 из 39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929090" cy="2841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Картинка 10 из 2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929066"/>
            <a:ext cx="369978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Картинка 62 из 27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b="11778"/>
          <a:stretch>
            <a:fillRect/>
          </a:stretch>
        </p:blipFill>
        <p:spPr bwMode="auto">
          <a:xfrm>
            <a:off x="655891" y="3860800"/>
            <a:ext cx="4276472" cy="271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7" name="Picture 13" descr="Картинка 23 из 23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1638" y="2565400"/>
            <a:ext cx="210661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39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04782"/>
            <a:ext cx="7643866" cy="541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кратких причастий</a:t>
            </a:r>
            <a:endParaRPr lang="ru-RU" sz="5400" b="1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00042"/>
          <a:ext cx="8001056" cy="5715039"/>
        </p:xfrm>
        <a:graphic>
          <a:graphicData uri="http://schemas.openxmlformats.org/drawingml/2006/table">
            <a:tbl>
              <a:tblPr/>
              <a:tblGrid>
                <a:gridCol w="2143140"/>
                <a:gridCol w="1857388"/>
                <a:gridCol w="2000264"/>
                <a:gridCol w="2000264"/>
              </a:tblGrid>
              <a:tr h="12491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Полные страдательные причастия прош. вр.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Краткие страдательные причастия прошедшего времени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М.р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Ж.р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Ср.р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зАпертый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зАперт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запертА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зАперто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пОднятый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пОднят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пОднята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пОднято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Отнятый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Отнят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отнятА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Отнято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сОзданный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сОздан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созданА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сОздано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взЯтый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взЯт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взятА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взЯто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нАчат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начатА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нАчато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Картинка 4 из 18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3929090" cy="3016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Картинка 11 из 39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42"/>
            <a:ext cx="3786214" cy="280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Картинка 10 из 2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642918"/>
            <a:ext cx="3624586" cy="24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Картинка 62 из 27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b="9018"/>
          <a:stretch>
            <a:fillRect/>
          </a:stretch>
        </p:blipFill>
        <p:spPr bwMode="auto">
          <a:xfrm>
            <a:off x="4643438" y="3643314"/>
            <a:ext cx="4085793" cy="267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1" name="Picture 13" descr="Картинка 23 из 23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4724400"/>
            <a:ext cx="210661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4 из 18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358114" cy="5648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причастного оборота</a:t>
            </a:r>
            <a:endParaRPr lang="ru-RU" sz="5400" b="1" dirty="0">
              <a:ln w="11430"/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SA00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5286412" cy="2614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3429000"/>
            <a:ext cx="8429684" cy="33547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Снежинки ,похожие на рассыпанные в воздухе жемчужины, медленно падали на землю.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Похожие на рассыпанные в воздухе жемчужины снежинки медленно падали на землю.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Documents and Settings\Admin\Мои документы\Мои рисунки\природа\картинки природы\11318.jpg"/>
          <p:cNvPicPr>
            <a:picLocks noChangeAspect="1" noChangeArrowheads="1"/>
          </p:cNvPicPr>
          <p:nvPr/>
        </p:nvPicPr>
        <p:blipFill>
          <a:blip r:embed="rId2"/>
          <a:srcRect b="5143"/>
          <a:stretch>
            <a:fillRect/>
          </a:stretch>
        </p:blipFill>
        <p:spPr bwMode="auto">
          <a:xfrm>
            <a:off x="285720" y="214290"/>
            <a:ext cx="8450337" cy="6215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14348" y="1071546"/>
            <a:ext cx="750099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нами были </a:t>
            </a:r>
            <a:r>
              <a:rPr kumimoji="0" lang="ru-RU" sz="4400" b="0" i="0" u="wavyHeavy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покрытые снегом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вершины гор.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нами были вершины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гор, </a:t>
            </a:r>
            <a:r>
              <a:rPr kumimoji="0" lang="ru-RU" sz="4400" b="0" i="0" u="wavyHeavy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покрытые снегом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Вершины гор,  </a:t>
            </a:r>
            <a:r>
              <a:rPr kumimoji="0" lang="ru-RU" sz="4400" b="0" i="0" u="wavyHeavy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покрытые снегом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были перед нами.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Картинка 4 из 189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675060" cy="282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Картинка 11 из 394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8604"/>
            <a:ext cx="3713190" cy="275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 descr="Картинка 10 из 27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71480"/>
            <a:ext cx="3743250" cy="252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Картинка 62 из 27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b="11778"/>
          <a:stretch>
            <a:fillRect/>
          </a:stretch>
        </p:blipFill>
        <p:spPr bwMode="auto">
          <a:xfrm>
            <a:off x="4500562" y="3500438"/>
            <a:ext cx="416880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7" name="Picture 13" descr="Картинка 23 из 23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1275" y="5013325"/>
            <a:ext cx="210661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62 из 2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1778"/>
          <a:stretch>
            <a:fillRect/>
          </a:stretch>
        </p:blipFill>
        <p:spPr bwMode="auto">
          <a:xfrm>
            <a:off x="357158" y="908592"/>
            <a:ext cx="8143932" cy="5163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6947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Панорама орфограмм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302359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По греческому сказанию кувшинка - водяная лилия - возникла от белой нимфы, погибшей от неразделенной любви к красавцу Геркулесу. Юная нимфа, однажды утром умывавшаяся розовой росой, увидела подошедшего к озеру Геркулеса. Девушка, сраженная его красотой, подплыла к нему, попыталась увлечь его за собой. Однако красавец ушел, даже не  взглянув на нее. Застывшая от горя юная нимфа не смогла больше опуститься на дно и превратилась в цветок. Как известно, нимфы - это прекрасные божества природы и цветы, названные в их честь, также прекрасны.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1437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endParaRPr lang="ru-RU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785794"/>
            <a:ext cx="8358246" cy="52864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Как-то раз Володя вернулся из школы и с таинственным видом вошел в кабинет к отцу, доктору филологических наук.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Папа, сегодня на уроке русского языка Жанна Николаевна  попросила нас разгадать загадку.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Какую? – поинтересовался отец.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Встретились как-то трое: Глагол, Прилагательное и </a:t>
            </a:r>
            <a:r>
              <a:rPr lang="ru-RU" sz="2400" i="1" dirty="0" smtClean="0">
                <a:solidFill>
                  <a:schemeClr val="tx1"/>
                </a:solidFill>
              </a:rPr>
              <a:t>НЕКТО.</a:t>
            </a:r>
            <a:r>
              <a:rPr lang="ru-RU" sz="2400" dirty="0" smtClean="0">
                <a:solidFill>
                  <a:schemeClr val="tx1"/>
                </a:solidFill>
              </a:rPr>
              <a:t> Стали  между собою спорить: кто сильнее?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Самый сильный я! - говорит Глагол. Я могу в этом мире все превратить в движение. Без меня все предметы не могли бы действовать.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А без меня все предметы стали бы безликими, потому что я описываю их признаки! – отвечает Прилагательное.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Некто</a:t>
            </a:r>
            <a:r>
              <a:rPr lang="ru-RU" sz="2400" dirty="0" smtClean="0">
                <a:solidFill>
                  <a:schemeClr val="tx1"/>
                </a:solidFill>
              </a:rPr>
              <a:t> же подумал: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То, что могут они, могу и я , так как я заключаю в себе силу прилагательного и глагола.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Кто же этот </a:t>
            </a:r>
            <a:r>
              <a:rPr lang="ru-RU" sz="2400" i="1" dirty="0" smtClean="0">
                <a:solidFill>
                  <a:schemeClr val="tx1"/>
                </a:solidFill>
              </a:rPr>
              <a:t>НЕКТО</a:t>
            </a:r>
            <a:r>
              <a:rPr lang="ru-RU" sz="2400" dirty="0" smtClean="0">
                <a:solidFill>
                  <a:schemeClr val="tx1"/>
                </a:solidFill>
              </a:rPr>
              <a:t>? Ты знаешь? – спросил Володя…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dmin\Мои документы\Мои рисунки\природа\картинки природы\25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09577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5297" name="Picture 1" descr="C:\Documents and Settings\Admin\Мои документы\Мои рисунки\природа\картинки природы\20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143404" cy="3107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Галерея уникальных причастий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 descr="Картинка 238 из 2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3497487" cy="2608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Картинка 221 из 28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000504"/>
            <a:ext cx="3214710" cy="2606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85786" y="714356"/>
            <a:ext cx="764386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перестановки мест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слагаемых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сумма не меняется.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сущ.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Утопающий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за соломинку хватается.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сущ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нашем классе нет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отстающих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143108" y="571480"/>
            <a:ext cx="4500594" cy="4429156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500702"/>
            <a:ext cx="464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и ответ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5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Что такое причастие?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Чем похоже причастие на глагол? 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 Что такое причастный оборот?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 Как ставятся знаки препинания при причастном обороте?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 lvl="0">
              <a:lnSpc>
                <a:spcPct val="90000"/>
              </a:lnSpc>
            </a:pPr>
            <a:r>
              <a:rPr lang="ru-RU" sz="3200" dirty="0" smtClean="0"/>
              <a:t> На какие группы делятся причастия?</a:t>
            </a:r>
          </a:p>
        </p:txBody>
      </p:sp>
      <p:pic>
        <p:nvPicPr>
          <p:cNvPr id="3" name="Picture 2" descr="C:\Documents and Settings\Администратор\Рабочий стол\Новая папка\0_1afc0_918bf341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4071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71480"/>
          <a:ext cx="7429551" cy="335758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476258"/>
                <a:gridCol w="2476258"/>
                <a:gridCol w="2477035"/>
              </a:tblGrid>
              <a:tr h="1678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«5»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«4»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«3»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8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25 -23 балла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– 18 баллов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– 17 баллов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C:\Documents and Settings\Администратор\Рабочий стол\Новая папка\0_1afc0_918bf341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2" y="3214688"/>
            <a:ext cx="4071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500174"/>
            <a:ext cx="67151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спасибо за </a:t>
            </a:r>
          </a:p>
          <a:p>
            <a:pPr algn="ctr"/>
            <a:r>
              <a:rPr lang="ru-RU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80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 !</a:t>
            </a:r>
            <a:endParaRPr lang="ru-RU" sz="80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00034" y="333375"/>
            <a:ext cx="842968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8" name="Picture 6" descr="Картинка 4 из 18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3571900" cy="274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Картинка 11 из 39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142984"/>
            <a:ext cx="3643338" cy="276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Картинка 10 из 2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357298"/>
            <a:ext cx="3714776" cy="236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Картинка 62 из 27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b="11778"/>
          <a:stretch>
            <a:fillRect/>
          </a:stretch>
        </p:blipFill>
        <p:spPr bwMode="auto">
          <a:xfrm>
            <a:off x="4429124" y="3929066"/>
            <a:ext cx="4045107" cy="256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728" y="214290"/>
            <a:ext cx="65424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Причастинск</a:t>
            </a:r>
            <a:endParaRPr lang="ru-RU" sz="6000" b="1" cap="none" spc="0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571612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Аллея страдательных и действительных причастий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57161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кратких причастий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3" y="414338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причастного оборота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214818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Панорама орфограмм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358114" cy="563231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Причастие </a:t>
            </a:r>
          </a:p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причастный оборот</a:t>
            </a:r>
          </a:p>
          <a:p>
            <a:pPr algn="ctr"/>
            <a:endParaRPr lang="ru-RU" sz="7200" b="1" cap="none" spc="0" dirty="0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857224" y="692150"/>
            <a:ext cx="7858180" cy="5403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Что такое причастие?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Какие сказки сочинил А.С.Пушкин</a:t>
            </a:r>
            <a:r>
              <a:rPr lang="ru-RU" dirty="0" smtClean="0"/>
              <a:t>?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 smtClean="0"/>
              <a:t>Чем похоже причастие на глагол?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Что такое олицетворение</a:t>
            </a:r>
            <a:r>
              <a:rPr lang="ru-RU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Что такое причастный оборот?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Как ставятся знаки препинания при причастном обороте?</a:t>
            </a:r>
          </a:p>
          <a:p>
            <a:pPr lvl="0"/>
            <a:r>
              <a:rPr lang="ru-RU" dirty="0" smtClean="0"/>
              <a:t> Курс </a:t>
            </a:r>
            <a:r>
              <a:rPr lang="en-US" dirty="0" smtClean="0"/>
              <a:t>$</a:t>
            </a:r>
            <a:r>
              <a:rPr lang="ru-RU" dirty="0" smtClean="0"/>
              <a:t> на сегодня?</a:t>
            </a:r>
          </a:p>
          <a:p>
            <a:pPr lvl="0"/>
            <a:r>
              <a:rPr lang="ru-RU" dirty="0" smtClean="0"/>
              <a:t>На какие группы делятся причастия?</a:t>
            </a:r>
          </a:p>
          <a:p>
            <a:pPr>
              <a:lnSpc>
                <a:spcPct val="90000"/>
              </a:lnSpc>
              <a:buNone/>
            </a:pP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14348" y="571480"/>
            <a:ext cx="7858180" cy="5357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Что такое причастие?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Чем похоже причастие на глагол?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 Что такое причастный оборот?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 Как ставятся знаки препинания при причастном обороте?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lvl="0">
              <a:lnSpc>
                <a:spcPct val="90000"/>
              </a:lnSpc>
            </a:pPr>
            <a:r>
              <a:rPr lang="ru-RU" dirty="0" smtClean="0"/>
              <a:t> На какие группы делятся причастия?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Картинка 4 из 18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40013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Картинка 11 из 39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42918"/>
            <a:ext cx="41381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Картинка 10 из 2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71480"/>
            <a:ext cx="3954666" cy="2672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Картинка 62 из 27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b="11778"/>
          <a:stretch>
            <a:fillRect/>
          </a:stretch>
        </p:blipFill>
        <p:spPr bwMode="auto">
          <a:xfrm>
            <a:off x="4429124" y="3643314"/>
            <a:ext cx="45068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3" name="Picture 13" descr="Картинка 23 из 23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2420938"/>
            <a:ext cx="210661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Картинка 10 из 2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514974" cy="507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357166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Аллея страдательных и действительных причастий</a:t>
            </a:r>
            <a:endParaRPr lang="ru-RU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428625"/>
            <a:ext cx="8501122" cy="614364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	Искомый,  мучимый, ведомый, предлагаемый;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От глаголов </a:t>
            </a:r>
            <a:r>
              <a:rPr lang="ru-RU" sz="3100" i="1" dirty="0" smtClean="0"/>
              <a:t>сшить</a:t>
            </a:r>
            <a:r>
              <a:rPr lang="ru-RU" sz="3100" dirty="0" smtClean="0"/>
              <a:t> и </a:t>
            </a:r>
            <a:r>
              <a:rPr lang="ru-RU" sz="3100" i="1" dirty="0" smtClean="0"/>
              <a:t>съесть</a:t>
            </a:r>
            <a:r>
              <a:rPr lang="ru-RU" sz="3100" dirty="0" smtClean="0"/>
              <a:t> причастия</a:t>
            </a:r>
            <a:r>
              <a:rPr lang="en-US" sz="3100" dirty="0" smtClean="0"/>
              <a:t> </a:t>
            </a:r>
            <a:r>
              <a:rPr lang="ru-RU" sz="3100" dirty="0" smtClean="0"/>
              <a:t>настоящего времени нельзя образовать. Так как причастия настоящего времени образуются только от глаголов несовершенного вида.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Брезжащий и брызгающий, брызжущий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u="sng" dirty="0" smtClean="0"/>
              <a:t>Брезжить</a:t>
            </a:r>
            <a:r>
              <a:rPr lang="ru-RU" sz="3100" u="sng" dirty="0" smtClean="0"/>
              <a:t> – слабо светиться, рассветать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u="sng" dirty="0" smtClean="0"/>
              <a:t>Брызгать</a:t>
            </a:r>
            <a:r>
              <a:rPr lang="ru-RU" sz="3100" u="sng" dirty="0" smtClean="0"/>
              <a:t> – разбрасывать брызги, рассеиваться каплями.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325</Words>
  <PresentationFormat>Экран (4:3)</PresentationFormat>
  <Paragraphs>97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Сказка</vt:lpstr>
      <vt:lpstr>Слайд 3</vt:lpstr>
      <vt:lpstr>Слайд 4</vt:lpstr>
      <vt:lpstr>Слайд 5</vt:lpstr>
      <vt:lpstr>Слайд 6</vt:lpstr>
      <vt:lpstr>Слайд 7</vt:lpstr>
      <vt:lpstr>Слайд 8</vt:lpstr>
      <vt:lpstr> Искомый,  мучимый, ведомый, предлагаемый;   От глаголов сшить и съесть причастия настоящего времени нельзя образовать. Так как причастия настоящего времени образуются только от глаголов несовершенного вида.   Брезжащий и брызгающий, брызжущий  Брезжить – слабо светиться, рассветать Брызгать – разбрасывать брызги, рассеиваться каплями.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45</cp:revision>
  <dcterms:modified xsi:type="dcterms:W3CDTF">2011-02-14T16:24:00Z</dcterms:modified>
</cp:coreProperties>
</file>