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6" r:id="rId2"/>
    <p:sldId id="256" r:id="rId3"/>
    <p:sldId id="269" r:id="rId4"/>
    <p:sldId id="270" r:id="rId5"/>
    <p:sldId id="280" r:id="rId6"/>
    <p:sldId id="326" r:id="rId7"/>
    <p:sldId id="282" r:id="rId8"/>
    <p:sldId id="287" r:id="rId9"/>
    <p:sldId id="338" r:id="rId10"/>
    <p:sldId id="258" r:id="rId11"/>
    <p:sldId id="259" r:id="rId12"/>
    <p:sldId id="261" r:id="rId13"/>
    <p:sldId id="262" r:id="rId14"/>
    <p:sldId id="260" r:id="rId15"/>
    <p:sldId id="271" r:id="rId16"/>
    <p:sldId id="266" r:id="rId17"/>
    <p:sldId id="275" r:id="rId18"/>
    <p:sldId id="333" r:id="rId19"/>
    <p:sldId id="268" r:id="rId20"/>
    <p:sldId id="264" r:id="rId21"/>
    <p:sldId id="273" r:id="rId22"/>
    <p:sldId id="265" r:id="rId23"/>
    <p:sldId id="298" r:id="rId24"/>
    <p:sldId id="299" r:id="rId25"/>
    <p:sldId id="339" r:id="rId26"/>
    <p:sldId id="328" r:id="rId27"/>
    <p:sldId id="330" r:id="rId28"/>
    <p:sldId id="304" r:id="rId29"/>
    <p:sldId id="305" r:id="rId30"/>
    <p:sldId id="336" r:id="rId31"/>
    <p:sldId id="334" r:id="rId32"/>
    <p:sldId id="335" r:id="rId33"/>
    <p:sldId id="332" r:id="rId34"/>
    <p:sldId id="33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239E-4175-4394-AB8B-99FF14AD94FA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918F-2E89-44B1-9F7E-A220A2062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E782A-44AD-4FD9-9E03-E8F488735B48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99FC-DBA8-40F3-869F-1A1155776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EBBB9-E5EA-415D-918C-47D6E1FAF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A0C58B-0D7D-4465-8F52-D06F5B09C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7CABC1-12ED-487C-BD5F-5587C5065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10DAB3-0328-477B-9F43-CA3A429B9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AB504-FC82-426B-8FE7-C53F13DF65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8D1F-2911-4C00-A55C-BA7A284DC48D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9FB2-940B-45EA-BE43-0AF021643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3999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Байкал- жемчужина Сибири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143008"/>
          </a:xfrm>
        </p:spPr>
        <p:txBody>
          <a:bodyPr/>
          <a:lstStyle/>
          <a:p>
            <a:r>
              <a:rPr lang="ru-RU" i="1" dirty="0" smtClean="0"/>
              <a:t>«Чудо природы во всех отношениях»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котловины озера </a:t>
            </a:r>
            <a:endParaRPr lang="ru-RU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Возраст озера  Байкал 15-20 млн. лет.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Озеро – тектонического происхождения, т.к. оно находится в древней котловине, образованной в результате разлома земной коры.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является причиной большой глубины озера. Длина озера около 620 км, а ширина- от 24 до 79 км.  Очертания  озера продолговатые – соответствуют разлому</a:t>
            </a:r>
            <a:r>
              <a:rPr lang="ru-RU" dirty="0" smtClean="0"/>
              <a:t>.</a:t>
            </a:r>
          </a:p>
        </p:txBody>
      </p:sp>
      <p:pic>
        <p:nvPicPr>
          <p:cNvPr id="5" name="Picture 2" descr="C:\Users\школа\Pictures\lake-baikal-la2002132-0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Байкал – самое глубокое озеро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Наибольшая глубина – 1620 м, </a:t>
            </a:r>
          </a:p>
          <a:p>
            <a:pPr>
              <a:buNone/>
            </a:pPr>
            <a:r>
              <a:rPr lang="ru-RU" dirty="0" smtClean="0"/>
              <a:t>средняя –уровня Мирового океана,</a:t>
            </a:r>
          </a:p>
          <a:p>
            <a:pPr>
              <a:buNone/>
            </a:pPr>
            <a:r>
              <a:rPr lang="ru-RU" dirty="0" smtClean="0"/>
              <a:t> а уровень зеркала воды на 453 м выше .</a:t>
            </a:r>
          </a:p>
          <a:p>
            <a:pPr>
              <a:buNone/>
            </a:pPr>
            <a:r>
              <a:rPr lang="ru-RU" dirty="0"/>
              <a:t>Байкальская вода содержит мало растворенных и взвешенных веществ, поэтому ее прозрачность превосходит все озерные водоемы мира и приближается к прозрачности вод океанов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школа\Desktop\оксана петровна байкал\voda_bajkal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64343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берегов озера Байкал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Породы берегов Байкала кристаллические, берега гористые. </a:t>
            </a:r>
          </a:p>
          <a:p>
            <a:pPr>
              <a:buNone/>
            </a:pPr>
            <a:r>
              <a:rPr lang="ru-RU" dirty="0" smtClean="0"/>
              <a:t>На территории котловины и его берегов до сих пор происходят движения земной коры. </a:t>
            </a:r>
          </a:p>
          <a:p>
            <a:pPr>
              <a:buNone/>
            </a:pPr>
            <a:r>
              <a:rPr lang="ru-RU" dirty="0" smtClean="0"/>
              <a:t>     В результате сброса части побережья образовался залив  Провал.</a:t>
            </a:r>
            <a:endParaRPr lang="ru-RU" dirty="0"/>
          </a:p>
        </p:txBody>
      </p:sp>
      <p:pic>
        <p:nvPicPr>
          <p:cNvPr id="7" name="Picture 3" descr="C:\Users\школа\Pictures\lake-baikal-l27f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643050"/>
            <a:ext cx="4329114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Острова Байкала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614734" cy="4554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Байкале 27 островов, самый большой из них – остров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расположен в средней части озера, вблизи западного побережья.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Остров вытянут вдоль берега Байкала, длина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73 км (между мысами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Умыш-Тамэ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ширина достигает 15 км.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острова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около 700 кв.км, длина береговой линии около 210 км.</a:t>
            </a:r>
          </a:p>
        </p:txBody>
      </p:sp>
      <p:pic>
        <p:nvPicPr>
          <p:cNvPr id="2050" name="Picture 2" descr="C:\Users\школа\Desktop\olkhon-l67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 означает слово «Байкал»? 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«Байкал» </a:t>
            </a:r>
            <a:r>
              <a:rPr lang="ru-RU" dirty="0"/>
              <a:t>– название </a:t>
            </a:r>
            <a:r>
              <a:rPr lang="ru-RU" dirty="0" err="1" smtClean="0"/>
              <a:t>тюркоязычное</a:t>
            </a:r>
            <a:r>
              <a:rPr lang="ru-RU" dirty="0" smtClean="0"/>
              <a:t>, происходит </a:t>
            </a:r>
            <a:r>
              <a:rPr lang="ru-RU" dirty="0"/>
              <a:t>от </a:t>
            </a:r>
            <a:r>
              <a:rPr lang="ru-RU" dirty="0" smtClean="0"/>
              <a:t>Бай-Куль, </a:t>
            </a:r>
            <a:r>
              <a:rPr lang="ru-RU" dirty="0"/>
              <a:t>что значит «Богатое </a:t>
            </a:r>
            <a:r>
              <a:rPr lang="ru-RU" dirty="0" smtClean="0"/>
              <a:t>озеро».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Некоторые </a:t>
            </a:r>
            <a:r>
              <a:rPr lang="ru-RU" dirty="0"/>
              <a:t>исследователи полагают, что это слово происходит от монгольского </a:t>
            </a:r>
            <a:r>
              <a:rPr lang="ru-RU" dirty="0" err="1"/>
              <a:t>Байгал</a:t>
            </a:r>
            <a:r>
              <a:rPr lang="ru-RU" dirty="0"/>
              <a:t> («богатый огонь») или </a:t>
            </a:r>
            <a:r>
              <a:rPr lang="ru-RU" dirty="0" err="1"/>
              <a:t>Байгал</a:t>
            </a:r>
            <a:r>
              <a:rPr lang="ru-RU" dirty="0"/>
              <a:t> </a:t>
            </a:r>
            <a:r>
              <a:rPr lang="ru-RU" dirty="0" err="1"/>
              <a:t>Далай</a:t>
            </a:r>
            <a:r>
              <a:rPr lang="ru-RU" dirty="0"/>
              <a:t> («большое море»).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Климат озера Байкал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471858" cy="50546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Умеренный климатический пояс,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резко континентальный тип климата.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Средняя</a:t>
            </a:r>
            <a:r>
              <a:rPr lang="en-US" dirty="0" smtClean="0"/>
              <a:t> </a:t>
            </a:r>
            <a:r>
              <a:rPr lang="ru-RU" dirty="0" smtClean="0"/>
              <a:t>температура января –</a:t>
            </a:r>
            <a:r>
              <a:rPr lang="en-US" dirty="0" smtClean="0"/>
              <a:t> </a:t>
            </a:r>
            <a:r>
              <a:rPr lang="ru-RU" dirty="0" smtClean="0"/>
              <a:t>17</a:t>
            </a:r>
            <a:r>
              <a:rPr lang="ru-RU" baseline="30000" dirty="0" smtClean="0"/>
              <a:t>0 </a:t>
            </a:r>
            <a:r>
              <a:rPr lang="ru-RU" dirty="0" smtClean="0"/>
              <a:t>С, 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июля  +</a:t>
            </a:r>
            <a:r>
              <a:rPr lang="en-US" dirty="0" smtClean="0"/>
              <a:t> </a:t>
            </a:r>
            <a:r>
              <a:rPr lang="ru-RU" dirty="0" smtClean="0"/>
              <a:t>16</a:t>
            </a:r>
            <a:r>
              <a:rPr lang="ru-RU" baseline="30000" dirty="0" smtClean="0"/>
              <a:t>0</a:t>
            </a:r>
            <a:r>
              <a:rPr lang="ru-RU" dirty="0" smtClean="0"/>
              <a:t>С.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Количество осадков от 200 до 900 мм в год.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13824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"/>
          <a:stretch>
            <a:fillRect/>
          </a:stretch>
        </p:blipFill>
        <p:spPr bwMode="auto">
          <a:xfrm>
            <a:off x="4000496" y="1000108"/>
            <a:ext cx="4929222" cy="568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Температура и ледовый режим озера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Вода в озере круглый год холодная.</a:t>
            </a:r>
          </a:p>
          <a:p>
            <a:pPr>
              <a:buNone/>
            </a:pPr>
            <a:r>
              <a:rPr lang="ru-RU" dirty="0" smtClean="0"/>
              <a:t>Температура воды – 10 -12˚С . </a:t>
            </a:r>
          </a:p>
          <a:p>
            <a:pPr>
              <a:buNone/>
            </a:pPr>
            <a:r>
              <a:rPr lang="ru-RU" dirty="0" smtClean="0"/>
              <a:t>Температура может колебаться у побережья и открытом озере.</a:t>
            </a:r>
          </a:p>
          <a:p>
            <a:pPr>
              <a:buNone/>
            </a:pPr>
            <a:r>
              <a:rPr lang="ru-RU" dirty="0" smtClean="0"/>
              <a:t>Замерзает озеро в конце декабря, но и вскрывается поздно – в мае. Почему?</a:t>
            </a:r>
          </a:p>
          <a:p>
            <a:pPr>
              <a:buNone/>
            </a:pPr>
            <a:r>
              <a:rPr lang="ru-RU" dirty="0" smtClean="0"/>
              <a:t>Льды плавают до конца мая-начала июня.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школа\Desktop\оксана петровна байкал\20120110172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30" y="1357298"/>
            <a:ext cx="4643470" cy="5072097"/>
          </a:xfrm>
          <a:prstGeom prst="rect">
            <a:avLst/>
          </a:prstGeom>
          <a:noFill/>
        </p:spPr>
      </p:pic>
      <p:pic>
        <p:nvPicPr>
          <p:cNvPr id="5" name="Picture 3" descr="зим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7685" y="1285860"/>
            <a:ext cx="4786315" cy="531655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8258204" cy="526893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Многообразие байкальских ветров отражено в местных названиях. Вековые наблюдения местных жителей позволили выделить ряд закономерностей для каждого ветра.</a:t>
            </a:r>
          </a:p>
          <a:p>
            <a:r>
              <a:rPr lang="ru-RU" sz="3200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(Ангара) – так называется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северный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дующий вдоль всего Байкала с севера на юг.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сухой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ветер, в ясную солнечную погоду он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дует спокойно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без резких порывов. В ноябре-декабре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раскачивает Байкал тяжелыми крутыми волнами до 4- 6 метров.</a:t>
            </a:r>
          </a:p>
          <a:p>
            <a:r>
              <a:rPr lang="ru-RU" sz="3200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Баргузин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могучий ветер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дует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Баргузинской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долины поперек и вдоль Байкала. Этот ветер дует ровно, с постепенно нарастающей мощью,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его продолжительность заметно уступает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ветер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приносит с собой солнечную устойчивую погоду.</a:t>
            </a:r>
          </a:p>
          <a:p>
            <a:pPr>
              <a:spcBef>
                <a:spcPct val="50000"/>
              </a:spcBef>
            </a:pPr>
            <a:r>
              <a:rPr lang="ru-RU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Култук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ветер, дующий от южной оконечности Байкала вдоль всего озера. Култук </a:t>
            </a:r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несет с собой жестокие штормы и плохую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дождливую погоду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Но он не бывает  продолжительным.</a:t>
            </a:r>
          </a:p>
          <a:p>
            <a:pPr>
              <a:spcBef>
                <a:spcPct val="50000"/>
              </a:spcBef>
            </a:pPr>
            <a:r>
              <a:rPr lang="ru-RU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Горный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северо-западный боковой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ветер, внезапно срывающийся с гор. Это самый 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коварный и порывистый ветер.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начинается неожиданно и быстро набирает силу.</a:t>
            </a:r>
          </a:p>
          <a:p>
            <a:pPr>
              <a:spcBef>
                <a:spcPct val="50000"/>
              </a:spcBef>
            </a:pPr>
            <a:r>
              <a:rPr lang="ru-RU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разновидность горной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самый сильный и страшный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ветров на Байкале. Скорость его превышает 40м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Летом ветер может внезапно начаться и также внезапно кончиться, осенью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дует целые сутки. 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ru-RU" b="1"/>
              <a:t>Местные ветра Байкала 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                           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 b="1"/>
              <a:t>Баргузин             Верховик               Култук</a:t>
            </a:r>
          </a:p>
        </p:txBody>
      </p:sp>
      <p:pic>
        <p:nvPicPr>
          <p:cNvPr id="47110" name="Picture 6" descr="баргу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2665413" cy="1778000"/>
          </a:xfrm>
          <a:prstGeom prst="rect">
            <a:avLst/>
          </a:prstGeom>
          <a:noFill/>
        </p:spPr>
      </p:pic>
      <p:pic>
        <p:nvPicPr>
          <p:cNvPr id="47111" name="Picture 7" descr="верхов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916113"/>
            <a:ext cx="2630488" cy="1981200"/>
          </a:xfrm>
          <a:noFill/>
          <a:ln/>
        </p:spPr>
      </p:pic>
      <p:pic>
        <p:nvPicPr>
          <p:cNvPr id="47112" name="Picture 8" descr="култу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420938"/>
            <a:ext cx="2881312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Движение вод озера Байкал</a:t>
            </a:r>
            <a:br>
              <a:rPr lang="ru-RU" sz="3100" dirty="0" smtClean="0"/>
            </a:br>
            <a:r>
              <a:rPr lang="ru-RU" sz="3100" dirty="0" smtClean="0"/>
              <a:t>Озеро редко бывает спокойным. У берегов волны с</a:t>
            </a:r>
            <a:br>
              <a:rPr lang="ru-RU" sz="3100" dirty="0" smtClean="0"/>
            </a:br>
            <a:r>
              <a:rPr lang="ru-RU" sz="3100" dirty="0" smtClean="0"/>
              <a:t>шумом и грохотом разбиваются о скалы. </a:t>
            </a:r>
            <a:br>
              <a:rPr lang="ru-RU" sz="3100" dirty="0" smtClean="0"/>
            </a:br>
            <a:r>
              <a:rPr lang="ru-RU" sz="3100" dirty="0" smtClean="0"/>
              <a:t>Шторм на озере поднимает ураганный ветер- </a:t>
            </a:r>
            <a:r>
              <a:rPr lang="ru-RU" sz="3100" dirty="0" err="1" smtClean="0"/>
              <a:t>сарма</a:t>
            </a:r>
            <a:r>
              <a:rPr lang="ru-RU" sz="3100" dirty="0" smtClean="0"/>
              <a:t>, </a:t>
            </a:r>
            <a:br>
              <a:rPr lang="ru-RU" sz="3100" dirty="0" smtClean="0"/>
            </a:br>
            <a:r>
              <a:rPr lang="ru-RU" sz="3100" dirty="0" smtClean="0"/>
              <a:t>дующий </a:t>
            </a:r>
            <a:r>
              <a:rPr lang="ru-RU" sz="3100" smtClean="0"/>
              <a:t>с северо-запада </a:t>
            </a:r>
            <a:r>
              <a:rPr lang="ru-RU" sz="3100" dirty="0" smtClean="0"/>
              <a:t>с гор поперек озера.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Picture 2" descr="C:\Users\школа\Desktop\htorm_edit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5011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Озеро Байкал – жемчужина Сибири </a:t>
            </a:r>
            <a:endParaRPr lang="ru-RU" sz="2800" dirty="0"/>
          </a:p>
        </p:txBody>
      </p:sp>
      <p:pic>
        <p:nvPicPr>
          <p:cNvPr id="9" name="Рисунок 8" descr="байк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000108"/>
            <a:ext cx="5572132" cy="55721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3714744" cy="5643602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Лесистых гор полуовалы,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Касанье </a:t>
            </a:r>
            <a:r>
              <a:rPr lang="ru-RU" dirty="0" err="1" smtClean="0">
                <a:solidFill>
                  <a:srgbClr val="FFFF00"/>
                </a:solidFill>
              </a:rPr>
              <a:t>голубых</a:t>
            </a:r>
            <a:r>
              <a:rPr lang="ru-RU" dirty="0" smtClean="0">
                <a:solidFill>
                  <a:srgbClr val="FFFF00"/>
                </a:solidFill>
              </a:rPr>
              <a:t> лекал,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скалы, срезанные валом,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небо, павшее в Байкал,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сам он – величав и вечен,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гранитной раме вырезной,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весь – до донышка – просвечен,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весь – до капельки – родной.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Ангары полет строптивый,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ветра крик, и гул турбин,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птицы – сосны над обрывом,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дикий ветер баргузин –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 этом, без чего не в силах,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Быть далью даль и ширью ширь,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ты немыслима, Россия 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ты немыслима, Сибирь!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М. Сергеев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озера Байкал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Байкал впадают около 350 рек.</a:t>
            </a:r>
          </a:p>
          <a:p>
            <a:pPr>
              <a:buNone/>
            </a:pPr>
            <a:r>
              <a:rPr lang="ru-RU" dirty="0" smtClean="0"/>
              <a:t>Самые крупные из них:</a:t>
            </a:r>
          </a:p>
          <a:p>
            <a:r>
              <a:rPr lang="ru-RU" dirty="0" smtClean="0"/>
              <a:t>Селенга</a:t>
            </a:r>
          </a:p>
          <a:p>
            <a:r>
              <a:rPr lang="ru-RU" dirty="0" smtClean="0"/>
              <a:t>Верхняя Ангара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(см. фото)</a:t>
            </a:r>
          </a:p>
          <a:p>
            <a:r>
              <a:rPr lang="ru-RU" dirty="0" smtClean="0"/>
              <a:t>Баргузин</a:t>
            </a:r>
          </a:p>
          <a:p>
            <a:r>
              <a:rPr lang="ru-RU" dirty="0" smtClean="0"/>
              <a:t>Турка</a:t>
            </a:r>
            <a:endParaRPr lang="ru-RU" dirty="0"/>
          </a:p>
          <a:p>
            <a:r>
              <a:rPr lang="ru-RU" dirty="0" smtClean="0"/>
              <a:t>Снежная</a:t>
            </a:r>
          </a:p>
          <a:p>
            <a:r>
              <a:rPr lang="ru-RU" dirty="0" err="1" smtClean="0"/>
              <a:t>Сарма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3074" name="Picture 2" descr="C:\Users\школа\Desktop\800px-Verkhnyaya_Anga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40055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школа\Desktop\0009-009-Istok-reki-Ang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</a:t>
            </a:r>
            <a:r>
              <a:rPr lang="ru-RU" dirty="0"/>
              <a:t>Б</a:t>
            </a:r>
            <a:r>
              <a:rPr lang="ru-RU" dirty="0" smtClean="0"/>
              <a:t>айкала вытекает только </a:t>
            </a:r>
            <a:br>
              <a:rPr lang="ru-RU" dirty="0" smtClean="0"/>
            </a:br>
            <a:r>
              <a:rPr lang="ru-RU" dirty="0" smtClean="0"/>
              <a:t>одна река. Какая?</a:t>
            </a:r>
            <a:endParaRPr lang="ru-RU" dirty="0"/>
          </a:p>
        </p:txBody>
      </p:sp>
      <p:pic>
        <p:nvPicPr>
          <p:cNvPr id="6" name="Picture 13" descr="anga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643998" cy="471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/>
              <a:t>Уникальность воды Байкала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Уникальна вода Байкала.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По её прозрачности Байкал превосходит альпийские озера.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Белый диск, используемый для определения прозрачности воды, виден в озере на глубине 40 м!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Главная ценность байкальской воды в её гидрохимических свойствах и качестве.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Она может быть использована как в бытовых целях, так и в целом ряде производств.</a:t>
            </a:r>
          </a:p>
        </p:txBody>
      </p:sp>
      <p:pic>
        <p:nvPicPr>
          <p:cNvPr id="24583" name="Picture 7" descr="Диск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17600"/>
            <a:ext cx="3960813" cy="2817813"/>
          </a:xfrm>
          <a:noFill/>
          <a:ln/>
        </p:spPr>
      </p:pic>
      <p:pic>
        <p:nvPicPr>
          <p:cNvPr id="24584" name="Picture 8" descr="Дис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4076700"/>
            <a:ext cx="2951162" cy="2581275"/>
          </a:xfrm>
          <a:noFill/>
          <a:ln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r>
              <a:rPr lang="ru-RU" sz="4000"/>
              <a:t>Байкал – самое уникальное озеро на планете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038600" cy="489743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Вода Байкала – химически очень чистая, слабо минерализованная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 в 1 л менее 0,1 г солей),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богата кислородом.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видов живых организмов озера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эндемичны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то есть не встречаются больше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Большое по объему чистейшей пресной воды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(20% мировых запасов)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– за большой глубины и протяженности в Байкале собрано колоссальное количество пресной воды – 1/10 часть пресных вод всей планеты.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Полная смена воды в Байкале происходит в течение 332 лет.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нигде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31" name="Picture 7" descr="Байкал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36700"/>
            <a:ext cx="3384550" cy="2255838"/>
          </a:xfrm>
          <a:noFill/>
          <a:ln/>
        </p:spPr>
      </p:pic>
      <p:pic>
        <p:nvPicPr>
          <p:cNvPr id="26632" name="Picture 8" descr="Байкал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933825"/>
            <a:ext cx="3311525" cy="2495550"/>
          </a:xfrm>
          <a:noFill/>
          <a:ln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Особенности природы Байкала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По продолжительности солнечного сияния район Байкала превосходит такие известные курорты, как Железноводск, Давос и др., и не уступает странам Средиземноморья.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Горная тайга, окружающая Байкал, издавна известна ценными породами деревьев, богатством пушных зверей. Байкальский соболь дает самый ценный мех в Сибири.</a:t>
            </a:r>
          </a:p>
        </p:txBody>
      </p:sp>
      <p:pic>
        <p:nvPicPr>
          <p:cNvPr id="49162" name="Picture 10" descr="Байкал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989138"/>
            <a:ext cx="2232025" cy="1681162"/>
          </a:xfrm>
          <a:noFill/>
          <a:ln/>
        </p:spPr>
      </p:pic>
      <p:pic>
        <p:nvPicPr>
          <p:cNvPr id="1026" name="Picture 2" descr="F:\flora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520" y="4114800"/>
            <a:ext cx="279596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ru-RU" b="1"/>
              <a:t>Значение Байкала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8974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Неповторимый животный и растительный мир озера делают его «музеем живых древностей». Не зря озеро Байкал вошло в число семи чудес России.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Многочисленные заповедники созданные на берегах и островах Байкала сохраняют уникальность всего природного комплекса. Старейшим из всех заповедников Байкала является </a:t>
            </a:r>
            <a:r>
              <a:rPr lang="ru-RU" sz="2000" b="1"/>
              <a:t>Б</a:t>
            </a:r>
            <a:r>
              <a:rPr lang="ru-RU" sz="2400" b="1"/>
              <a:t>аргузинский заповедник.</a:t>
            </a:r>
          </a:p>
        </p:txBody>
      </p:sp>
      <p:pic>
        <p:nvPicPr>
          <p:cNvPr id="53255" name="Picture 7" descr="заповедн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3429000"/>
            <a:ext cx="2193925" cy="2952750"/>
          </a:xfrm>
          <a:noFill/>
          <a:ln/>
        </p:spPr>
      </p:pic>
      <p:pic>
        <p:nvPicPr>
          <p:cNvPr id="53256" name="Picture 8" descr="заповедник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412875"/>
            <a:ext cx="3095625" cy="1852613"/>
          </a:xfrm>
          <a:noFill/>
          <a:ln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 b="1"/>
              <a:t>Значение Байкала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38600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Неповторимая красота Байкала, живописные его берега и острова привлекали и привлекают туристов из нашей страны и зарубежья.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Целебный воздух, многочисленные термальные источники могут служить хорошей базой для создания курортов и зон отдыха.</a:t>
            </a:r>
          </a:p>
        </p:txBody>
      </p:sp>
      <p:pic>
        <p:nvPicPr>
          <p:cNvPr id="51207" name="Picture 7" descr="залив Провал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3351212" cy="2233612"/>
          </a:xfrm>
          <a:noFill/>
          <a:ln/>
        </p:spPr>
      </p:pic>
      <p:pic>
        <p:nvPicPr>
          <p:cNvPr id="51208" name="Picture 8" descr="Байкал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365625"/>
            <a:ext cx="2808288" cy="2132013"/>
          </a:xfrm>
          <a:noFill/>
          <a:ln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ulez-t.info/uploads/posts/2011-05/1305558876_388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0" y="4549775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Байкал поражает красотой, богатством фауны, своей уникальностью и неповторимостью.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Подсчитано, что  60% из 2630 видов животных и растений, встречающихся в озере,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эндемики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" Рыбы в ней - осетры и таймени, и стерляди, и омули, и сиги, и прочих родов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много...в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окияне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море большом, живучи на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Мезени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, таких не видал. А рыбы зело густо в нем: осетры и таймени жирны гораздо, нельзя жарить на сковороде, жир все будет".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Житие протопопа Аввакума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Географическое положение Байкала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71480"/>
            <a:ext cx="4500562" cy="58579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 Байкал располагается на юге Восточной Сибири, омывая берега Иркутской области и республики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Бурятиия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водоем представлен формой полумесяца Байкал вытянулся с юго-запада на северо-восток между 55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51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северной широты и 103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43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109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58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восточной долготы.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длине Байкал растянулся на 636 км, его ширина в большей точке достигает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81 км, а в меньшей точке – 27 км.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rezk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00042"/>
            <a:ext cx="464343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ru-RU" b="1"/>
              <a:t>Эндемики Байкала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860800"/>
            <a:ext cx="8713788" cy="25923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Голомянка                  Омуль                     Бычки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Наиболее интересные эндемики Байкала – голомянка, омуль, бычки – подкаменщики. Голомянка – это розовато – белая полупрозрачная рыбка, не имеющая чешуи. Голомянка – живородящая рыба, то есть она не мечет икру, а родит живых детенышей.</a:t>
            </a:r>
          </a:p>
        </p:txBody>
      </p:sp>
      <p:pic>
        <p:nvPicPr>
          <p:cNvPr id="28681" name="Picture 9" descr="голомян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12950"/>
            <a:ext cx="2592388" cy="1711325"/>
          </a:xfrm>
          <a:noFill/>
          <a:ln/>
        </p:spPr>
      </p:pic>
      <p:pic>
        <p:nvPicPr>
          <p:cNvPr id="28682" name="Picture 10" descr="ом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54213"/>
            <a:ext cx="2881313" cy="1790700"/>
          </a:xfrm>
          <a:prstGeom prst="rect">
            <a:avLst/>
          </a:prstGeom>
          <a:noFill/>
        </p:spPr>
      </p:pic>
      <p:pic>
        <p:nvPicPr>
          <p:cNvPr id="28683" name="Picture 11" descr="быч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27763" y="1916113"/>
            <a:ext cx="2449512" cy="1831975"/>
          </a:xfrm>
          <a:noFill/>
          <a:ln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16573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/>
              <a:t>Из млекопитающих в озере водится байкальский тюлень – нерпа, обладающий прекрасным мехом.</a:t>
            </a:r>
          </a:p>
        </p:txBody>
      </p:sp>
      <p:pic>
        <p:nvPicPr>
          <p:cNvPr id="34823" name="Picture 7" descr="нерп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81300"/>
            <a:ext cx="3024187" cy="3024188"/>
          </a:xfrm>
          <a:noFill/>
          <a:ln/>
        </p:spPr>
      </p:pic>
      <p:pic>
        <p:nvPicPr>
          <p:cNvPr id="34824" name="Picture 8" descr="тюл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349500"/>
            <a:ext cx="5184775" cy="35591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ru-RU" sz="4000" b="1"/>
              <a:t>Промысловые</a:t>
            </a:r>
            <a:r>
              <a:rPr lang="ru-RU" sz="4000"/>
              <a:t> </a:t>
            </a:r>
            <a:r>
              <a:rPr lang="ru-RU" sz="4000" b="1"/>
              <a:t>рыбы</a:t>
            </a:r>
            <a:r>
              <a:rPr lang="ru-RU" sz="4000"/>
              <a:t> </a:t>
            </a:r>
            <a:r>
              <a:rPr lang="ru-RU" sz="4000" b="1"/>
              <a:t>Байкала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076700"/>
            <a:ext cx="8229600" cy="2520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Омуль                        Сиг             Осётр        Хариус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  <a:p>
            <a:pPr algn="ctr">
              <a:buFont typeface="Wingdings" pitchFamily="2" charset="2"/>
              <a:buNone/>
            </a:pPr>
            <a:r>
              <a:rPr lang="ru-RU" sz="2400"/>
              <a:t>В озере есть весьма ценные промысловые рыбы и животные. Это прежде всего знаменитый омуль – необычно нежная и приятная на вкус рыба, а также сиг, осетр, хариус.</a:t>
            </a:r>
          </a:p>
        </p:txBody>
      </p:sp>
      <p:pic>
        <p:nvPicPr>
          <p:cNvPr id="31753" name="Picture 9" descr="ому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2881312" cy="1878013"/>
          </a:xfrm>
          <a:noFill/>
          <a:ln/>
        </p:spPr>
      </p:pic>
      <p:pic>
        <p:nvPicPr>
          <p:cNvPr id="31754" name="Picture 10" descr="сиг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2060575"/>
            <a:ext cx="2447925" cy="1843088"/>
          </a:xfrm>
          <a:noFill/>
          <a:ln/>
        </p:spPr>
      </p:pic>
      <p:pic>
        <p:nvPicPr>
          <p:cNvPr id="31755" name="Picture 11" descr="осет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268413"/>
            <a:ext cx="2252663" cy="1693862"/>
          </a:xfrm>
          <a:prstGeom prst="rect">
            <a:avLst/>
          </a:prstGeom>
          <a:noFill/>
        </p:spPr>
      </p:pic>
      <p:pic>
        <p:nvPicPr>
          <p:cNvPr id="31756" name="Picture 12" descr="хариу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492375"/>
            <a:ext cx="2411412" cy="15589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ru-RU" sz="4000"/>
              <a:t>Экологическое состояние Байкала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933825"/>
            <a:ext cx="8785225" cy="2590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Сооружение Иркутской ГЭС, Селенгинского картонного комбината, различных промышленных предприятий в Улан – Удэ и Иркутске отрицательно влияет на природу Байкала. К сожалению, и в 50 – 60 – х гг. и даже сейчас далеко не все понимают необходимость бережного отношения к природе. Необходимость сохранения как отдельных компонентов природы, так и всего природно – территориального комплекса. Только разумное, основанное на современных технологиях освоение природных ресурсов Байкала поможет и получить экономические выгоды, и сохранить эту природную святыню для наших потомков.</a:t>
            </a:r>
          </a:p>
        </p:txBody>
      </p:sp>
      <p:pic>
        <p:nvPicPr>
          <p:cNvPr id="55305" name="Picture 9" descr="Байкал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2608262" cy="1849438"/>
          </a:xfrm>
          <a:noFill/>
          <a:ln/>
        </p:spPr>
      </p:pic>
      <p:pic>
        <p:nvPicPr>
          <p:cNvPr id="55307" name="Picture 11" descr="Байкал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700213"/>
            <a:ext cx="2592387" cy="1757362"/>
          </a:xfrm>
          <a:prstGeom prst="rect">
            <a:avLst/>
          </a:prstGeom>
          <a:noFill/>
        </p:spPr>
      </p:pic>
      <p:pic>
        <p:nvPicPr>
          <p:cNvPr id="55309" name="Picture 13" descr="иркутская гэ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76600" y="1844675"/>
            <a:ext cx="2630488" cy="1981200"/>
          </a:xfrm>
          <a:noFill/>
          <a:ln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85225" cy="1371600"/>
          </a:xfrm>
        </p:spPr>
        <p:txBody>
          <a:bodyPr/>
          <a:lstStyle/>
          <a:p>
            <a:r>
              <a:rPr lang="ru-RU" sz="4000"/>
              <a:t>«Кто Байкала не видал, тот в Сибири не бывал», - говорят сибиряки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Байкал – уникальное озеро, одно из неповторимых чудес планеты, поистине природная святыня не только россиян, но и всего человечества. Байкал – великан, богатырь, красавец под стать Сибири – матушке.</a:t>
            </a:r>
          </a:p>
        </p:txBody>
      </p:sp>
      <p:pic>
        <p:nvPicPr>
          <p:cNvPr id="8197" name="Picture 5" descr="Байка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05038"/>
            <a:ext cx="4038600" cy="3744912"/>
          </a:xfrm>
          <a:noFill/>
          <a:ln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Озеро лежит в Байкальской впадине – бездонной каменной чаше, со всех сторон окруженной горами.</a:t>
            </a:r>
          </a:p>
          <a:p>
            <a:pPr>
              <a:buNone/>
            </a:pPr>
            <a:r>
              <a:rPr lang="ru-RU" dirty="0" smtClean="0"/>
              <a:t>Глубина впадины определяется высотой гор над ней, глубиной озера и толщиной выстилающих его дно рыхлых осадков. </a:t>
            </a:r>
          </a:p>
          <a:p>
            <a:pPr>
              <a:buNone/>
            </a:pPr>
            <a:r>
              <a:rPr lang="ru-RU" dirty="0" smtClean="0"/>
              <a:t>Слой этих озерных осадков достигает толщины 6000 метров.</a:t>
            </a:r>
            <a:r>
              <a:rPr lang="en-US" dirty="0" smtClean="0"/>
              <a:t> </a:t>
            </a:r>
            <a:r>
              <a:rPr lang="ru-RU" dirty="0" smtClean="0"/>
              <a:t>Зная толщину слоя осадков,</a:t>
            </a:r>
            <a:r>
              <a:rPr lang="en-US" dirty="0" smtClean="0"/>
              <a:t> </a:t>
            </a:r>
            <a:r>
              <a:rPr lang="ru-RU" dirty="0" smtClean="0"/>
              <a:t> нетрудно высчитать, что глубина кристаллического ложа Байкала достигает</a:t>
            </a:r>
            <a:r>
              <a:rPr lang="en-US" dirty="0" smtClean="0"/>
              <a:t> </a:t>
            </a:r>
            <a:r>
              <a:rPr lang="ru-RU" dirty="0" smtClean="0"/>
              <a:t> 8-9 км. </a:t>
            </a:r>
          </a:p>
          <a:p>
            <a:endParaRPr lang="ru-RU" dirty="0"/>
          </a:p>
        </p:txBody>
      </p:sp>
      <p:pic>
        <p:nvPicPr>
          <p:cNvPr id="5" name="Picture 9" descr="риф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7149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История открытия озера.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В древние времена не существовало единого названия озера Байкал. Каждая народность, жившая на его берегу, именовала его по своему. Китайцы еще в сто десятом году до н.э. называли 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Бэйхай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монголы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Тенгис-далай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бурят-монголы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Байгаал-далай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30  годах прошлого века на Байкале проживал народ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Баргуты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смену им пришла другая народность – Буряты , которые начали активно заселять территорию озера.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b="1"/>
              <a:t>История освоения Байкала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3644900"/>
            <a:ext cx="8713788" cy="2952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И.Д. Черский     И.Г. Гмелин     П.С. Паллас    В.А. Обручев   Л.С. Берг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Русские землепроходцы вышли к Байкалу в 17 веке. Первые русские сообщения о Байкале появляются в 1640 г. Любопытные данные о нем содержатся в «Житии протопопа Аввакума», сосланного в Забайкалье и побывавшего на озере в 1656 г. Изучением Байкала занимались многие крупные ученые (Иван Демидович Черский), академики Российской академии ( Иван Геогр Гмелин, Петр Симон Паллас, Владимир Афанасьевич Обручев, Лев Семенович Берг). </a:t>
            </a:r>
          </a:p>
        </p:txBody>
      </p:sp>
      <p:pic>
        <p:nvPicPr>
          <p:cNvPr id="37897" name="Picture 9" descr="Черски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1609725" cy="1981200"/>
          </a:xfrm>
          <a:noFill/>
          <a:ln/>
        </p:spPr>
      </p:pic>
      <p:pic>
        <p:nvPicPr>
          <p:cNvPr id="37898" name="Picture 10" descr="Гме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84313"/>
            <a:ext cx="1501775" cy="1944687"/>
          </a:xfrm>
          <a:prstGeom prst="rect">
            <a:avLst/>
          </a:prstGeom>
          <a:noFill/>
        </p:spPr>
      </p:pic>
      <p:pic>
        <p:nvPicPr>
          <p:cNvPr id="37899" name="Picture 11" descr="палла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1484313"/>
            <a:ext cx="1339850" cy="1943100"/>
          </a:xfrm>
          <a:noFill/>
          <a:ln/>
        </p:spPr>
      </p:pic>
      <p:pic>
        <p:nvPicPr>
          <p:cNvPr id="37900" name="Picture 12" descr="обруч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484313"/>
            <a:ext cx="1285875" cy="1944687"/>
          </a:xfrm>
          <a:prstGeom prst="rect">
            <a:avLst/>
          </a:prstGeom>
          <a:noFill/>
        </p:spPr>
      </p:pic>
      <p:pic>
        <p:nvPicPr>
          <p:cNvPr id="37901" name="Picture 13" descr="Бер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484313"/>
            <a:ext cx="1450975" cy="194468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Появление русских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Русские пришли на Байкал в 1643 г. Одним из них был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Курбат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Иванов, открывший остров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школа\Pictures\untitled казаки - копия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16231" y="1600200"/>
            <a:ext cx="33025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1656 году в Забайкалье был сослан протопоп Аввакум. В своих записях « Житие протопопа Аввакума» изложил интересные факты об озере.</a:t>
            </a:r>
            <a:endParaRPr lang="ru-RU" sz="3600" dirty="0"/>
          </a:p>
        </p:txBody>
      </p:sp>
      <p:pic>
        <p:nvPicPr>
          <p:cNvPr id="4098" name="Picture 2" descr="C:\Users\школа\Pictures\1308671940_avvaq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321471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Происхождение Байкала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До сих пор нет единой точки зрения на происхождение впадины Байкала. Одни утверждают, что она возникла в результате глубоких разломов и последующего опускания земной коры. Другие считают, что впадина Байкала – следствие медленного прогибания земной коры.  Озеро и окружающие его горы находятся в сейсмоактивной зоне. Наиболее сильное землетрясение произошло на Байкале в конце 1861 г., когда образовался залив Провал.</a:t>
            </a:r>
          </a:p>
        </p:txBody>
      </p:sp>
      <p:pic>
        <p:nvPicPr>
          <p:cNvPr id="40967" name="Picture 7" descr="Байкал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4292600"/>
            <a:ext cx="2952750" cy="2203450"/>
          </a:xfrm>
          <a:noFill/>
          <a:ln/>
        </p:spPr>
      </p:pic>
      <p:pic>
        <p:nvPicPr>
          <p:cNvPr id="40968" name="Picture 8" descr="залив Прова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268413"/>
            <a:ext cx="3743325" cy="2925762"/>
          </a:xfrm>
          <a:noFill/>
          <a:ln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1587</Words>
  <Application>Microsoft Office PowerPoint</Application>
  <PresentationFormat>Экран (4:3)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Байкал- жемчужина Сибири</vt:lpstr>
      <vt:lpstr>Озеро Байкал – жемчужина Сибири </vt:lpstr>
      <vt:lpstr>Географическое положение Байкала</vt:lpstr>
      <vt:lpstr>Презентация PowerPoint</vt:lpstr>
      <vt:lpstr>История открытия озера.</vt:lpstr>
      <vt:lpstr>История освоения Байкала</vt:lpstr>
      <vt:lpstr>Появление русских </vt:lpstr>
      <vt:lpstr>Презентация PowerPoint</vt:lpstr>
      <vt:lpstr>Происхождение Байкала</vt:lpstr>
      <vt:lpstr>Возраст котловины озера </vt:lpstr>
      <vt:lpstr>Байкал – самое глубокое озеро мира</vt:lpstr>
      <vt:lpstr>Характер берегов озера Байкал</vt:lpstr>
      <vt:lpstr>Острова Байкала</vt:lpstr>
      <vt:lpstr>Что означает слово «Байкал»?  </vt:lpstr>
      <vt:lpstr>Климат озера Байкал</vt:lpstr>
      <vt:lpstr>Температура и ледовый режим озера</vt:lpstr>
      <vt:lpstr>Презентация PowerPoint</vt:lpstr>
      <vt:lpstr>Местные ветра Байкала </vt:lpstr>
      <vt:lpstr> Движение вод озера Байкал Озеро редко бывает спокойным. У берегов волны с шумом и грохотом разбиваются о скалы.  Шторм на озере поднимает ураганный ветер- сарма,  дующий с северо-запада с гор поперек озера. </vt:lpstr>
      <vt:lpstr>Реки озера Байкал</vt:lpstr>
      <vt:lpstr>Презентация PowerPoint</vt:lpstr>
      <vt:lpstr>Из Байкала вытекает только  одна река. Какая?</vt:lpstr>
      <vt:lpstr>Уникальность воды Байкала</vt:lpstr>
      <vt:lpstr>Байкал – самое уникальное озеро на планете</vt:lpstr>
      <vt:lpstr>Особенности природы Байкала</vt:lpstr>
      <vt:lpstr>Значение Байкала</vt:lpstr>
      <vt:lpstr>Значение Байкала</vt:lpstr>
      <vt:lpstr>Презентация PowerPoint</vt:lpstr>
      <vt:lpstr>Животный мир</vt:lpstr>
      <vt:lpstr>Эндемики Байкала</vt:lpstr>
      <vt:lpstr>Презентация PowerPoint</vt:lpstr>
      <vt:lpstr>Промысловые рыбы Байкала</vt:lpstr>
      <vt:lpstr>Экологическое состояние Байкала</vt:lpstr>
      <vt:lpstr>«Кто Байкала не видал, тот в Сибири не бывал», - говорят сибиряки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 –  жемчужина Сибири</dc:title>
  <dc:creator>школа</dc:creator>
  <cp:lastModifiedBy>Артём</cp:lastModifiedBy>
  <cp:revision>65</cp:revision>
  <dcterms:created xsi:type="dcterms:W3CDTF">2013-11-25T12:31:40Z</dcterms:created>
  <dcterms:modified xsi:type="dcterms:W3CDTF">2015-04-09T15:36:58Z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1195605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