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дьщ.gif"/>
          <p:cNvPicPr>
            <a:picLocks noChangeAspect="1" noChangeArrowheads="1"/>
          </p:cNvPicPr>
          <p:nvPr userDrawn="1"/>
        </p:nvPicPr>
        <p:blipFill>
          <a:blip r:embed="rId2"/>
          <a:srcRect/>
          <a:stretch>
            <a:fillRect/>
          </a:stretch>
        </p:blipFill>
        <p:spPr bwMode="auto">
          <a:xfrm>
            <a:off x="0" y="-1"/>
            <a:ext cx="9144000" cy="6839049"/>
          </a:xfrm>
          <a:prstGeom prst="rect">
            <a:avLst/>
          </a:prstGeom>
          <a:noFill/>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28728" y="392906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074" name="Picture 2" descr="C:\Documents and Settings\Ольга\Рабочий стол\шаблоны\flovin440.gif"/>
          <p:cNvPicPr>
            <a:picLocks noChangeAspect="1" noChangeArrowheads="1"/>
          </p:cNvPicPr>
          <p:nvPr userDrawn="1"/>
        </p:nvPicPr>
        <p:blipFill>
          <a:blip r:embed="rId2"/>
          <a:srcRect/>
          <a:stretch>
            <a:fillRect/>
          </a:stretch>
        </p:blipFill>
        <p:spPr bwMode="auto">
          <a:xfrm rot="16200000">
            <a:off x="11254" y="4408324"/>
            <a:ext cx="2438422" cy="2460930"/>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7" name="Picture 2" descr="C:\Documents and Settings\Ольга\Рабочий стол\шаблоны\щпг.gif"/>
          <p:cNvPicPr>
            <a:picLocks noChangeAspect="1" noChangeArrowheads="1"/>
          </p:cNvPicPr>
          <p:nvPr userDrawn="1"/>
        </p:nvPicPr>
        <p:blipFill>
          <a:blip r:embed="rId3"/>
          <a:srcRect/>
          <a:stretch>
            <a:fillRect/>
          </a:stretch>
        </p:blipFill>
        <p:spPr bwMode="auto">
          <a:xfrm>
            <a:off x="3107515" y="914384"/>
            <a:ext cx="6036485" cy="594361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2" descr="C:\Documents and Settings\Ольга\Рабочий стол\шаблоны\щпг.gif"/>
          <p:cNvPicPr>
            <a:picLocks noChangeAspect="1" noChangeArrowheads="1"/>
          </p:cNvPicPr>
          <p:nvPr userDrawn="1"/>
        </p:nvPicPr>
        <p:blipFill>
          <a:blip r:embed="rId2"/>
          <a:srcRect/>
          <a:stretch>
            <a:fillRect/>
          </a:stretch>
        </p:blipFill>
        <p:spPr bwMode="auto">
          <a:xfrm>
            <a:off x="3107515" y="914384"/>
            <a:ext cx="6036485" cy="5943616"/>
          </a:xfrm>
          <a:prstGeom prst="rect">
            <a:avLst/>
          </a:prstGeom>
          <a:noFill/>
        </p:spPr>
      </p:pic>
      <p:pic>
        <p:nvPicPr>
          <p:cNvPr id="9" name="Picture 2" descr="C:\Documents and Settings\Ольга\Рабочий стол\шаблоны\flovin440.gif"/>
          <p:cNvPicPr>
            <a:picLocks noChangeAspect="1" noChangeArrowheads="1"/>
          </p:cNvPicPr>
          <p:nvPr userDrawn="1"/>
        </p:nvPicPr>
        <p:blipFill>
          <a:blip r:embed="rId3"/>
          <a:srcRect/>
          <a:stretch>
            <a:fillRect/>
          </a:stretch>
        </p:blipFill>
        <p:spPr bwMode="auto">
          <a:xfrm rot="16200000">
            <a:off x="11254" y="4408324"/>
            <a:ext cx="2438422" cy="246093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8" name="Picture 2" descr="C:\Documents and Settings\Ольга\Рабочий стол\шаблоны\щпг.gif"/>
          <p:cNvPicPr>
            <a:picLocks noChangeAspect="1" noChangeArrowheads="1"/>
          </p:cNvPicPr>
          <p:nvPr userDrawn="1"/>
        </p:nvPicPr>
        <p:blipFill>
          <a:blip r:embed="rId2"/>
          <a:srcRect/>
          <a:stretch>
            <a:fillRect/>
          </a:stretch>
        </p:blipFill>
        <p:spPr bwMode="auto">
          <a:xfrm>
            <a:off x="6169301" y="3929066"/>
            <a:ext cx="2974699" cy="2928934"/>
          </a:xfrm>
          <a:prstGeom prst="rect">
            <a:avLst/>
          </a:prstGeom>
          <a:noFill/>
        </p:spPr>
      </p:pic>
      <p:pic>
        <p:nvPicPr>
          <p:cNvPr id="9" name="Picture 2" descr="C:\Documents and Settings\Ольга\Рабочий стол\шаблоны\flovin440.gif"/>
          <p:cNvPicPr>
            <a:picLocks noChangeAspect="1" noChangeArrowheads="1"/>
          </p:cNvPicPr>
          <p:nvPr userDrawn="1"/>
        </p:nvPicPr>
        <p:blipFill>
          <a:blip r:embed="rId3"/>
          <a:srcRect/>
          <a:stretch>
            <a:fillRect/>
          </a:stretch>
        </p:blipFill>
        <p:spPr bwMode="auto">
          <a:xfrm rot="16200000">
            <a:off x="11254" y="4408324"/>
            <a:ext cx="2438422" cy="246093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10" name="Picture 2" descr="C:\Documents and Settings\Ольга\Рабочий стол\шаблоны\щпг.gif"/>
          <p:cNvPicPr>
            <a:picLocks noChangeAspect="1" noChangeArrowheads="1"/>
          </p:cNvPicPr>
          <p:nvPr userDrawn="1"/>
        </p:nvPicPr>
        <p:blipFill>
          <a:blip r:embed="rId2"/>
          <a:srcRect/>
          <a:stretch>
            <a:fillRect/>
          </a:stretch>
        </p:blipFill>
        <p:spPr bwMode="auto">
          <a:xfrm>
            <a:off x="6169301" y="3929066"/>
            <a:ext cx="2974699" cy="2928934"/>
          </a:xfrm>
          <a:prstGeom prst="rect">
            <a:avLst/>
          </a:prstGeom>
          <a:noFill/>
        </p:spPr>
      </p:pic>
      <p:pic>
        <p:nvPicPr>
          <p:cNvPr id="11" name="Picture 2" descr="C:\Documents and Settings\Ольга\Рабочий стол\шаблоны\flovin440.gif"/>
          <p:cNvPicPr>
            <a:picLocks noChangeAspect="1" noChangeArrowheads="1"/>
          </p:cNvPicPr>
          <p:nvPr userDrawn="1"/>
        </p:nvPicPr>
        <p:blipFill>
          <a:blip r:embed="rId3"/>
          <a:srcRect/>
          <a:stretch>
            <a:fillRect/>
          </a:stretch>
        </p:blipFill>
        <p:spPr bwMode="auto">
          <a:xfrm rot="16200000">
            <a:off x="11254" y="4408324"/>
            <a:ext cx="2438422" cy="246093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pic>
        <p:nvPicPr>
          <p:cNvPr id="7" name="Picture 2" descr="C:\Documents and Settings\Ольга\Рабочий стол\шаблоны\щпг.gif"/>
          <p:cNvPicPr>
            <a:picLocks noChangeAspect="1" noChangeArrowheads="1"/>
          </p:cNvPicPr>
          <p:nvPr userDrawn="1"/>
        </p:nvPicPr>
        <p:blipFill>
          <a:blip r:embed="rId2"/>
          <a:srcRect/>
          <a:stretch>
            <a:fillRect/>
          </a:stretch>
        </p:blipFill>
        <p:spPr bwMode="auto">
          <a:xfrm>
            <a:off x="3107515" y="914384"/>
            <a:ext cx="6036485" cy="5943616"/>
          </a:xfrm>
          <a:prstGeom prst="rect">
            <a:avLst/>
          </a:prstGeom>
          <a:noFill/>
        </p:spPr>
      </p:pic>
      <p:pic>
        <p:nvPicPr>
          <p:cNvPr id="8" name="Picture 2" descr="C:\Documents and Settings\Ольга\Рабочий стол\шаблоны\flovin440.gif"/>
          <p:cNvPicPr>
            <a:picLocks noChangeAspect="1" noChangeArrowheads="1"/>
          </p:cNvPicPr>
          <p:nvPr userDrawn="1"/>
        </p:nvPicPr>
        <p:blipFill>
          <a:blip r:embed="rId3"/>
          <a:srcRect/>
          <a:stretch>
            <a:fillRect/>
          </a:stretch>
        </p:blipFill>
        <p:spPr bwMode="auto">
          <a:xfrm rot="16200000">
            <a:off x="11254" y="4408324"/>
            <a:ext cx="2438422" cy="246093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Picture 2" descr="C:\Documents and Settings\Ольга\Рабочий стол\шаблоны\щпг.gif"/>
          <p:cNvPicPr>
            <a:picLocks noChangeAspect="1" noChangeArrowheads="1"/>
          </p:cNvPicPr>
          <p:nvPr userDrawn="1"/>
        </p:nvPicPr>
        <p:blipFill>
          <a:blip r:embed="rId2"/>
          <a:srcRect/>
          <a:stretch>
            <a:fillRect/>
          </a:stretch>
        </p:blipFill>
        <p:spPr bwMode="auto">
          <a:xfrm>
            <a:off x="3107515" y="914384"/>
            <a:ext cx="6036485" cy="5943616"/>
          </a:xfrm>
          <a:prstGeom prst="rect">
            <a:avLst/>
          </a:prstGeom>
          <a:noFill/>
        </p:spPr>
      </p:pic>
      <p:pic>
        <p:nvPicPr>
          <p:cNvPr id="7" name="Picture 2" descr="C:\Documents and Settings\Ольга\Рабочий стол\шаблоны\flovin440.gif"/>
          <p:cNvPicPr>
            <a:picLocks noChangeAspect="1" noChangeArrowheads="1"/>
          </p:cNvPicPr>
          <p:nvPr userDrawn="1"/>
        </p:nvPicPr>
        <p:blipFill>
          <a:blip r:embed="rId3"/>
          <a:srcRect/>
          <a:stretch>
            <a:fillRect/>
          </a:stretch>
        </p:blipFill>
        <p:spPr bwMode="auto">
          <a:xfrm rot="16200000">
            <a:off x="11254" y="4408324"/>
            <a:ext cx="2438422" cy="246093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pic>
        <p:nvPicPr>
          <p:cNvPr id="8" name="Picture 2" descr="C:\Documents and Settings\Ольга\Рабочий стол\шаблоны\щпг.gif"/>
          <p:cNvPicPr>
            <a:picLocks noChangeAspect="1" noChangeArrowheads="1"/>
          </p:cNvPicPr>
          <p:nvPr userDrawn="1"/>
        </p:nvPicPr>
        <p:blipFill>
          <a:blip r:embed="rId2"/>
          <a:srcRect/>
          <a:stretch>
            <a:fillRect/>
          </a:stretch>
        </p:blipFill>
        <p:spPr bwMode="auto">
          <a:xfrm>
            <a:off x="3107515" y="914384"/>
            <a:ext cx="6036485" cy="5943616"/>
          </a:xfrm>
          <a:prstGeom prst="rect">
            <a:avLst/>
          </a:prstGeom>
          <a:noFill/>
        </p:spPr>
      </p:pic>
      <p:pic>
        <p:nvPicPr>
          <p:cNvPr id="9" name="Picture 2" descr="C:\Documents and Settings\Ольга\Рабочий стол\шаблоны\flovin440.gif"/>
          <p:cNvPicPr>
            <a:picLocks noChangeAspect="1" noChangeArrowheads="1"/>
          </p:cNvPicPr>
          <p:nvPr userDrawn="1"/>
        </p:nvPicPr>
        <p:blipFill>
          <a:blip r:embed="rId3"/>
          <a:srcRect/>
          <a:stretch>
            <a:fillRect/>
          </a:stretch>
        </p:blipFill>
        <p:spPr bwMode="auto">
          <a:xfrm rot="16200000">
            <a:off x="11254" y="4408324"/>
            <a:ext cx="2438422" cy="246093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pic>
        <p:nvPicPr>
          <p:cNvPr id="8" name="Picture 2" descr="C:\Documents and Settings\Ольга\Рабочий стол\шаблоны\щпг.gif"/>
          <p:cNvPicPr>
            <a:picLocks noChangeAspect="1" noChangeArrowheads="1"/>
          </p:cNvPicPr>
          <p:nvPr userDrawn="1"/>
        </p:nvPicPr>
        <p:blipFill>
          <a:blip r:embed="rId2"/>
          <a:srcRect/>
          <a:stretch>
            <a:fillRect/>
          </a:stretch>
        </p:blipFill>
        <p:spPr bwMode="auto">
          <a:xfrm>
            <a:off x="3107515" y="914384"/>
            <a:ext cx="6036485" cy="5943616"/>
          </a:xfrm>
          <a:prstGeom prst="rect">
            <a:avLst/>
          </a:prstGeom>
          <a:noFill/>
        </p:spPr>
      </p:pic>
      <p:pic>
        <p:nvPicPr>
          <p:cNvPr id="9" name="Picture 2" descr="C:\Documents and Settings\Ольга\Рабочий стол\шаблоны\flovin440.gif"/>
          <p:cNvPicPr>
            <a:picLocks noChangeAspect="1" noChangeArrowheads="1"/>
          </p:cNvPicPr>
          <p:nvPr userDrawn="1"/>
        </p:nvPicPr>
        <p:blipFill>
          <a:blip r:embed="rId3"/>
          <a:srcRect/>
          <a:stretch>
            <a:fillRect/>
          </a:stretch>
        </p:blipFill>
        <p:spPr bwMode="auto">
          <a:xfrm rot="16200000">
            <a:off x="11254" y="4408324"/>
            <a:ext cx="2438422" cy="246093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scene3d>
              <a:camera prst="orthographicFront"/>
              <a:lightRig rig="threePt" dir="t"/>
            </a:scene3d>
            <a:sp3d extrusionH="57150">
              <a:bevelT w="38100" h="38100"/>
            </a:sp3d>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b="1" i="1"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i="1" kern="1200">
          <a:solidFill>
            <a:srgbClr val="C00000"/>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1" i="1" kern="1200">
          <a:solidFill>
            <a:srgbClr val="C00000"/>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rgbClr val="C00000"/>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1" i="1" kern="1200">
          <a:solidFill>
            <a:srgbClr val="C00000"/>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1" i="1" kern="1200">
          <a:solidFill>
            <a:srgbClr val="C00000"/>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420888"/>
            <a:ext cx="7772400" cy="2160239"/>
          </a:xfrm>
        </p:spPr>
        <p:txBody>
          <a:bodyPr>
            <a:normAutofit fontScale="90000"/>
          </a:bodyPr>
          <a:lstStyle/>
          <a:p>
            <a:r>
              <a:rPr lang="ru-RU" sz="4000" dirty="0">
                <a:effectLst/>
                <a:latin typeface="+mn-lt"/>
              </a:rPr>
              <a:t>Анализ-описание предметно-развивающей среды  младшей разновозрастной группы детского сада.</a:t>
            </a:r>
            <a:r>
              <a:rPr lang="ru-RU" dirty="0">
                <a:effectLst/>
              </a:rPr>
              <a:t/>
            </a:r>
            <a:br>
              <a:rPr lang="ru-RU" dirty="0">
                <a:effectLst/>
              </a:rPr>
            </a:br>
            <a:endParaRPr lang="ru-RU" dirty="0"/>
          </a:p>
        </p:txBody>
      </p:sp>
      <p:sp>
        <p:nvSpPr>
          <p:cNvPr id="3" name="Подзаголовок 2"/>
          <p:cNvSpPr>
            <a:spLocks noGrp="1"/>
          </p:cNvSpPr>
          <p:nvPr>
            <p:ph type="subTitle" idx="1"/>
          </p:nvPr>
        </p:nvSpPr>
        <p:spPr>
          <a:xfrm>
            <a:off x="2195736" y="5301208"/>
            <a:ext cx="6400800" cy="1152128"/>
          </a:xfrm>
        </p:spPr>
        <p:txBody>
          <a:bodyPr/>
          <a:lstStyle/>
          <a:p>
            <a:pPr lvl="0" algn="r" fontAlgn="base">
              <a:spcBef>
                <a:spcPct val="0"/>
              </a:spcBef>
              <a:spcAft>
                <a:spcPct val="0"/>
              </a:spcAft>
            </a:pPr>
            <a:r>
              <a:rPr lang="ru-RU" altLang="ru-RU" sz="1800" dirty="0">
                <a:solidFill>
                  <a:srgbClr val="FF0000"/>
                </a:solidFill>
              </a:rPr>
              <a:t>Автор работы </a:t>
            </a:r>
          </a:p>
          <a:p>
            <a:pPr lvl="0" algn="r" fontAlgn="base">
              <a:spcBef>
                <a:spcPct val="0"/>
              </a:spcBef>
              <a:spcAft>
                <a:spcPct val="0"/>
              </a:spcAft>
            </a:pPr>
            <a:r>
              <a:rPr lang="ru-RU" altLang="ru-RU" sz="1800" dirty="0" err="1">
                <a:solidFill>
                  <a:srgbClr val="FF0000"/>
                </a:solidFill>
              </a:rPr>
              <a:t>Безменова</a:t>
            </a:r>
            <a:r>
              <a:rPr lang="ru-RU" altLang="ru-RU" sz="1800" dirty="0">
                <a:solidFill>
                  <a:srgbClr val="FF0000"/>
                </a:solidFill>
              </a:rPr>
              <a:t> Татьяна Федоровна</a:t>
            </a:r>
          </a:p>
          <a:p>
            <a:pPr lvl="0" algn="r" fontAlgn="base">
              <a:spcBef>
                <a:spcPct val="0"/>
              </a:spcBef>
              <a:spcAft>
                <a:spcPct val="0"/>
              </a:spcAft>
            </a:pPr>
            <a:r>
              <a:rPr lang="ru-RU" altLang="ru-RU" sz="1800" dirty="0">
                <a:solidFill>
                  <a:srgbClr val="FF0000"/>
                </a:solidFill>
              </a:rPr>
              <a:t>Воспитатель, МКДОУ </a:t>
            </a:r>
            <a:r>
              <a:rPr lang="ru-RU" altLang="ru-RU" sz="1800" dirty="0" err="1">
                <a:solidFill>
                  <a:srgbClr val="FF0000"/>
                </a:solidFill>
              </a:rPr>
              <a:t>Кирсановский</a:t>
            </a:r>
            <a:r>
              <a:rPr lang="ru-RU" altLang="ru-RU" sz="1800" dirty="0">
                <a:solidFill>
                  <a:srgbClr val="FF0000"/>
                </a:solidFill>
              </a:rPr>
              <a:t> детский сад</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Уголок творчества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525" y="1556792"/>
            <a:ext cx="8576953" cy="4824536"/>
          </a:xfrm>
        </p:spPr>
      </p:pic>
    </p:spTree>
    <p:extLst>
      <p:ext uri="{BB962C8B-B14F-4D97-AF65-F5344CB8AC3E}">
        <p14:creationId xmlns:p14="http://schemas.microsoft.com/office/powerpoint/2010/main" val="271667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4000" dirty="0" smtClean="0"/>
              <a:t>Зона манипулятивных игр</a:t>
            </a:r>
            <a:endParaRPr lang="ru-RU" sz="4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484784"/>
            <a:ext cx="8685173" cy="4885410"/>
          </a:xfrm>
        </p:spPr>
      </p:pic>
    </p:spTree>
    <p:extLst>
      <p:ext uri="{BB962C8B-B14F-4D97-AF65-F5344CB8AC3E}">
        <p14:creationId xmlns:p14="http://schemas.microsoft.com/office/powerpoint/2010/main" val="312323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ru-RU" dirty="0" smtClean="0"/>
              <a:t>Уголок ряженья</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484784"/>
            <a:ext cx="8604448" cy="4840002"/>
          </a:xfrm>
        </p:spPr>
      </p:pic>
    </p:spTree>
    <p:extLst>
      <p:ext uri="{BB962C8B-B14F-4D97-AF65-F5344CB8AC3E}">
        <p14:creationId xmlns:p14="http://schemas.microsoft.com/office/powerpoint/2010/main" val="45457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ru-RU" dirty="0" smtClean="0"/>
              <a:t>Уголок для родителей</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392406"/>
            <a:ext cx="8712968" cy="4901045"/>
          </a:xfrm>
        </p:spPr>
      </p:pic>
    </p:spTree>
    <p:extLst>
      <p:ext uri="{BB962C8B-B14F-4D97-AF65-F5344CB8AC3E}">
        <p14:creationId xmlns:p14="http://schemas.microsoft.com/office/powerpoint/2010/main" val="262048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dirty="0" smtClean="0"/>
              <a:t>Уголок сюжетно-ролевых игр</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84784"/>
            <a:ext cx="8208912" cy="5171510"/>
          </a:xfrm>
        </p:spPr>
      </p:pic>
    </p:spTree>
    <p:extLst>
      <p:ext uri="{BB962C8B-B14F-4D97-AF65-F5344CB8AC3E}">
        <p14:creationId xmlns:p14="http://schemas.microsoft.com/office/powerpoint/2010/main" val="357074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Музыкальный уголок</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628800"/>
            <a:ext cx="8832982" cy="4968552"/>
          </a:xfrm>
        </p:spPr>
      </p:pic>
    </p:spTree>
    <p:extLst>
      <p:ext uri="{BB962C8B-B14F-4D97-AF65-F5344CB8AC3E}">
        <p14:creationId xmlns:p14="http://schemas.microsoft.com/office/powerpoint/2010/main" val="91483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20080"/>
          </a:xfrm>
        </p:spPr>
        <p:txBody>
          <a:bodyPr>
            <a:normAutofit/>
          </a:bodyPr>
          <a:lstStyle/>
          <a:p>
            <a:r>
              <a:rPr lang="ru-RU" sz="4000" dirty="0" smtClean="0"/>
              <a:t>Спортивный уголок</a:t>
            </a:r>
            <a:endParaRPr lang="ru-RU" sz="4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980728"/>
            <a:ext cx="3350096" cy="5616624"/>
          </a:xfrm>
        </p:spPr>
      </p:pic>
    </p:spTree>
    <p:extLst>
      <p:ext uri="{BB962C8B-B14F-4D97-AF65-F5344CB8AC3E}">
        <p14:creationId xmlns:p14="http://schemas.microsoft.com/office/powerpoint/2010/main" val="293416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792088"/>
          </a:xfrm>
        </p:spPr>
        <p:txBody>
          <a:bodyPr>
            <a:normAutofit fontScale="90000"/>
          </a:bodyPr>
          <a:lstStyle/>
          <a:p>
            <a:r>
              <a:rPr lang="ru-RU" dirty="0" smtClean="0"/>
              <a:t>Зона просмотра мультфильмов</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908720"/>
            <a:ext cx="4032448" cy="5723464"/>
          </a:xfrm>
        </p:spPr>
      </p:pic>
    </p:spTree>
    <p:extLst>
      <p:ext uri="{BB962C8B-B14F-4D97-AF65-F5344CB8AC3E}">
        <p14:creationId xmlns:p14="http://schemas.microsoft.com/office/powerpoint/2010/main" val="332725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20080"/>
          </a:xfrm>
        </p:spPr>
        <p:txBody>
          <a:bodyPr>
            <a:normAutofit/>
          </a:bodyPr>
          <a:lstStyle/>
          <a:p>
            <a:r>
              <a:rPr lang="ru-RU" sz="4000" dirty="0" smtClean="0"/>
              <a:t>Книжный уголок</a:t>
            </a:r>
            <a:endParaRPr lang="ru-RU" sz="4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908720"/>
            <a:ext cx="3888432" cy="5816647"/>
          </a:xfrm>
        </p:spPr>
      </p:pic>
    </p:spTree>
    <p:extLst>
      <p:ext uri="{BB962C8B-B14F-4D97-AF65-F5344CB8AC3E}">
        <p14:creationId xmlns:p14="http://schemas.microsoft.com/office/powerpoint/2010/main" val="371064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792088"/>
          </a:xfrm>
        </p:spPr>
        <p:txBody>
          <a:bodyPr>
            <a:noAutofit/>
          </a:bodyPr>
          <a:lstStyle/>
          <a:p>
            <a:r>
              <a:rPr lang="ru-RU" sz="3600" dirty="0" smtClean="0"/>
              <a:t>Уголок театрализованной деятельности</a:t>
            </a:r>
            <a:endParaRPr lang="ru-RU" sz="36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196752"/>
            <a:ext cx="3744416" cy="5527196"/>
          </a:xfrm>
        </p:spPr>
      </p:pic>
    </p:spTree>
    <p:extLst>
      <p:ext uri="{BB962C8B-B14F-4D97-AF65-F5344CB8AC3E}">
        <p14:creationId xmlns:p14="http://schemas.microsoft.com/office/powerpoint/2010/main" val="185954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6978" y="692696"/>
            <a:ext cx="8496944" cy="4801314"/>
          </a:xfrm>
          <a:prstGeom prst="rect">
            <a:avLst/>
          </a:prstGeom>
        </p:spPr>
        <p:txBody>
          <a:bodyPr wrap="square">
            <a:spAutoFit/>
          </a:bodyPr>
          <a:lstStyle/>
          <a:p>
            <a:pPr algn="just"/>
            <a:r>
              <a:rPr lang="ru-RU" dirty="0">
                <a:solidFill>
                  <a:schemeClr val="tx1">
                    <a:lumMod val="95000"/>
                    <a:lumOff val="5000"/>
                  </a:schemeClr>
                </a:solidFill>
              </a:rPr>
              <a:t>Предметно-развивающая среда – составляющая часть развивающей среды дошкольного детства. Предметно-развивающая и игровая среда детского сада предполагает развитие  широкого круга детских интересов и форм деятельности. Это и элементарные формы бытового труда и самообслуживания, и конструктивная деятельность с включением элементарных трудовых умений, и разнообразные формы продуктивной деятельности, и занятия по ознакомлению с окружающими ребенка явлениями природы и общества, и различные формы эстетической деятельности, и элементарные формы учебной деятельности по овладению чтением, письмом, началами математики, ролевая игра. При этом сама развивающая предметная среда как система материальных объектов деятельности ребенка, функционально моделирующая содержание его развития, предполагает единство социальных и предметных средств обеспечения разнообразной деятельности ребенка, должна учитывать его индивидуальные и возрастные особенности. </a:t>
            </a:r>
          </a:p>
          <a:p>
            <a:pPr algn="just"/>
            <a:r>
              <a:rPr lang="ru-RU" dirty="0">
                <a:solidFill>
                  <a:schemeClr val="tx1">
                    <a:lumMod val="95000"/>
                    <a:lumOff val="5000"/>
                  </a:schemeClr>
                </a:solidFill>
              </a:rPr>
              <a:t> Предметно-развивающая среда  в младшей разновозрастной группе организована таким образом, чтобы ребенок с самого начала располагал необходимыми «степенями свободы» не только в проявлении уже сложившихся у него духовно-практических возможностей, но и в освоении новых горизонтов развития.</a:t>
            </a:r>
          </a:p>
        </p:txBody>
      </p:sp>
    </p:spTree>
    <p:extLst>
      <p:ext uri="{BB962C8B-B14F-4D97-AF65-F5344CB8AC3E}">
        <p14:creationId xmlns:p14="http://schemas.microsoft.com/office/powerpoint/2010/main" val="321751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792088"/>
          </a:xfrm>
        </p:spPr>
        <p:txBody>
          <a:bodyPr>
            <a:normAutofit/>
          </a:bodyPr>
          <a:lstStyle/>
          <a:p>
            <a:r>
              <a:rPr lang="ru-RU" sz="4000" dirty="0" smtClean="0"/>
              <a:t>Зона экспериментирования</a:t>
            </a:r>
            <a:endParaRPr lang="ru-RU" sz="4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340768"/>
            <a:ext cx="8568952" cy="4820036"/>
          </a:xfrm>
        </p:spPr>
      </p:pic>
    </p:spTree>
    <p:extLst>
      <p:ext uri="{BB962C8B-B14F-4D97-AF65-F5344CB8AC3E}">
        <p14:creationId xmlns:p14="http://schemas.microsoft.com/office/powerpoint/2010/main" val="396697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4000" dirty="0" smtClean="0"/>
              <a:t>Игровая зона</a:t>
            </a:r>
            <a:endParaRPr lang="ru-RU" sz="4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8136904" cy="5299092"/>
          </a:xfrm>
        </p:spPr>
      </p:pic>
    </p:spTree>
    <p:extLst>
      <p:ext uri="{BB962C8B-B14F-4D97-AF65-F5344CB8AC3E}">
        <p14:creationId xmlns:p14="http://schemas.microsoft.com/office/powerpoint/2010/main" val="71685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480" y="548680"/>
            <a:ext cx="8640960" cy="5078313"/>
          </a:xfrm>
          <a:prstGeom prst="rect">
            <a:avLst/>
          </a:prstGeom>
        </p:spPr>
        <p:txBody>
          <a:bodyPr wrap="square">
            <a:spAutoFit/>
          </a:bodyPr>
          <a:lstStyle/>
          <a:p>
            <a:pPr algn="just"/>
            <a:r>
              <a:rPr lang="ru-RU" dirty="0"/>
              <a:t>Критерии, которыми я руководствовалась при организации предметно-развивающей среды:</a:t>
            </a:r>
          </a:p>
          <a:p>
            <a:pPr lvl="0" algn="just"/>
            <a:r>
              <a:rPr lang="ru-RU" b="1" i="1" u="sng" dirty="0"/>
              <a:t>Насыщенность развивающей предметной среды.</a:t>
            </a:r>
            <a:endParaRPr lang="ru-RU" b="1" dirty="0"/>
          </a:p>
          <a:p>
            <a:pPr lvl="1" algn="just"/>
            <a:r>
              <a:rPr lang="ru-RU" dirty="0"/>
              <a:t>В моей группе много наглядных пособий, различная детская художественная литература, физкультурное оборудование, материалы и оборудование для ручного труда,  трудовой и изобразительной деятельности, для экспериментирования, конструктивной деятельности;</a:t>
            </a:r>
          </a:p>
          <a:p>
            <a:pPr lvl="1" algn="just"/>
            <a:r>
              <a:rPr lang="ru-RU" dirty="0"/>
              <a:t>Оборудование и атрибуты игр (настольно-печатные игры, в том числе дидактические, сюжетно-ролевые, строительные, музыкальные и другие игры и игрушки). </a:t>
            </a:r>
          </a:p>
          <a:p>
            <a:pPr lvl="0" algn="just"/>
            <a:r>
              <a:rPr lang="ru-RU" b="1" i="1" u="sng" dirty="0"/>
              <a:t>Соответствие требованиям</a:t>
            </a:r>
            <a:r>
              <a:rPr lang="ru-RU" i="1" u="sng" dirty="0"/>
              <a:t>:</a:t>
            </a:r>
            <a:endParaRPr lang="ru-RU" dirty="0"/>
          </a:p>
          <a:p>
            <a:pPr lvl="1" algn="just"/>
            <a:r>
              <a:rPr lang="ru-RU" dirty="0"/>
              <a:t>Возрастным (соответствие возрасту детей);</a:t>
            </a:r>
          </a:p>
          <a:p>
            <a:pPr lvl="1" algn="just"/>
            <a:r>
              <a:rPr lang="ru-RU" dirty="0"/>
              <a:t>Эстетическим (качества, которые делают данный объект привлекательным для ребенка);</a:t>
            </a:r>
          </a:p>
          <a:p>
            <a:pPr lvl="1" algn="just"/>
            <a:r>
              <a:rPr lang="ru-RU" dirty="0"/>
              <a:t>Доступность расположения для детей (возможность самостоятельно находить, подбирать, доставать нужные ему объекты ПРС. Дети хорошо знают, где взять бумагу, краски, карандаши, природный материал, костюмы и атрибуты  для игр-инсценировок). </a:t>
            </a:r>
          </a:p>
        </p:txBody>
      </p:sp>
    </p:spTree>
    <p:extLst>
      <p:ext uri="{BB962C8B-B14F-4D97-AF65-F5344CB8AC3E}">
        <p14:creationId xmlns:p14="http://schemas.microsoft.com/office/powerpoint/2010/main" val="298730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6186309"/>
          </a:xfrm>
          <a:prstGeom prst="rect">
            <a:avLst/>
          </a:prstGeom>
        </p:spPr>
        <p:txBody>
          <a:bodyPr wrap="square">
            <a:spAutoFit/>
          </a:bodyPr>
          <a:lstStyle/>
          <a:p>
            <a:r>
              <a:rPr lang="ru-RU" dirty="0"/>
              <a:t>В младшей разновозрастной группе пространство группы организовано в виде хорошо разграниченных зон, оснащённых большим количеством  развивающих материалов (книги, игрушки, материалы для творчества, развивающее оборудование для экспериментов и опытов. </a:t>
            </a:r>
          </a:p>
          <a:p>
            <a:r>
              <a:rPr lang="ru-RU" dirty="0"/>
              <a:t>Подобная организация пространства позволяет дошкольникам выбирать интересные для себя занятия, чередовать их в течение дня, заняться любимым делом, а воспитателю дает возможность эффективно организовать образовательный процесс с учетом индивидуальных особенностей детей. Размещение оборудования по принципу комплексного и гибкого зонирования позволяет детям объединяться небольшими подгруппами по общим интересам. </a:t>
            </a:r>
          </a:p>
          <a:p>
            <a:r>
              <a:rPr lang="ru-RU" b="1" u="sng" dirty="0"/>
              <a:t>В группе существуют следующие центры развития:</a:t>
            </a:r>
          </a:p>
          <a:p>
            <a:r>
              <a:rPr lang="ru-RU" dirty="0"/>
              <a:t>•	</a:t>
            </a:r>
            <a:r>
              <a:rPr lang="ru-RU" b="1" dirty="0"/>
              <a:t>Спортивный уголок. </a:t>
            </a:r>
            <a:r>
              <a:rPr lang="ru-RU" dirty="0"/>
              <a:t>Спортивное оборудование, инвентарь приобщают к физической, оздоровительной деятельности, в процессе которой у ребенка вырабатывается позиция по отношению к своему здоровью, гигиене тела, двигательным умениям и навыкам.</a:t>
            </a:r>
          </a:p>
          <a:p>
            <a:r>
              <a:rPr lang="ru-RU" dirty="0"/>
              <a:t>•	</a:t>
            </a:r>
            <a:r>
              <a:rPr lang="ru-RU" b="1" dirty="0" smtClean="0"/>
              <a:t>Выставка детского творчества</a:t>
            </a:r>
            <a:r>
              <a:rPr lang="ru-RU" dirty="0" smtClean="0"/>
              <a:t>: </a:t>
            </a:r>
            <a:r>
              <a:rPr lang="ru-RU" dirty="0"/>
              <a:t>рисунков, поделок, записей детских стихов, сказок.</a:t>
            </a:r>
          </a:p>
          <a:p>
            <a:r>
              <a:rPr lang="ru-RU" dirty="0"/>
              <a:t>•	</a:t>
            </a:r>
            <a:r>
              <a:rPr lang="ru-RU" b="1" dirty="0"/>
              <a:t>Выставка совместных с родителями поделок</a:t>
            </a:r>
            <a:r>
              <a:rPr lang="ru-RU" dirty="0"/>
              <a:t>.</a:t>
            </a:r>
          </a:p>
          <a:p>
            <a:r>
              <a:rPr lang="ru-RU" dirty="0"/>
              <a:t>•	</a:t>
            </a:r>
            <a:r>
              <a:rPr lang="ru-RU" b="1" dirty="0"/>
              <a:t>Уголок уединения</a:t>
            </a:r>
            <a:r>
              <a:rPr lang="ru-RU" dirty="0"/>
              <a:t>. Здесь ребенок может заняться любимым для себя делом, полистать любимую книгу, посмотреть картинки и просто посидеть и отдохнуть от детского коллектива. </a:t>
            </a:r>
          </a:p>
          <a:p>
            <a:endParaRPr lang="ru-RU" dirty="0"/>
          </a:p>
        </p:txBody>
      </p:sp>
    </p:spTree>
    <p:extLst>
      <p:ext uri="{BB962C8B-B14F-4D97-AF65-F5344CB8AC3E}">
        <p14:creationId xmlns:p14="http://schemas.microsoft.com/office/powerpoint/2010/main" val="81773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925" y="188640"/>
            <a:ext cx="8640960" cy="6186309"/>
          </a:xfrm>
          <a:prstGeom prst="rect">
            <a:avLst/>
          </a:prstGeom>
        </p:spPr>
        <p:txBody>
          <a:bodyPr wrap="square">
            <a:spAutoFit/>
          </a:bodyPr>
          <a:lstStyle/>
          <a:p>
            <a:r>
              <a:rPr lang="ru-RU" dirty="0"/>
              <a:t>•	</a:t>
            </a:r>
            <a:r>
              <a:rPr lang="ru-RU" b="1" dirty="0"/>
              <a:t>Игровой уголок с игрушками, строительным материалом.</a:t>
            </a:r>
          </a:p>
          <a:p>
            <a:r>
              <a:rPr lang="ru-RU" dirty="0"/>
              <a:t>•	</a:t>
            </a:r>
            <a:r>
              <a:rPr lang="ru-RU" b="1" dirty="0"/>
              <a:t>Книжный уголок</a:t>
            </a:r>
            <a:r>
              <a:rPr lang="ru-RU" dirty="0"/>
              <a:t>. Постоянно пополняется новыми книгами, книгами-малютками, книгами-игрушками, книгами-головоломками,    познавательными и волшебными сказками. Регулярно устраиваются  выставки различных поэтов и писателей.</a:t>
            </a:r>
          </a:p>
          <a:p>
            <a:r>
              <a:rPr lang="ru-RU" dirty="0"/>
              <a:t>•	</a:t>
            </a:r>
            <a:r>
              <a:rPr lang="ru-RU" b="1" dirty="0"/>
              <a:t>Уголок для сюжетно-ролевых игр</a:t>
            </a:r>
            <a:r>
              <a:rPr lang="ru-RU" dirty="0"/>
              <a:t>. Здесь содержатся разные куклы: бумажные плоскостные, куклы мешки, атрибуты для игр «больница», «парикмахерская», «магазин», «семья» и др. </a:t>
            </a:r>
          </a:p>
          <a:p>
            <a:r>
              <a:rPr lang="ru-RU" dirty="0"/>
              <a:t>•	</a:t>
            </a:r>
            <a:r>
              <a:rPr lang="ru-RU" b="1" dirty="0"/>
              <a:t>Зона манипулятивных (настольных) игр и игрушек</a:t>
            </a:r>
            <a:r>
              <a:rPr lang="ru-RU" dirty="0"/>
              <a:t>. Лото, домино, мозаика, пазлы различных размеров, разрезные картинки, игры-головоломки, игры с фишками, магнитные картинки).</a:t>
            </a:r>
          </a:p>
          <a:p>
            <a:r>
              <a:rPr lang="ru-RU" dirty="0"/>
              <a:t>•	</a:t>
            </a:r>
            <a:r>
              <a:rPr lang="ru-RU" b="1" dirty="0"/>
              <a:t>Зона для  экспериментирования и  опытов.</a:t>
            </a:r>
            <a:r>
              <a:rPr lang="ru-RU" dirty="0"/>
              <a:t> Она оснащена емкостями для исследования воды, теста – из песка, глины, муки; разнообразные предметы для проведения опытов без приборов: воздушные шары, щетки, ленточки, пакеты, пуговицы, магниты, лупы, песочные часы, свечки, игрушки для подгонки форм, нанизывания и т. д.</a:t>
            </a:r>
          </a:p>
          <a:p>
            <a:r>
              <a:rPr lang="ru-RU" dirty="0"/>
              <a:t>•	</a:t>
            </a:r>
            <a:r>
              <a:rPr lang="ru-RU" b="1" dirty="0"/>
              <a:t>Уголок природы</a:t>
            </a:r>
            <a:r>
              <a:rPr lang="ru-RU" dirty="0"/>
              <a:t>. Имеется большое количество цветов,  Это позволяет приблизиться к миру природы, дети учатся  рассматривать различные растения, ухаживать за ними и при этом отдыхать. Обобщать результаты своих наблюдений за объектами природы дети учатся при ведении календаря погоды с помощью куклы Маши , королевы Зимы, принцессы Весны, сеньора Урожайчика, прекрасного Лета.</a:t>
            </a:r>
          </a:p>
          <a:p>
            <a:r>
              <a:rPr lang="ru-RU" dirty="0"/>
              <a:t>•	</a:t>
            </a:r>
          </a:p>
        </p:txBody>
      </p:sp>
    </p:spTree>
    <p:extLst>
      <p:ext uri="{BB962C8B-B14F-4D97-AF65-F5344CB8AC3E}">
        <p14:creationId xmlns:p14="http://schemas.microsoft.com/office/powerpoint/2010/main" val="206288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339" y="116632"/>
            <a:ext cx="8784976" cy="5909310"/>
          </a:xfrm>
          <a:prstGeom prst="rect">
            <a:avLst/>
          </a:prstGeom>
        </p:spPr>
        <p:txBody>
          <a:bodyPr wrap="square">
            <a:spAutoFit/>
          </a:bodyPr>
          <a:lstStyle/>
          <a:p>
            <a:r>
              <a:rPr lang="ru-RU" dirty="0"/>
              <a:t>•	</a:t>
            </a:r>
            <a:r>
              <a:rPr lang="ru-RU" b="1" dirty="0"/>
              <a:t>Центр строительства</a:t>
            </a:r>
            <a:r>
              <a:rPr lang="ru-RU" dirty="0"/>
              <a:t>. Оснащен крупными и мелкими конструкторами, конструкторами Лего.</a:t>
            </a:r>
          </a:p>
          <a:p>
            <a:r>
              <a:rPr lang="ru-RU" dirty="0"/>
              <a:t>•	</a:t>
            </a:r>
            <a:r>
              <a:rPr lang="ru-RU" b="1" dirty="0"/>
              <a:t>Центр просмотра  мультфильмов и познавательных фильмов</a:t>
            </a:r>
            <a:r>
              <a:rPr lang="ru-RU" dirty="0"/>
              <a:t>. Имеется большое количество дисков с мультфильмами и познавательными фильмами. </a:t>
            </a:r>
          </a:p>
          <a:p>
            <a:r>
              <a:rPr lang="ru-RU" dirty="0"/>
              <a:t>•	</a:t>
            </a:r>
            <a:r>
              <a:rPr lang="ru-RU" b="1" dirty="0"/>
              <a:t>Уголок для родителей</a:t>
            </a:r>
            <a:r>
              <a:rPr lang="ru-RU" dirty="0"/>
              <a:t>. Здесь размещена полезная информация для родителей.</a:t>
            </a:r>
          </a:p>
          <a:p>
            <a:r>
              <a:rPr lang="ru-RU" dirty="0"/>
              <a:t>•	</a:t>
            </a:r>
            <a:r>
              <a:rPr lang="ru-RU" b="1" dirty="0"/>
              <a:t>Уголок именинника</a:t>
            </a:r>
            <a:r>
              <a:rPr lang="ru-RU" dirty="0"/>
              <a:t>. В этом уголке располагаются картинки с поздравлениями и рисунками для именинника.</a:t>
            </a:r>
          </a:p>
          <a:p>
            <a:r>
              <a:rPr lang="ru-RU" dirty="0"/>
              <a:t>•	</a:t>
            </a:r>
            <a:r>
              <a:rPr lang="ru-RU" b="1" dirty="0"/>
              <a:t>Музыкальный уголок</a:t>
            </a:r>
            <a:r>
              <a:rPr lang="ru-RU" dirty="0"/>
              <a:t>. В нем находятся предметы, связанные с музицированием,- фабричные: металлофон, гитары, барабаны, трещотки и  дудки, бубны, гармошка, и самодельные: коробки с крышками, наполненные рисом, фасолью, пуговицами, пластиковые бутылки, свистульки.</a:t>
            </a:r>
          </a:p>
          <a:p>
            <a:r>
              <a:rPr lang="ru-RU" dirty="0"/>
              <a:t>•	</a:t>
            </a:r>
            <a:r>
              <a:rPr lang="ru-RU" b="1" dirty="0"/>
              <a:t>Уголок творчества.</a:t>
            </a:r>
            <a:r>
              <a:rPr lang="ru-RU" dirty="0"/>
              <a:t> Зона экспериментирования с различными материалами: цветными мелками, пластилином, ножницами, клеем, плотной бумагой и </a:t>
            </a:r>
            <a:r>
              <a:rPr lang="ru-RU" dirty="0" err="1"/>
              <a:t>др</a:t>
            </a:r>
            <a:r>
              <a:rPr lang="ru-RU" dirty="0"/>
              <a:t>; оборудование для использования различных техник живописи: пальцевой живописи, печатания  губкой, тычком, картофелем, веревкой, восковой и кляксовой живописью.</a:t>
            </a:r>
          </a:p>
          <a:p>
            <a:r>
              <a:rPr lang="ru-RU" dirty="0"/>
              <a:t>•	</a:t>
            </a:r>
            <a:r>
              <a:rPr lang="ru-RU" b="1" dirty="0"/>
              <a:t>Уголок ряженья</a:t>
            </a:r>
            <a:r>
              <a:rPr lang="ru-RU" dirty="0"/>
              <a:t>. В котором имеются всевозможные костюмы, накидки, шапочки, маски.</a:t>
            </a:r>
          </a:p>
          <a:p>
            <a:r>
              <a:rPr lang="ru-RU" dirty="0"/>
              <a:t>•	</a:t>
            </a:r>
            <a:r>
              <a:rPr lang="ru-RU" b="1" dirty="0" smtClean="0"/>
              <a:t>Уголок театрализованной деятельности</a:t>
            </a:r>
            <a:r>
              <a:rPr lang="ru-RU" dirty="0" smtClean="0"/>
              <a:t>. </a:t>
            </a:r>
            <a:r>
              <a:rPr lang="ru-RU" dirty="0"/>
              <a:t>Теневой театр, настольный, кукольный, в котором ширма и почти все сказочные персонажи сделаны своими руками. </a:t>
            </a:r>
          </a:p>
        </p:txBody>
      </p:sp>
    </p:spTree>
    <p:extLst>
      <p:ext uri="{BB962C8B-B14F-4D97-AF65-F5344CB8AC3E}">
        <p14:creationId xmlns:p14="http://schemas.microsoft.com/office/powerpoint/2010/main" val="178614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340768"/>
            <a:ext cx="8712968" cy="2862322"/>
          </a:xfrm>
          <a:prstGeom prst="rect">
            <a:avLst/>
          </a:prstGeom>
        </p:spPr>
        <p:txBody>
          <a:bodyPr wrap="square">
            <a:spAutoFit/>
          </a:bodyPr>
          <a:lstStyle/>
          <a:p>
            <a:r>
              <a:rPr lang="ru-RU" dirty="0"/>
              <a:t>В групповой комнате созданы условия для самостоятельной двигательной активности детей: предусмотрена площадь, свободная от мебели и игрушек. </a:t>
            </a:r>
          </a:p>
          <a:p>
            <a:r>
              <a:rPr lang="ru-RU" dirty="0"/>
              <a:t>        В нашем детском саду дети обеспечены игрушками, побуждающими к двигательной, игровой активности (мячи, обручи, скакалки, веревки, ленточки, большие мячи для прыжков и т. д.).   </a:t>
            </a:r>
          </a:p>
          <a:p>
            <a:r>
              <a:rPr lang="ru-RU" dirty="0"/>
              <a:t>Вся созданная предметно – развивающая среда вызывает у детей чувство радости, эмоционально положительное  отношение к детскому саду, желание посещать его, обогащает новыми впечатлениями и знаниями,  способствует развитию задатков у детей, расширяет возможности, побуждает к активной творческой деятельности, способствует интеллектуальному развитию  детей дошкольного возраста.</a:t>
            </a:r>
          </a:p>
        </p:txBody>
      </p:sp>
    </p:spTree>
    <p:extLst>
      <p:ext uri="{BB962C8B-B14F-4D97-AF65-F5344CB8AC3E}">
        <p14:creationId xmlns:p14="http://schemas.microsoft.com/office/powerpoint/2010/main" val="79787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4000" dirty="0" smtClean="0"/>
              <a:t>Уголок природы</a:t>
            </a:r>
            <a:endParaRPr lang="ru-RU" sz="4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84784"/>
            <a:ext cx="8408635" cy="4729857"/>
          </a:xfrm>
        </p:spPr>
      </p:pic>
    </p:spTree>
    <p:extLst>
      <p:ext uri="{BB962C8B-B14F-4D97-AF65-F5344CB8AC3E}">
        <p14:creationId xmlns:p14="http://schemas.microsoft.com/office/powerpoint/2010/main" val="154255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sz="4000" dirty="0" smtClean="0"/>
              <a:t>Выставка детских работ</a:t>
            </a:r>
            <a:endParaRPr lang="ru-RU" sz="4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1323" y="1473414"/>
            <a:ext cx="8469149" cy="4763897"/>
          </a:xfrm>
        </p:spPr>
      </p:pic>
    </p:spTree>
    <p:extLst>
      <p:ext uri="{BB962C8B-B14F-4D97-AF65-F5344CB8AC3E}">
        <p14:creationId xmlns:p14="http://schemas.microsoft.com/office/powerpoint/2010/main" val="3147447335"/>
      </p:ext>
    </p:extLst>
  </p:cSld>
  <p:clrMapOvr>
    <a:masterClrMapping/>
  </p:clrMapOvr>
</p:sld>
</file>

<file path=ppt/theme/theme1.xml><?xml version="1.0" encoding="utf-8"?>
<a:theme xmlns:a="http://schemas.openxmlformats.org/drawingml/2006/main" name="TP102425307_templa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D864FB1-7415-47F5-9459-FEB78C6BA3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TP102425307_template</Template>
  <TotalTime>60</TotalTime>
  <Words>551</Words>
  <Application>Microsoft Office PowerPoint</Application>
  <PresentationFormat>Экран (4:3)</PresentationFormat>
  <Paragraphs>53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TP102425307_template</vt:lpstr>
      <vt:lpstr>Анализ-описание предметно-развивающей среды  младшей разновозрастной группы детского сада.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Уголок природы</vt:lpstr>
      <vt:lpstr>Выставка детских работ</vt:lpstr>
      <vt:lpstr>Уголок творчества</vt:lpstr>
      <vt:lpstr>Зона манипулятивных игр</vt:lpstr>
      <vt:lpstr>Уголок ряженья</vt:lpstr>
      <vt:lpstr>Уголок для родителей</vt:lpstr>
      <vt:lpstr>Уголок сюжетно-ролевых игр</vt:lpstr>
      <vt:lpstr>Музыкальный уголок</vt:lpstr>
      <vt:lpstr>Спортивный уголок</vt:lpstr>
      <vt:lpstr>Зона просмотра мультфильмов</vt:lpstr>
      <vt:lpstr>Книжный уголок</vt:lpstr>
      <vt:lpstr>Уголок театрализованной деятельности</vt:lpstr>
      <vt:lpstr>Зона экспериментирования</vt:lpstr>
      <vt:lpstr>Игровая зона</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Анализ-описание предметно-развивающей среды  младшей разновозрастной группы детского сада.</dc:title>
  <dc:creator>User</dc:creator>
  <cp:lastModifiedBy>User</cp:lastModifiedBy>
  <cp:revision>7</cp:revision>
  <dcterms:created xsi:type="dcterms:W3CDTF">2014-08-21T12:34:49Z</dcterms:created>
  <dcterms:modified xsi:type="dcterms:W3CDTF">2014-08-21T13:35:10Z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TC024253089991</vt:lpwstr>
  </property>
</Properties>
</file>