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57" r:id="rId7"/>
    <p:sldId id="258" r:id="rId8"/>
    <p:sldId id="274" r:id="rId9"/>
    <p:sldId id="275" r:id="rId10"/>
    <p:sldId id="272" r:id="rId11"/>
    <p:sldId id="259" r:id="rId12"/>
    <p:sldId id="273" r:id="rId13"/>
    <p:sldId id="260" r:id="rId14"/>
    <p:sldId id="261" r:id="rId15"/>
    <p:sldId id="263" r:id="rId16"/>
    <p:sldId id="265" r:id="rId17"/>
    <p:sldId id="267" r:id="rId18"/>
    <p:sldId id="268" r:id="rId19"/>
    <p:sldId id="27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02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7183-6689-4B87-AF93-A7052E40E6F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1D11-C6F9-4696-8A95-AB0BAC2C3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425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7183-6689-4B87-AF93-A7052E40E6F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1D11-C6F9-4696-8A95-AB0BAC2C3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67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7183-6689-4B87-AF93-A7052E40E6F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1D11-C6F9-4696-8A95-AB0BAC2C3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012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7517" y="12701"/>
            <a:ext cx="1186180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60351" y="234950"/>
            <a:ext cx="5050367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10553700" y="4368801"/>
            <a:ext cx="99060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70" cy="667"/>
              <a:chOff x="4986" y="2752"/>
              <a:chExt cx="470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1202267" y="5054601"/>
            <a:ext cx="9076267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5435600" y="1930400"/>
            <a:ext cx="1185333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7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BDA7B15-4227-4FFC-894B-36A61164C15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18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E34B6E-0362-4505-B0EA-95F56B8DF17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197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002FF-727C-45AA-8145-CE7B376E209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9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DB4EBB-7A7B-4400-B77A-652737CC0DF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55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D9526E-284F-4C23-89E8-FA189CC3598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69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A90D34-B77B-49E0-996E-1A0FE18526E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403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E2F45F-C3E5-49F4-AED1-E1E97E5306B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05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D6FA1-D90D-4834-B1F4-546BE5E1D5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9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7183-6689-4B87-AF93-A7052E40E6F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1D11-C6F9-4696-8A95-AB0BAC2C3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787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519A4B-7DB1-4943-A005-690E4504BBF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02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A6243-B112-4FF3-8F9E-4CF22AC6DDC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45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995D6C-F565-4695-819A-8AC1CD8B8C6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19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6E00E-4C69-4050-8321-A88F4820E6A0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04.02.2015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DEDCB-592C-4073-9A08-745D820EC5F1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76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55C51-CAC3-49FE-9582-02DD4B987D4A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04.02.2015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9FA2C-3808-451C-AAAD-7C0B159EC395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9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C0160-014D-44A9-B785-D4F198552125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04.02.2015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AE1F5-79D4-4869-ADAE-6DCC0B4A0CDB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029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C6745-D874-40D3-AC4D-66A29CEC4117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04.02.2015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6D9F-40DC-4446-AEB7-BCF8A8CF4587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70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310F1-20A7-4694-9D88-C8E85001B206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04.02.2015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7F875-6512-4DF7-8E6E-FB1EE2E87F50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260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BBC57-A550-4CFB-B1D2-5B931C9285CE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04.02.2015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BAD32-D9B6-4DF8-BF9B-791FC3E058AC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0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453E0-4869-4292-8E2B-E12378AD2542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04.02.2015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23F12-EC3B-4AD8-9B91-F7C211ACBF1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7183-6689-4B87-AF93-A7052E40E6F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1D11-C6F9-4696-8A95-AB0BAC2C3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57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70C50-6755-4947-9DF7-F4C8FF155429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04.02.2015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FC66B-8608-4222-BE44-CA04BCCFDF49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95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8AC13-2674-4AFD-9EF6-E04D92693DF4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04.02.2015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0C11F-0D2A-4FE0-9CB1-2EC5BA4C3443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527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937CB-11BE-40FC-AF8B-A0693CDE389D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04.02.2015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61D34-BAD1-43BC-960D-8A63C24E5C8E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214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7A46C-586D-4A5E-88EE-CF492D6E3078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04.02.2015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791E5-CA89-4EC3-BC88-F073459476C0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882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6E00E-4C69-4050-8321-A88F4820E6A0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04.02.2015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DEDCB-592C-4073-9A08-745D820EC5F1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781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55C51-CAC3-49FE-9582-02DD4B987D4A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04.02.2015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9FA2C-3808-451C-AAAD-7C0B159EC395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21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C0160-014D-44A9-B785-D4F198552125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04.02.2015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AE1F5-79D4-4869-ADAE-6DCC0B4A0CDB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567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C6745-D874-40D3-AC4D-66A29CEC4117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04.02.2015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6D9F-40DC-4446-AEB7-BCF8A8CF4587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659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310F1-20A7-4694-9D88-C8E85001B206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04.02.2015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7F875-6512-4DF7-8E6E-FB1EE2E87F50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20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BBC57-A550-4CFB-B1D2-5B931C9285CE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04.02.2015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BAD32-D9B6-4DF8-BF9B-791FC3E058AC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4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7183-6689-4B87-AF93-A7052E40E6F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1D11-C6F9-4696-8A95-AB0BAC2C3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1998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453E0-4869-4292-8E2B-E12378AD2542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04.02.2015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23F12-EC3B-4AD8-9B91-F7C211ACBF1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443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70C50-6755-4947-9DF7-F4C8FF155429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04.02.2015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FC66B-8608-4222-BE44-CA04BCCFDF49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62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8AC13-2674-4AFD-9EF6-E04D92693DF4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04.02.2015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0C11F-0D2A-4FE0-9CB1-2EC5BA4C3443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723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937CB-11BE-40FC-AF8B-A0693CDE389D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04.02.2015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61D34-BAD1-43BC-960D-8A63C24E5C8E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941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7A46C-586D-4A5E-88EE-CF492D6E3078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04.02.2015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791E5-CA89-4EC3-BC88-F073459476C0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350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7517" y="12701"/>
            <a:ext cx="1186180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60351" y="234950"/>
            <a:ext cx="5050367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10553700" y="4368801"/>
            <a:ext cx="99060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70" cy="667"/>
              <a:chOff x="4986" y="2752"/>
              <a:chExt cx="470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1202267" y="5054601"/>
            <a:ext cx="9076267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5435600" y="1930400"/>
            <a:ext cx="1185333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7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BDA7B15-4227-4FFC-894B-36A61164C15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2136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E34B6E-0362-4505-B0EA-95F56B8DF17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796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002FF-727C-45AA-8145-CE7B376E209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842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DB4EBB-7A7B-4400-B77A-652737CC0DF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521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D9526E-284F-4C23-89E8-FA189CC3598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7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7183-6689-4B87-AF93-A7052E40E6F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1D11-C6F9-4696-8A95-AB0BAC2C3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6734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A90D34-B77B-49E0-996E-1A0FE18526E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780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E2F45F-C3E5-49F4-AED1-E1E97E5306B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3710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D6FA1-D90D-4834-B1F4-546BE5E1D5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382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519A4B-7DB1-4943-A005-690E4504BBF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389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A6243-B112-4FF3-8F9E-4CF22AC6DDC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719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995D6C-F565-4695-819A-8AC1CD8B8C6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6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7183-6689-4B87-AF93-A7052E40E6F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1D11-C6F9-4696-8A95-AB0BAC2C3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933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7183-6689-4B87-AF93-A7052E40E6F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1D11-C6F9-4696-8A95-AB0BAC2C3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36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7183-6689-4B87-AF93-A7052E40E6F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1D11-C6F9-4696-8A95-AB0BAC2C3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11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7183-6689-4B87-AF93-A7052E40E6F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1D11-C6F9-4696-8A95-AB0BAC2C3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32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F7183-6689-4B87-AF93-A7052E40E6F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91D11-C6F9-4696-8A95-AB0BAC2C3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69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reeform 2"/>
          <p:cNvSpPr>
            <a:spLocks/>
          </p:cNvSpPr>
          <p:nvPr/>
        </p:nvSpPr>
        <p:spPr bwMode="auto">
          <a:xfrm rot="-3172564">
            <a:off x="10564284" y="-362479"/>
            <a:ext cx="1162050" cy="2779183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A3B333-51A8-410B-AAEB-61225CC13788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1448" name="Freeform 8"/>
          <p:cNvSpPr>
            <a:spLocks/>
          </p:cNvSpPr>
          <p:nvPr/>
        </p:nvSpPr>
        <p:spPr bwMode="auto">
          <a:xfrm rot="-3172564">
            <a:off x="10681230" y="-324907"/>
            <a:ext cx="1165225" cy="2796116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61449" name="Freeform 9"/>
          <p:cNvSpPr>
            <a:spLocks/>
          </p:cNvSpPr>
          <p:nvPr/>
        </p:nvSpPr>
        <p:spPr bwMode="auto">
          <a:xfrm rot="-3172564">
            <a:off x="10612439" y="-69849"/>
            <a:ext cx="1025525" cy="2095500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000000"/>
              </a:solidFill>
            </a:endParaRPr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10584" y="5540375"/>
            <a:ext cx="2379133" cy="1246188"/>
            <a:chOff x="5" y="3490"/>
            <a:chExt cx="1124" cy="785"/>
          </a:xfrm>
        </p:grpSpPr>
        <p:sp>
          <p:nvSpPr>
            <p:cNvPr id="614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614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614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614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614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614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614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614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614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grpSp>
          <p:nvGrpSpPr>
            <p:cNvPr id="310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10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146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6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6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146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46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46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113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146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7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7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7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7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7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7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7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3083" name="Group 37"/>
          <p:cNvGrpSpPr>
            <a:grpSpLocks/>
          </p:cNvGrpSpPr>
          <p:nvPr/>
        </p:nvGrpSpPr>
        <p:grpSpPr bwMode="auto">
          <a:xfrm>
            <a:off x="11573934" y="2116139"/>
            <a:ext cx="514351" cy="4308475"/>
            <a:chOff x="5468" y="1333"/>
            <a:chExt cx="243" cy="2714"/>
          </a:xfrm>
        </p:grpSpPr>
        <p:sp>
          <p:nvSpPr>
            <p:cNvPr id="6147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6147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084" name="Group 40"/>
          <p:cNvGrpSpPr>
            <a:grpSpLocks/>
          </p:cNvGrpSpPr>
          <p:nvPr/>
        </p:nvGrpSpPr>
        <p:grpSpPr bwMode="auto">
          <a:xfrm>
            <a:off x="9757833" y="90488"/>
            <a:ext cx="2844800" cy="1911350"/>
            <a:chOff x="4610" y="57"/>
            <a:chExt cx="1344" cy="1204"/>
          </a:xfrm>
        </p:grpSpPr>
        <p:grpSp>
          <p:nvGrpSpPr>
            <p:cNvPr id="308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148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088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148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8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60" y="320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8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70" y="170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8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8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9" y="88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8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4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9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9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9" y="130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6149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428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chemeClr val="accent3"/>
            </a:gs>
            <a:gs pos="100000">
              <a:srgbClr val="00B0F0">
                <a:alpha val="31000"/>
              </a:srgbClr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BD9F1F-779F-4636-95D8-B0BBD6E839BB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04.02.2015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D22C37-DD5B-4FEA-9669-3048EFBFBCC6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8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chemeClr val="accent3"/>
            </a:gs>
            <a:gs pos="100000">
              <a:srgbClr val="00B0F0">
                <a:alpha val="31000"/>
              </a:srgbClr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BD9F1F-779F-4636-95D8-B0BBD6E839BB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04.02.2015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D22C37-DD5B-4FEA-9669-3048EFBFBCC6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9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reeform 2"/>
          <p:cNvSpPr>
            <a:spLocks/>
          </p:cNvSpPr>
          <p:nvPr/>
        </p:nvSpPr>
        <p:spPr bwMode="auto">
          <a:xfrm rot="-3172564">
            <a:off x="10564284" y="-362479"/>
            <a:ext cx="1162050" cy="2779183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A3B333-51A8-410B-AAEB-61225CC13788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1448" name="Freeform 8"/>
          <p:cNvSpPr>
            <a:spLocks/>
          </p:cNvSpPr>
          <p:nvPr/>
        </p:nvSpPr>
        <p:spPr bwMode="auto">
          <a:xfrm rot="-3172564">
            <a:off x="10681230" y="-324907"/>
            <a:ext cx="1165225" cy="2796116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61449" name="Freeform 9"/>
          <p:cNvSpPr>
            <a:spLocks/>
          </p:cNvSpPr>
          <p:nvPr/>
        </p:nvSpPr>
        <p:spPr bwMode="auto">
          <a:xfrm rot="-3172564">
            <a:off x="10612439" y="-69849"/>
            <a:ext cx="1025525" cy="2095500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000000"/>
              </a:solidFill>
            </a:endParaRPr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10584" y="5540375"/>
            <a:ext cx="2379133" cy="1246188"/>
            <a:chOff x="5" y="3490"/>
            <a:chExt cx="1124" cy="785"/>
          </a:xfrm>
        </p:grpSpPr>
        <p:sp>
          <p:nvSpPr>
            <p:cNvPr id="614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614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614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614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614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614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614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614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614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grpSp>
          <p:nvGrpSpPr>
            <p:cNvPr id="310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10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146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6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6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146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46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46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113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146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7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7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7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7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7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7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7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3083" name="Group 37"/>
          <p:cNvGrpSpPr>
            <a:grpSpLocks/>
          </p:cNvGrpSpPr>
          <p:nvPr/>
        </p:nvGrpSpPr>
        <p:grpSpPr bwMode="auto">
          <a:xfrm>
            <a:off x="11573934" y="2116139"/>
            <a:ext cx="514351" cy="4308475"/>
            <a:chOff x="5468" y="1333"/>
            <a:chExt cx="243" cy="2714"/>
          </a:xfrm>
        </p:grpSpPr>
        <p:sp>
          <p:nvSpPr>
            <p:cNvPr id="6147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6147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084" name="Group 40"/>
          <p:cNvGrpSpPr>
            <a:grpSpLocks/>
          </p:cNvGrpSpPr>
          <p:nvPr/>
        </p:nvGrpSpPr>
        <p:grpSpPr bwMode="auto">
          <a:xfrm>
            <a:off x="9757833" y="90488"/>
            <a:ext cx="2844800" cy="1911350"/>
            <a:chOff x="4610" y="57"/>
            <a:chExt cx="1344" cy="1204"/>
          </a:xfrm>
        </p:grpSpPr>
        <p:grpSp>
          <p:nvGrpSpPr>
            <p:cNvPr id="308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148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088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148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8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60" y="320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8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70" y="170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8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8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9" y="88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8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4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9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9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9" y="130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6149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626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2.wmf"/><Relationship Id="rId19" Type="http://schemas.openxmlformats.org/officeDocument/2006/relationships/image" Target="../media/image27.png"/><Relationship Id="rId4" Type="http://schemas.openxmlformats.org/officeDocument/2006/relationships/image" Target="../media/image1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651759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Русский язык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4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80" y="304800"/>
            <a:ext cx="8321040" cy="624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524001" y="5214939"/>
            <a:ext cx="65008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D60093"/>
                </a:solidFill>
              </a:rPr>
              <a:t>Звонкие согласные</a:t>
            </a:r>
          </a:p>
        </p:txBody>
      </p:sp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1809751" y="571500"/>
            <a:ext cx="5762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6000" b="1" i="1">
                <a:solidFill>
                  <a:srgbClr val="002060"/>
                </a:solidFill>
              </a:rPr>
              <a:t>Б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452689" y="214313"/>
            <a:ext cx="5048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6000" b="1" i="1">
                <a:solidFill>
                  <a:srgbClr val="351CF2"/>
                </a:solidFill>
              </a:rPr>
              <a:t>П</a:t>
            </a:r>
          </a:p>
        </p:txBody>
      </p:sp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7524751" y="3429000"/>
            <a:ext cx="5762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6000" b="1" i="1">
                <a:solidFill>
                  <a:srgbClr val="002060"/>
                </a:solidFill>
              </a:rPr>
              <a:t>Ж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8239126" y="2857500"/>
            <a:ext cx="5762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6000" b="1" i="1">
                <a:solidFill>
                  <a:srgbClr val="351CF2"/>
                </a:solidFill>
              </a:rPr>
              <a:t>Ш</a:t>
            </a:r>
          </a:p>
        </p:txBody>
      </p:sp>
      <p:sp>
        <p:nvSpPr>
          <p:cNvPr id="6151" name="Text Box 13"/>
          <p:cNvSpPr txBox="1">
            <a:spLocks noChangeArrowheads="1"/>
          </p:cNvSpPr>
          <p:nvPr/>
        </p:nvSpPr>
        <p:spPr bwMode="auto">
          <a:xfrm>
            <a:off x="9096375" y="4143375"/>
            <a:ext cx="642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6000" b="1" i="1">
                <a:solidFill>
                  <a:srgbClr val="002060"/>
                </a:solidFill>
              </a:rPr>
              <a:t>З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9667875" y="3643313"/>
            <a:ext cx="6477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6000" b="1" i="1">
                <a:solidFill>
                  <a:srgbClr val="351CF2"/>
                </a:solidFill>
              </a:rPr>
              <a:t>С</a:t>
            </a:r>
          </a:p>
        </p:txBody>
      </p:sp>
      <p:sp>
        <p:nvSpPr>
          <p:cNvPr id="6153" name="Text Box 15"/>
          <p:cNvSpPr txBox="1">
            <a:spLocks noChangeArrowheads="1"/>
          </p:cNvSpPr>
          <p:nvPr/>
        </p:nvSpPr>
        <p:spPr bwMode="auto">
          <a:xfrm>
            <a:off x="3167064" y="1285875"/>
            <a:ext cx="936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6000" b="1" i="1">
                <a:solidFill>
                  <a:srgbClr val="002060"/>
                </a:solidFill>
              </a:rPr>
              <a:t>В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3810000" y="857250"/>
            <a:ext cx="863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6000" b="1" i="1">
                <a:solidFill>
                  <a:srgbClr val="351CF2"/>
                </a:solidFill>
              </a:rPr>
              <a:t>Ф</a:t>
            </a:r>
          </a:p>
        </p:txBody>
      </p:sp>
      <p:sp>
        <p:nvSpPr>
          <p:cNvPr id="6155" name="Text Box 17"/>
          <p:cNvSpPr txBox="1">
            <a:spLocks noChangeArrowheads="1"/>
          </p:cNvSpPr>
          <p:nvPr/>
        </p:nvSpPr>
        <p:spPr bwMode="auto">
          <a:xfrm>
            <a:off x="4667250" y="2000250"/>
            <a:ext cx="6477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6000" b="1" i="1">
                <a:solidFill>
                  <a:srgbClr val="002060"/>
                </a:solidFill>
              </a:rPr>
              <a:t>Г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5238751" y="1428750"/>
            <a:ext cx="714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6000" b="1" i="1">
                <a:solidFill>
                  <a:srgbClr val="351CF2"/>
                </a:solidFill>
              </a:rPr>
              <a:t>К</a:t>
            </a:r>
          </a:p>
        </p:txBody>
      </p:sp>
      <p:sp>
        <p:nvSpPr>
          <p:cNvPr id="6157" name="Text Box 19"/>
          <p:cNvSpPr txBox="1">
            <a:spLocks noChangeArrowheads="1"/>
          </p:cNvSpPr>
          <p:nvPr/>
        </p:nvSpPr>
        <p:spPr bwMode="auto">
          <a:xfrm>
            <a:off x="6096000" y="2714625"/>
            <a:ext cx="577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6000" b="1" i="1">
                <a:solidFill>
                  <a:srgbClr val="002060"/>
                </a:solidFill>
              </a:rPr>
              <a:t>Д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6738938" y="2214563"/>
            <a:ext cx="793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6000" b="1" i="1">
                <a:solidFill>
                  <a:srgbClr val="351CF2"/>
                </a:solidFill>
              </a:rPr>
              <a:t>Т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167314" y="357189"/>
            <a:ext cx="58578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D60093"/>
                </a:solidFill>
              </a:rPr>
              <a:t>Глухие согласные </a:t>
            </a:r>
          </a:p>
        </p:txBody>
      </p:sp>
      <p:pic>
        <p:nvPicPr>
          <p:cNvPr id="3074" name="Picture 2" descr="C:\Users\shkola\Desktop\шляпа.jpg"/>
          <p:cNvPicPr>
            <a:picLocks noChangeAspect="1" noChangeArrowheads="1"/>
          </p:cNvPicPr>
          <p:nvPr/>
        </p:nvPicPr>
        <p:blipFill>
          <a:blip r:embed="rId2" cstate="print"/>
          <a:srcRect l="7868" t="8597" r="8260" b="8322"/>
          <a:stretch>
            <a:fillRect/>
          </a:stretch>
        </p:blipFill>
        <p:spPr bwMode="auto">
          <a:xfrm>
            <a:off x="9379974" y="1312606"/>
            <a:ext cx="1887794" cy="1238865"/>
          </a:xfrm>
          <a:prstGeom prst="rect">
            <a:avLst/>
          </a:prstGeom>
          <a:noFill/>
        </p:spPr>
      </p:pic>
      <p:pic>
        <p:nvPicPr>
          <p:cNvPr id="3075" name="Picture 3" descr="C:\Users\shkola\Desktop\колокольчик.jpg"/>
          <p:cNvPicPr>
            <a:picLocks noChangeAspect="1" noChangeArrowheads="1"/>
          </p:cNvPicPr>
          <p:nvPr/>
        </p:nvPicPr>
        <p:blipFill>
          <a:blip r:embed="rId3" cstate="print"/>
          <a:srcRect l="14892" t="7982" r="6140" b="8715"/>
          <a:stretch>
            <a:fillRect/>
          </a:stretch>
        </p:blipFill>
        <p:spPr bwMode="auto">
          <a:xfrm>
            <a:off x="1887793" y="3554362"/>
            <a:ext cx="1300215" cy="1371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7064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4108" grpId="0"/>
      <p:bldP spid="4110" grpId="0"/>
      <p:bldP spid="4112" grpId="0"/>
      <p:bldP spid="4114" grpId="0"/>
      <p:bldP spid="4116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92314" y="1125539"/>
            <a:ext cx="1571625" cy="13557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</a:rPr>
              <a:t>Города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1991545" y="1124745"/>
            <a:ext cx="1571625" cy="1355725"/>
            <a:chOff x="3419872" y="3573016"/>
            <a:chExt cx="1571625" cy="1357312"/>
          </a:xfrm>
          <a:solidFill>
            <a:srgbClr val="FFFF00"/>
          </a:solidFill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3419872" y="3573016"/>
              <a:ext cx="1571625" cy="135731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3200" b="1" dirty="0" err="1">
                  <a:solidFill>
                    <a:srgbClr val="002060"/>
                  </a:solidFill>
                </a:rPr>
                <a:t>Горо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033" name="Object 2"/>
            <p:cNvGraphicFramePr>
              <a:graphicFrameLocks noChangeAspect="1"/>
            </p:cNvGraphicFramePr>
            <p:nvPr/>
          </p:nvGraphicFramePr>
          <p:xfrm>
            <a:off x="4499992" y="3789040"/>
            <a:ext cx="370326" cy="864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4" name="Формула" r:id="rId3" imgW="203112" imgH="393529" progId="Equation.3">
                    <p:embed/>
                  </p:oleObj>
                </mc:Choice>
                <mc:Fallback>
                  <p:oleObj name="Формула" r:id="rId3" imgW="203112" imgH="393529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9992" y="3789040"/>
                          <a:ext cx="370326" cy="8640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Скругленный прямоугольник 9"/>
          <p:cNvSpPr/>
          <p:nvPr/>
        </p:nvSpPr>
        <p:spPr>
          <a:xfrm>
            <a:off x="3935414" y="1125539"/>
            <a:ext cx="1571625" cy="13557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</a:rPr>
              <a:t>сапоги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80100" y="1125539"/>
            <a:ext cx="1944688" cy="13557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</a:rPr>
              <a:t>морозы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112125" y="1125539"/>
            <a:ext cx="2376488" cy="13557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</a:rPr>
              <a:t>карандаши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91545" y="3356992"/>
            <a:ext cx="1571625" cy="13573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</a:rPr>
              <a:t>языки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35414" y="3357563"/>
            <a:ext cx="1716087" cy="13573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</a:rPr>
              <a:t>багажи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96000" y="3357563"/>
            <a:ext cx="1728788" cy="13573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</a:rPr>
              <a:t>салаты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328025" y="3357563"/>
            <a:ext cx="1931988" cy="13573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</a:rPr>
              <a:t>народы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pSp>
        <p:nvGrpSpPr>
          <p:cNvPr id="5" name="Группа 16"/>
          <p:cNvGrpSpPr>
            <a:grpSpLocks/>
          </p:cNvGrpSpPr>
          <p:nvPr/>
        </p:nvGrpSpPr>
        <p:grpSpPr bwMode="auto">
          <a:xfrm>
            <a:off x="8328248" y="3356992"/>
            <a:ext cx="1944688" cy="1357312"/>
            <a:chOff x="3419872" y="3573016"/>
            <a:chExt cx="1571625" cy="1357312"/>
          </a:xfrm>
          <a:solidFill>
            <a:srgbClr val="FFFF00"/>
          </a:solidFill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419872" y="3573016"/>
              <a:ext cx="1571625" cy="135731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3200" b="1" dirty="0" err="1">
                  <a:solidFill>
                    <a:srgbClr val="002060"/>
                  </a:solidFill>
                </a:rPr>
                <a:t>наро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032" name="Object 4"/>
            <p:cNvGraphicFramePr>
              <a:graphicFrameLocks noChangeAspect="1"/>
            </p:cNvGraphicFramePr>
            <p:nvPr/>
          </p:nvGraphicFramePr>
          <p:xfrm>
            <a:off x="4292997" y="3789040"/>
            <a:ext cx="368300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5" name="Формула" r:id="rId5" imgW="203112" imgH="393529" progId="Equation.3">
                    <p:embed/>
                  </p:oleObj>
                </mc:Choice>
                <mc:Fallback>
                  <p:oleObj name="Формула" r:id="rId5" imgW="203112" imgH="393529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2997" y="3789040"/>
                          <a:ext cx="368300" cy="863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Группа 6"/>
          <p:cNvGrpSpPr>
            <a:grpSpLocks/>
          </p:cNvGrpSpPr>
          <p:nvPr/>
        </p:nvGrpSpPr>
        <p:grpSpPr bwMode="auto">
          <a:xfrm>
            <a:off x="3935761" y="1124745"/>
            <a:ext cx="1571625" cy="1355725"/>
            <a:chOff x="3492227" y="2707114"/>
            <a:chExt cx="1571625" cy="1357312"/>
          </a:xfrm>
          <a:solidFill>
            <a:srgbClr val="FFFF00"/>
          </a:solidFill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492227" y="2707114"/>
              <a:ext cx="1571625" cy="135731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3200" b="1" dirty="0" err="1">
                  <a:solidFill>
                    <a:srgbClr val="002060"/>
                  </a:solidFill>
                </a:rPr>
                <a:t>сапо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031" name="Object 3"/>
            <p:cNvGraphicFramePr>
              <a:graphicFrameLocks noChangeAspect="1"/>
            </p:cNvGraphicFramePr>
            <p:nvPr/>
          </p:nvGraphicFramePr>
          <p:xfrm>
            <a:off x="4500339" y="2995483"/>
            <a:ext cx="346075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6" name="Формула" r:id="rId7" imgW="190417" imgH="393529" progId="Equation.3">
                    <p:embed/>
                  </p:oleObj>
                </mc:Choice>
                <mc:Fallback>
                  <p:oleObj name="Формула" r:id="rId7" imgW="190417" imgH="393529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0339" y="2995483"/>
                          <a:ext cx="346075" cy="863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19"/>
          <p:cNvGrpSpPr>
            <a:grpSpLocks/>
          </p:cNvGrpSpPr>
          <p:nvPr/>
        </p:nvGrpSpPr>
        <p:grpSpPr bwMode="auto">
          <a:xfrm>
            <a:off x="5879976" y="1124745"/>
            <a:ext cx="1944688" cy="1355725"/>
            <a:chOff x="3419872" y="3573016"/>
            <a:chExt cx="1571625" cy="1357312"/>
          </a:xfrm>
          <a:solidFill>
            <a:srgbClr val="FFFF00"/>
          </a:solidFill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419872" y="3573016"/>
              <a:ext cx="1571625" cy="135731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3200" b="1" dirty="0" err="1">
                  <a:solidFill>
                    <a:srgbClr val="002060"/>
                  </a:solidFill>
                </a:rPr>
                <a:t>моро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030" name="Object 5"/>
            <p:cNvGraphicFramePr>
              <a:graphicFrameLocks noChangeAspect="1"/>
            </p:cNvGraphicFramePr>
            <p:nvPr/>
          </p:nvGraphicFramePr>
          <p:xfrm>
            <a:off x="4467622" y="3789040"/>
            <a:ext cx="323850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7" name="Формула" r:id="rId9" imgW="177646" imgH="393359" progId="Equation.3">
                    <p:embed/>
                  </p:oleObj>
                </mc:Choice>
                <mc:Fallback>
                  <p:oleObj name="Формула" r:id="rId9" imgW="177646" imgH="393359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7622" y="3789040"/>
                          <a:ext cx="323850" cy="863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Группа 22"/>
          <p:cNvGrpSpPr>
            <a:grpSpLocks/>
          </p:cNvGrpSpPr>
          <p:nvPr/>
        </p:nvGrpSpPr>
        <p:grpSpPr bwMode="auto">
          <a:xfrm>
            <a:off x="8040216" y="1124745"/>
            <a:ext cx="2411412" cy="1355725"/>
            <a:chOff x="3419872" y="3573016"/>
            <a:chExt cx="3096344" cy="1357312"/>
          </a:xfrm>
          <a:solidFill>
            <a:srgbClr val="FFFF00"/>
          </a:solidFill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3419872" y="3573016"/>
              <a:ext cx="3096344" cy="135731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3200" b="1" dirty="0" err="1">
                  <a:solidFill>
                    <a:srgbClr val="002060"/>
                  </a:solidFill>
                </a:rPr>
                <a:t>каранда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029" name="Object 6"/>
            <p:cNvGraphicFramePr>
              <a:graphicFrameLocks noChangeAspect="1"/>
            </p:cNvGraphicFramePr>
            <p:nvPr/>
          </p:nvGraphicFramePr>
          <p:xfrm>
            <a:off x="5546168" y="3861048"/>
            <a:ext cx="825692" cy="8635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8" name="Формула" r:id="rId11" imgW="253890" imgH="393529" progId="Equation.3">
                    <p:embed/>
                  </p:oleObj>
                </mc:Choice>
                <mc:Fallback>
                  <p:oleObj name="Формула" r:id="rId11" imgW="253890" imgH="393529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46168" y="3861048"/>
                          <a:ext cx="825692" cy="8635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Группа 25"/>
          <p:cNvGrpSpPr>
            <a:grpSpLocks/>
          </p:cNvGrpSpPr>
          <p:nvPr/>
        </p:nvGrpSpPr>
        <p:grpSpPr bwMode="auto">
          <a:xfrm>
            <a:off x="1991545" y="3356992"/>
            <a:ext cx="1571625" cy="1357312"/>
            <a:chOff x="3419872" y="3573016"/>
            <a:chExt cx="1571625" cy="1357312"/>
          </a:xfrm>
          <a:solidFill>
            <a:srgbClr val="FFFF00"/>
          </a:solidFill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3419872" y="3573016"/>
              <a:ext cx="1571625" cy="135731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3200" b="1" dirty="0">
                  <a:solidFill>
                    <a:srgbClr val="002060"/>
                  </a:solidFill>
                </a:rPr>
                <a:t>язы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028" name="Object 7"/>
            <p:cNvGraphicFramePr>
              <a:graphicFrameLocks noChangeAspect="1"/>
            </p:cNvGraphicFramePr>
            <p:nvPr/>
          </p:nvGraphicFramePr>
          <p:xfrm>
            <a:off x="4283968" y="3789040"/>
            <a:ext cx="346075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9" name="Формула" r:id="rId13" imgW="190417" imgH="393529" progId="Equation.3">
                    <p:embed/>
                  </p:oleObj>
                </mc:Choice>
                <mc:Fallback>
                  <p:oleObj name="Формула" r:id="rId13" imgW="190417" imgH="393529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3968" y="3789040"/>
                          <a:ext cx="346075" cy="863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Группа 28"/>
          <p:cNvGrpSpPr>
            <a:grpSpLocks/>
          </p:cNvGrpSpPr>
          <p:nvPr/>
        </p:nvGrpSpPr>
        <p:grpSpPr bwMode="auto">
          <a:xfrm>
            <a:off x="3935761" y="3356992"/>
            <a:ext cx="1728787" cy="1357312"/>
            <a:chOff x="3419872" y="3573016"/>
            <a:chExt cx="1728192" cy="1357312"/>
          </a:xfrm>
          <a:solidFill>
            <a:srgbClr val="FFFF00"/>
          </a:solidFill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3419872" y="3573016"/>
              <a:ext cx="1728192" cy="135731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3200" b="1" dirty="0" err="1">
                  <a:solidFill>
                    <a:srgbClr val="002060"/>
                  </a:solidFill>
                </a:rPr>
                <a:t>бага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027" name="Object 8"/>
            <p:cNvGraphicFramePr>
              <a:graphicFrameLocks noChangeAspect="1"/>
            </p:cNvGraphicFramePr>
            <p:nvPr/>
          </p:nvGraphicFramePr>
          <p:xfrm>
            <a:off x="4370462" y="3788495"/>
            <a:ext cx="461963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0" name="Формула" r:id="rId15" imgW="253890" imgH="393529" progId="Equation.3">
                    <p:embed/>
                  </p:oleObj>
                </mc:Choice>
                <mc:Fallback>
                  <p:oleObj name="Формула" r:id="rId15" imgW="253890" imgH="393529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0462" y="3788495"/>
                          <a:ext cx="461963" cy="863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Группа 31"/>
          <p:cNvGrpSpPr>
            <a:grpSpLocks/>
          </p:cNvGrpSpPr>
          <p:nvPr/>
        </p:nvGrpSpPr>
        <p:grpSpPr bwMode="auto">
          <a:xfrm>
            <a:off x="6096000" y="3356992"/>
            <a:ext cx="1800200" cy="1357312"/>
            <a:chOff x="3419872" y="3573016"/>
            <a:chExt cx="1571625" cy="1357312"/>
          </a:xfrm>
          <a:solidFill>
            <a:srgbClr val="FFFF00"/>
          </a:solidFill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3419872" y="3573016"/>
              <a:ext cx="1571625" cy="135731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3200" b="1" dirty="0">
                  <a:solidFill>
                    <a:srgbClr val="002060"/>
                  </a:solidFill>
                </a:rPr>
                <a:t>сала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026" name="Object 9"/>
            <p:cNvGraphicFramePr>
              <a:graphicFrameLocks noChangeAspect="1"/>
            </p:cNvGraphicFramePr>
            <p:nvPr/>
          </p:nvGraphicFramePr>
          <p:xfrm>
            <a:off x="4266132" y="3789040"/>
            <a:ext cx="368300" cy="919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1" name="Формула" r:id="rId17" imgW="203112" imgH="418918" progId="Equation.3">
                    <p:embed/>
                  </p:oleObj>
                </mc:Choice>
                <mc:Fallback>
                  <p:oleObj name="Формула" r:id="rId17" imgW="203112" imgH="418918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6132" y="3789040"/>
                          <a:ext cx="368300" cy="919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4" name="Picture 15" descr="kn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688288" y="5229200"/>
            <a:ext cx="15737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623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 descr="95806b8193e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0" y="1829252"/>
            <a:ext cx="3062288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3" descr="post-142790-129214282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051" y="4856163"/>
            <a:ext cx="1225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2" descr="95806b8193e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723" y="201098"/>
            <a:ext cx="3062288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2" descr="95806b8193e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015" y="3287604"/>
            <a:ext cx="3062288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Рисунок 13" descr="ljkui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219" y="2248585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Рисунок 14" descr="ljkui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623" y="753044"/>
            <a:ext cx="516939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Рисунок 15" descr="ljkui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44" y="753044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Рисунок 16" descr="ljkui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4076700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Рисунок 17" descr="ljkui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620713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Рисунок 18" descr="ljkui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423" y="1701627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0" y="310583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 smtClean="0">
                <a:solidFill>
                  <a:srgbClr val="7030A0"/>
                </a:solidFill>
              </a:rPr>
              <a:t>Садово</a:t>
            </a:r>
            <a:r>
              <a:rPr lang="ru-RU" sz="2400" b="1" dirty="0" smtClean="0">
                <a:solidFill>
                  <a:srgbClr val="7030A0"/>
                </a:solidFill>
              </a:rPr>
              <a:t>… сорвал с яблони спелый </a:t>
            </a:r>
            <a:r>
              <a:rPr lang="ru-RU" sz="2400" b="1" dirty="0" err="1" smtClean="0">
                <a:solidFill>
                  <a:srgbClr val="7030A0"/>
                </a:solidFill>
              </a:rPr>
              <a:t>пло</a:t>
            </a:r>
            <a:r>
              <a:rPr lang="ru-RU" sz="2400" b="1" dirty="0" smtClean="0">
                <a:solidFill>
                  <a:srgbClr val="7030A0"/>
                </a:solidFill>
              </a:rPr>
              <a:t>… .</a:t>
            </a:r>
          </a:p>
          <a:p>
            <a:endParaRPr lang="ru-RU" sz="2400" b="1" dirty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Весной </a:t>
            </a:r>
            <a:r>
              <a:rPr lang="ru-RU" sz="2400" b="1" dirty="0" err="1" smtClean="0">
                <a:solidFill>
                  <a:srgbClr val="7030A0"/>
                </a:solidFill>
              </a:rPr>
              <a:t>лу</a:t>
            </a:r>
            <a:r>
              <a:rPr lang="ru-RU" sz="2400" b="1" dirty="0" smtClean="0">
                <a:solidFill>
                  <a:srgbClr val="7030A0"/>
                </a:solidFill>
              </a:rPr>
              <a:t>… покрылся белыми цветами.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3105835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Снеговик составил предложения и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не знает, какую букву вставить.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Помогите ему.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43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chemeClr val="accent3"/>
            </a:gs>
            <a:gs pos="100000">
              <a:srgbClr val="00B0F0">
                <a:alpha val="31000"/>
              </a:srgbClr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 descr="95806b8193e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0" y="1829252"/>
            <a:ext cx="3062288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3" descr="post-142790-129214282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051" y="4856163"/>
            <a:ext cx="1225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2" descr="95806b8193e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723" y="201098"/>
            <a:ext cx="3062288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2" descr="95806b8193e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015" y="3287604"/>
            <a:ext cx="3062288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Рисунок 13" descr="ljkui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219" y="2248585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Рисунок 14" descr="ljkui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623" y="753044"/>
            <a:ext cx="516939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Рисунок 15" descr="ljkui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44" y="753044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Рисунок 16" descr="ljkui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4076700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Рисунок 17" descr="ljkui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620713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Рисунок 18" descr="ljkui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423" y="1701627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0" y="31058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Работа по учебнику</a:t>
            </a:r>
          </a:p>
          <a:p>
            <a:endParaRPr lang="ru-RU" sz="2400" b="1" dirty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Страница 25 упражнение 40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chemeClr val="accent3"/>
            </a:gs>
            <a:gs pos="100000">
              <a:srgbClr val="00B0F0">
                <a:alpha val="31000"/>
              </a:srgbClr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 descr="95806b8193e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0" y="1829252"/>
            <a:ext cx="3062288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3" descr="post-142790-129214282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051" y="4856163"/>
            <a:ext cx="1225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2" descr="95806b8193e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723" y="201098"/>
            <a:ext cx="3062288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2" descr="95806b8193e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015" y="3287604"/>
            <a:ext cx="3062288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Рисунок 13" descr="ljkui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219" y="2248585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Рисунок 14" descr="ljkui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623" y="753044"/>
            <a:ext cx="516939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Рисунок 15" descr="ljkui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44" y="753044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Рисунок 16" descr="ljkui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4076700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Рисунок 17" descr="ljkui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620713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Рисунок 18" descr="ljkui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423" y="1701627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78007" y="402106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Домашнее задание Упр. 45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chemeClr val="accent3"/>
            </a:gs>
            <a:gs pos="100000">
              <a:srgbClr val="00B0F0">
                <a:alpha val="31000"/>
              </a:srgbClr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 descr="95806b8193e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0" y="1829252"/>
            <a:ext cx="3062288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2" descr="95806b8193e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723" y="201098"/>
            <a:ext cx="3062288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2" descr="95806b8193e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015" y="3287604"/>
            <a:ext cx="3062288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Рисунок 13" descr="ljkui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219" y="2248585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Рисунок 14" descr="ljkui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623" y="753044"/>
            <a:ext cx="516939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Рисунок 15" descr="ljkui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44" y="753044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Рисунок 16" descr="ljkui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4076700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Рисунок 17" descr="ljkui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620713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Рисунок 18" descr="ljkui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423" y="1701627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3" t="4237" r="23634" b="3704"/>
          <a:stretch/>
        </p:blipFill>
        <p:spPr>
          <a:xfrm>
            <a:off x="3030978" y="3996814"/>
            <a:ext cx="1823677" cy="1898030"/>
          </a:xfrm>
          <a:prstGeom prst="ellipse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1" t="10304" r="16209" b="10693"/>
          <a:stretch/>
        </p:blipFill>
        <p:spPr>
          <a:xfrm>
            <a:off x="6361459" y="3943965"/>
            <a:ext cx="1888789" cy="19442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598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Отгадайте загадку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5401"/>
            <a:ext cx="10515600" cy="44348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</a:rPr>
              <a:t>Он всё время занят делом,</a:t>
            </a:r>
            <a:b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</a:rPr>
              <a:t>Он не может зря идти.</a:t>
            </a:r>
            <a:b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</a:rPr>
              <a:t>Он идёт и красит белым</a:t>
            </a:r>
            <a:b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</a:rPr>
              <a:t>Всё, что видит на пути.</a:t>
            </a:r>
            <a:b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"/>
            <a:ext cx="8549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6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СНЕ…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8335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  СНЕ…А</a:t>
            </a:r>
          </a:p>
          <a:p>
            <a:pPr marL="0" indent="0" algn="ctr">
              <a:buNone/>
            </a:pPr>
            <a:endParaRPr lang="ru-RU" sz="5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            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СНЕ…ОВОЙ</a:t>
            </a:r>
          </a:p>
          <a:p>
            <a:pPr marL="0" indent="0" algn="ctr">
              <a:buNone/>
            </a:pPr>
            <a:endParaRPr lang="ru-RU" sz="5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           СНЕ…ОВИК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0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tx2">
                    <a:lumMod val="50000"/>
                  </a:schemeClr>
                </a:solidFill>
              </a:rPr>
              <a:t>Тема урока </a:t>
            </a:r>
            <a:endParaRPr lang="ru-RU" sz="6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36722"/>
            <a:ext cx="12192000" cy="4321277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</a:rPr>
              <a:t>Проверка парных звонких и глухих согласных на конце слова</a:t>
            </a:r>
            <a:endParaRPr lang="ru-RU" sz="7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696" y="1810877"/>
            <a:ext cx="10515600" cy="47079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dirty="0" smtClean="0">
                <a:solidFill>
                  <a:schemeClr val="accent1">
                    <a:lumMod val="50000"/>
                  </a:schemeClr>
                </a:solidFill>
              </a:rPr>
              <a:t>   СНЕ…</a:t>
            </a:r>
            <a:endParaRPr lang="ru-RU" sz="8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50172" y="1592826"/>
            <a:ext cx="8549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160087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35034" y="1268414"/>
            <a:ext cx="5856817" cy="36734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Я тетрадь свою открою</a:t>
            </a:r>
            <a:b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Уголочком положу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b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Я, друзья, от вас не скрою</a:t>
            </a:r>
            <a:b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Ручку я вот так держу.</a:t>
            </a:r>
            <a:b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Сяду прямо, не согнусь,</a:t>
            </a:r>
            <a:b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За работу я 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возь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мусь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b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81051" y="2708275"/>
            <a:ext cx="59267" cy="25923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800" dirty="0" smtClean="0"/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5039785" y="476251"/>
            <a:ext cx="633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7030A0"/>
                </a:solidFill>
              </a:rPr>
              <a:t>ЧИСТОПИСАНИЕ</a:t>
            </a:r>
          </a:p>
        </p:txBody>
      </p:sp>
      <p:pic>
        <p:nvPicPr>
          <p:cNvPr id="71682" name="Picture 2" descr="C:\Users\shkola\Desktop\г.jpg"/>
          <p:cNvPicPr>
            <a:picLocks noChangeAspect="1" noChangeArrowheads="1"/>
          </p:cNvPicPr>
          <p:nvPr/>
        </p:nvPicPr>
        <p:blipFill>
          <a:blip r:embed="rId2" cstate="print"/>
          <a:srcRect l="32400" t="36667" r="31600" b="667"/>
          <a:stretch>
            <a:fillRect/>
          </a:stretch>
        </p:blipFill>
        <p:spPr bwMode="auto">
          <a:xfrm>
            <a:off x="2391834" y="1818075"/>
            <a:ext cx="2743200" cy="3581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"/>
            <a:ext cx="8549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 descr="95806b8193e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0" y="1829252"/>
            <a:ext cx="3062288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3" descr="post-142790-129214282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051" y="4856163"/>
            <a:ext cx="1225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2" descr="95806b8193e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723" y="201098"/>
            <a:ext cx="3062288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2" descr="95806b8193e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015" y="3287604"/>
            <a:ext cx="3062288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Рисунок 13" descr="ljkui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48" y="-184899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Рисунок 14" descr="ljkui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326" y="1710813"/>
            <a:ext cx="516939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Рисунок 15" descr="ljkui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660" y="1151251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Рисунок 16" descr="ljkui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4076700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Рисунок 17" descr="ljkui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369991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Рисунок 18" descr="ljkui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964" y="1568892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3" descr="ljkui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032" y="2504223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ljkui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483" y="-268473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3" descr="ljkui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16" y="1358765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3" descr="ljkui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61" y="0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3" descr="ljkui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884" y="0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3" descr="ljkui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587" y="0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3" descr="ljkui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180" y="3162985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8" descr="ljkui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280" y="4538234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18" descr="ljkui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319" y="2094918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18" descr="ljkui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119" y="4282595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8" descr="ljkui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467" y="3387860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18" descr="ljkui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158" y="679073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18" descr="ljkui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371" y="1952350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18" descr="ljkui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073" y="2266982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18" descr="ljkui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486" y="3068312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6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AutoShape 37"/>
          <p:cNvSpPr>
            <a:spLocks noChangeArrowheads="1"/>
          </p:cNvSpPr>
          <p:nvPr/>
        </p:nvSpPr>
        <p:spPr bwMode="auto">
          <a:xfrm rot="1261379">
            <a:off x="6888163" y="3357564"/>
            <a:ext cx="1058862" cy="12541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0 w 21600"/>
              <a:gd name="T5" fmla="*/ 2147483647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 rot="2333782" flipH="1" flipV="1">
            <a:off x="3575051" y="3141663"/>
            <a:ext cx="1173163" cy="13382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0 w 21600"/>
              <a:gd name="T5" fmla="*/ 2147483647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4511675" y="3284539"/>
            <a:ext cx="2736850" cy="216058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5016500" y="2060576"/>
            <a:ext cx="1727200" cy="13684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0248" name="Picture 8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5516564"/>
            <a:ext cx="1041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sn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933826"/>
            <a:ext cx="7937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700213"/>
            <a:ext cx="10652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sn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88913"/>
            <a:ext cx="75565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188913"/>
            <a:ext cx="1103312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88914"/>
            <a:ext cx="8143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188913"/>
            <a:ext cx="110331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888" y="188913"/>
            <a:ext cx="72866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7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1773238"/>
            <a:ext cx="10652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8" descr="sn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3933826"/>
            <a:ext cx="7937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9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4" y="5445126"/>
            <a:ext cx="10683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0" descr="sn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5734050"/>
            <a:ext cx="7905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21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9" y="5445126"/>
            <a:ext cx="10683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22" descr="sn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5734051"/>
            <a:ext cx="854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Picture 33" descr="varezki2_resize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3"/>
          <a:stretch>
            <a:fillRect/>
          </a:stretch>
        </p:blipFill>
        <p:spPr bwMode="auto">
          <a:xfrm rot="-8340417">
            <a:off x="2873376" y="3451226"/>
            <a:ext cx="9937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Picture 34" descr="varezki2_resize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9"/>
          <a:stretch>
            <a:fillRect/>
          </a:stretch>
        </p:blipFill>
        <p:spPr bwMode="auto">
          <a:xfrm rot="1798119">
            <a:off x="7673976" y="2566988"/>
            <a:ext cx="10445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8" name="Oval 38"/>
          <p:cNvSpPr>
            <a:spLocks noChangeArrowheads="1"/>
          </p:cNvSpPr>
          <p:nvPr/>
        </p:nvSpPr>
        <p:spPr bwMode="auto">
          <a:xfrm rot="830955">
            <a:off x="4437064" y="5183189"/>
            <a:ext cx="1150937" cy="50323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 rot="-665123">
            <a:off x="6319839" y="5176839"/>
            <a:ext cx="1146175" cy="5048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5519739" y="2420939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6096000" y="2349500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 rot="-5759440">
            <a:off x="5956301" y="2776538"/>
            <a:ext cx="209550" cy="504825"/>
          </a:xfrm>
          <a:prstGeom prst="moon">
            <a:avLst>
              <a:gd name="adj" fmla="val 3881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0267" name="Picture 27" descr="1198423906_0lik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9" r="54167" b="36531"/>
          <a:stretch>
            <a:fillRect/>
          </a:stretch>
        </p:blipFill>
        <p:spPr bwMode="auto">
          <a:xfrm rot="-745644">
            <a:off x="4364038" y="812800"/>
            <a:ext cx="2519362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5" name="Picture 45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765176"/>
            <a:ext cx="7286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6" name="Picture 46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1196976"/>
            <a:ext cx="7286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7" name="Picture 47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1989138"/>
            <a:ext cx="72866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8" name="Picture 48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260351"/>
            <a:ext cx="7286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9" name="Picture 49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860801"/>
            <a:ext cx="7286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0" name="Picture 50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8" y="1989138"/>
            <a:ext cx="72866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1" name="Picture 51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3789363"/>
            <a:ext cx="72866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2" name="AutoShape 42"/>
          <p:cNvSpPr>
            <a:spLocks noChangeArrowheads="1"/>
          </p:cNvSpPr>
          <p:nvPr/>
        </p:nvSpPr>
        <p:spPr bwMode="auto">
          <a:xfrm rot="4163096">
            <a:off x="6263482" y="2097882"/>
            <a:ext cx="288925" cy="1081088"/>
          </a:xfrm>
          <a:prstGeom prst="triangle">
            <a:avLst>
              <a:gd name="adj" fmla="val 100000"/>
            </a:avLst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0292" name="Picture 5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87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92" fill="hold"/>
                                        <p:tgtEl>
                                          <p:spTgt spid="10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9792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0292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792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1292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1792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2292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2792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3292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3792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4292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4792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5292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5792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6292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6792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7292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7792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8292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8792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79292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79792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80292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0792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1292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1792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82292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2792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83292"/>
                            </p:stCondLst>
                            <p:childTnLst>
                              <p:par>
                                <p:cTn id="1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86292"/>
                            </p:stCondLst>
                            <p:childTnLst>
                              <p:par>
                                <p:cTn id="126" presetID="10" presetClass="entr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90292"/>
                            </p:stCondLst>
                            <p:childTnLst>
                              <p:par>
                                <p:cTn id="1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93292"/>
                            </p:stCondLst>
                            <p:childTnLst>
                              <p:par>
                                <p:cTn id="137" presetID="1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042 C 0.10816 -0.01042 0.19687 0.10231 0.19687 0.2412 C 0.19687 0.38009 0.10816 0.49352 -0.00035 0.49352 C -0.10868 0.49352 -0.19688 0.38009 -0.19688 0.2412 C -0.19688 0.10231 -0.10868 -0.01042 -0.00035 -0.01042 Z " pathEditMode="relative" rAng="0" ptsTypes="fffff">
                                      <p:cBhvr>
                                        <p:cTn id="138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02292"/>
                            </p:stCondLst>
                            <p:childTnLst>
                              <p:par>
                                <p:cTn id="1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3292"/>
                            </p:stCondLst>
                            <p:childTnLst>
                              <p:par>
                                <p:cTn id="14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05292"/>
                            </p:stCondLst>
                            <p:childTnLst>
                              <p:par>
                                <p:cTn id="14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07292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09292"/>
                            </p:stCondLst>
                            <p:childTnLst>
                              <p:par>
                                <p:cTn id="1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10292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10792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11292"/>
                            </p:stCondLst>
                            <p:childTnLst>
                              <p:par>
                                <p:cTn id="18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12292"/>
                            </p:stCondLst>
                            <p:childTnLst>
                              <p:par>
                                <p:cTn id="18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13292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114292"/>
                            </p:stCondLst>
                            <p:childTnLst>
                              <p:par>
                                <p:cTn id="200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17292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102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122292"/>
                            </p:stCondLst>
                            <p:childTnLst>
                              <p:par>
                                <p:cTn id="25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0.09236 C 0.03455 -0.12477 0.10677 -0.08125 0.13125 0.00486 C 0.15556 0.09074 0.12292 0.18703 0.05833 0.21967 C -0.00608 0.25208 -0.0783 0.20856 -0.10278 0.12245 C -0.12708 0.03657 -0.09444 -0.05973 -0.02986 -0.09236 Z " pathEditMode="relative" rAng="-1238949" ptsTypes="fffff">
                                      <p:cBhvr>
                                        <p:cTn id="256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126292"/>
                            </p:stCondLst>
                            <p:childTnLst>
                              <p:par>
                                <p:cTn id="258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0.05347 -0.05833 0.13229 -0.04769 0.17569 0.02338 C 0.21927 0.09468 0.21146 0.19977 0.15798 0.25787 C 0.10503 0.31597 0.02604 0.30532 -0.01771 0.23426 C -0.06129 0.16319 -0.05313 0.0581 2.5E-6 7.40741E-7 Z " pathEditMode="relative" rAng="-2351964" ptsTypes="fffff">
                                      <p:cBhvr>
                                        <p:cTn id="259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130292"/>
                            </p:stCondLst>
                            <p:childTnLst>
                              <p:par>
                                <p:cTn id="2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1.38889E-6 0.64051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131292"/>
                            </p:stCondLst>
                            <p:childTnLst>
                              <p:par>
                                <p:cTn id="2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05469 0.60047 " pathEditMode="relative" rAng="0" ptsTypes="AA">
                                      <p:cBhvr>
                                        <p:cTn id="265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3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132292"/>
                            </p:stCondLst>
                            <p:childTnLst>
                              <p:par>
                                <p:cTn id="2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3976 0.77917 " pathEditMode="relative" rAng="0" ptsTypes="AA">
                                      <p:cBhvr>
                                        <p:cTn id="268" dur="1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3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133292"/>
                            </p:stCondLst>
                            <p:childTnLst>
                              <p:par>
                                <p:cTn id="2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00034 0.19097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134292"/>
                            </p:stCondLst>
                            <p:childTnLst>
                              <p:par>
                                <p:cTn id="2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11788 0.55856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135292"/>
                            </p:stCondLst>
                            <p:childTnLst>
                              <p:par>
                                <p:cTn id="2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31528 0.55856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136292"/>
                            </p:stCondLst>
                            <p:childTnLst>
                              <p:par>
                                <p:cTn id="2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59259E-6 L 0.0783 0.22269 " pathEditMode="relative" rAng="0" ptsTypes="AA">
                                      <p:cBhvr>
                                        <p:cTn id="280" dur="1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2"/>
                </p:tgtEl>
              </p:cMediaNode>
            </p:audio>
          </p:childTnLst>
        </p:cTn>
      </p:par>
    </p:tnLst>
    <p:bldLst>
      <p:bldP spid="10277" grpId="0" animBg="1"/>
      <p:bldP spid="10276" grpId="0" animBg="1"/>
      <p:bldP spid="10242" grpId="0" animBg="1"/>
      <p:bldP spid="10242" grpId="1" animBg="1"/>
      <p:bldP spid="10242" grpId="2" animBg="1"/>
      <p:bldP spid="10243" grpId="0" animBg="1"/>
      <p:bldP spid="10243" grpId="1" animBg="1"/>
      <p:bldP spid="10243" grpId="2" animBg="1"/>
      <p:bldP spid="10278" grpId="0" animBg="1"/>
      <p:bldP spid="10279" grpId="0" animBg="1"/>
      <p:bldP spid="10280" grpId="0" animBg="1"/>
      <p:bldP spid="10281" grpId="0" animBg="1"/>
      <p:bldP spid="10283" grpId="0" animBg="1"/>
      <p:bldP spid="10283" grpId="1" animBg="1"/>
      <p:bldP spid="1028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астель">
  <a:themeElements>
    <a:clrScheme name="Другая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Тема Office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6600"/>
      </a:hlink>
      <a:folHlink>
        <a:srgbClr val="8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66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Тема Office">
  <a:themeElements>
    <a:clrScheme name="Тема Office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6600"/>
      </a:hlink>
      <a:folHlink>
        <a:srgbClr val="8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66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Пастель">
  <a:themeElements>
    <a:clrScheme name="Другая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108</Words>
  <Application>Microsoft Office PowerPoint</Application>
  <PresentationFormat>Широкоэкранный</PresentationFormat>
  <Paragraphs>65</Paragraphs>
  <Slides>15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Тема Office</vt:lpstr>
      <vt:lpstr>Пастель</vt:lpstr>
      <vt:lpstr>1_Тема Office</vt:lpstr>
      <vt:lpstr>2_Тема Office</vt:lpstr>
      <vt:lpstr>1_Пастель</vt:lpstr>
      <vt:lpstr>Формула</vt:lpstr>
      <vt:lpstr>Русский язык</vt:lpstr>
      <vt:lpstr>Отгадайте загадку </vt:lpstr>
      <vt:lpstr>СНЕ…</vt:lpstr>
      <vt:lpstr>Тема урока </vt:lpstr>
      <vt:lpstr>Презентация PowerPoint</vt:lpstr>
      <vt:lpstr>     Я тетрадь свою открою Уголочком положу. Я, друзья, от вас не скрою Ручку я вот так держу. Сяду прямо, не согнусь, За работу я возьмусь!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Denis</dc:creator>
  <cp:lastModifiedBy>Denis</cp:lastModifiedBy>
  <cp:revision>17</cp:revision>
  <dcterms:created xsi:type="dcterms:W3CDTF">2015-02-01T18:26:15Z</dcterms:created>
  <dcterms:modified xsi:type="dcterms:W3CDTF">2015-02-04T20:37:30Z</dcterms:modified>
</cp:coreProperties>
</file>