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7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EC0A"/>
    <a:srgbClr val="13A9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89D28-4B73-405E-BB9C-445A0BDF655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3938F-F7ED-4DF4-948C-31F20B5726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11\Downloads\r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79463" y="-381000"/>
            <a:ext cx="10704513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92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лед</a:t>
            </a:r>
            <a:r>
              <a:rPr lang="ru-RU" sz="1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9144000" cy="5143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лёд</a:t>
            </a:r>
          </a:p>
          <a:p>
            <a:pPr eaLnBrk="1" hangingPunct="1">
              <a:buFontTx/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колоть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07904" y="1772816"/>
            <a:ext cx="785813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уга 4"/>
          <p:cNvSpPr/>
          <p:nvPr/>
        </p:nvSpPr>
        <p:spPr>
          <a:xfrm>
            <a:off x="0" y="3714750"/>
            <a:ext cx="2071688" cy="1285875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0" y="1857375"/>
            <a:ext cx="1928813" cy="1500188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427985" y="285750"/>
            <a:ext cx="2592288" cy="1785938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1428751" y="285751"/>
            <a:ext cx="2207146" cy="1775098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9" name="Содержимое 3" descr="136477[1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738" y="2205038"/>
            <a:ext cx="4716462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92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</a:t>
            </a:r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9144000" cy="5214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</a:t>
            </a:r>
          </a:p>
          <a:p>
            <a:pPr eaLnBrk="1" hangingPunct="1">
              <a:buFontTx/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водить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779912" y="1700808"/>
            <a:ext cx="785812" cy="1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уга 4"/>
          <p:cNvSpPr/>
          <p:nvPr/>
        </p:nvSpPr>
        <p:spPr>
          <a:xfrm>
            <a:off x="0" y="3643313"/>
            <a:ext cx="1928813" cy="1285875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0" y="1785938"/>
            <a:ext cx="1928813" cy="1500187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427984" y="285750"/>
            <a:ext cx="2520280" cy="1785938"/>
          </a:xfrm>
          <a:prstGeom prst="arc">
            <a:avLst>
              <a:gd name="adj1" fmla="val 11734382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1331640" y="260648"/>
            <a:ext cx="2448272" cy="1847106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73" name="Содержимое 3" descr="berezka_2_sm_0019[1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0200" y="2492375"/>
            <a:ext cx="4465638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</a:t>
            </a: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</a:t>
            </a:r>
            <a:endParaRPr lang="ru-RU" sz="4800" dirty="0" smtClean="0"/>
          </a:p>
        </p:txBody>
      </p:sp>
      <p:pic>
        <p:nvPicPr>
          <p:cNvPr id="13315" name="Содержимое 3" descr="8039bddaf9c1[1]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86438" y="1571625"/>
            <a:ext cx="3357562" cy="5032375"/>
          </a:xfrm>
        </p:spPr>
      </p:pic>
      <p:sp>
        <p:nvSpPr>
          <p:cNvPr id="6" name="Дуга 5"/>
          <p:cNvSpPr/>
          <p:nvPr/>
        </p:nvSpPr>
        <p:spPr>
          <a:xfrm>
            <a:off x="1000125" y="285750"/>
            <a:ext cx="3211835" cy="1643063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572000" y="260648"/>
            <a:ext cx="2664296" cy="1596727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</a:t>
            </a:r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</a:t>
            </a:r>
            <a:endParaRPr lang="ru-RU" sz="5400" dirty="0" smtClean="0"/>
          </a:p>
        </p:txBody>
      </p:sp>
      <p:pic>
        <p:nvPicPr>
          <p:cNvPr id="12291" name="Содержимое 3" descr="0cd9638ebc_91068[1]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683000" y="1600200"/>
            <a:ext cx="5461000" cy="4881563"/>
          </a:xfrm>
        </p:spPr>
      </p:pic>
      <p:sp>
        <p:nvSpPr>
          <p:cNvPr id="5" name="Дуга 4"/>
          <p:cNvSpPr/>
          <p:nvPr/>
        </p:nvSpPr>
        <p:spPr>
          <a:xfrm>
            <a:off x="714375" y="260648"/>
            <a:ext cx="3569593" cy="1728193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4716016" y="260648"/>
            <a:ext cx="2808312" cy="1668165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2.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Обсуждение в парах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Picture 4" descr="img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2420888"/>
            <a:ext cx="41358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47675" y="149225"/>
            <a:ext cx="276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ahoma" pitchFamily="34" charset="0"/>
              </a:rPr>
              <a:t>Ходит пешком -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276600" y="18891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пе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ш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еход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2366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</a:rPr>
              <a:t>Сам летает -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43213" y="1341438"/>
            <a:ext cx="170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са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м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олёт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0825" y="2852738"/>
            <a:ext cx="3132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</a:rPr>
              <a:t>Измеряет землю -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76600" y="2781300"/>
            <a:ext cx="1998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зем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емер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0825" y="4437063"/>
            <a:ext cx="2174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</a:rPr>
              <a:t>Лес рубит -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2555875" y="4437063"/>
            <a:ext cx="168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ле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с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оруб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79388" y="5876925"/>
            <a:ext cx="3248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ahoma" pitchFamily="34" charset="0"/>
              </a:rPr>
              <a:t>Лазит по скалам -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492500" y="5876925"/>
            <a:ext cx="187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ска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л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олаз</a:t>
            </a:r>
          </a:p>
        </p:txBody>
      </p:sp>
      <p:pic>
        <p:nvPicPr>
          <p:cNvPr id="24588" name="Picture 12" descr="J028889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5963" y="1341438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63R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9700" y="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MCj03185740000[1]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1500" y="4076700"/>
            <a:ext cx="13684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 descr="MCj02315220000[1]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063" y="5445125"/>
            <a:ext cx="13938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Содержимое 3" descr="zemlemery[1]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7400" y="2636838"/>
            <a:ext cx="10080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6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Самостоятельная работа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4" descr="boo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556792"/>
            <a:ext cx="6667649" cy="511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Развитие речи</a:t>
            </a:r>
            <a:endParaRPr lang="ru-RU" sz="48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b="1" i="1" dirty="0" smtClean="0"/>
              <a:t>Рыболовы сидели на реке.  </a:t>
            </a:r>
          </a:p>
          <a:p>
            <a:pPr eaLnBrk="1" hangingPunct="1"/>
            <a:r>
              <a:rPr lang="ru-RU" sz="3600" b="1" i="1" dirty="0" smtClean="0"/>
              <a:t>Вдруг начался сильный снегопад. </a:t>
            </a:r>
          </a:p>
          <a:p>
            <a:pPr eaLnBrk="1" hangingPunct="1"/>
            <a:r>
              <a:rPr lang="ru-RU" sz="3600" b="1" i="1" dirty="0" smtClean="0"/>
              <a:t> Два дня не прекращалась метель. </a:t>
            </a:r>
          </a:p>
          <a:p>
            <a:pPr eaLnBrk="1" hangingPunct="1"/>
            <a:r>
              <a:rPr lang="ru-RU" sz="3600" b="1" i="1" dirty="0" smtClean="0"/>
              <a:t> На помощь рыболовам пришли вертолёты.</a:t>
            </a:r>
          </a:p>
          <a:p>
            <a:pPr eaLnBrk="1" hangingPunct="1"/>
            <a:r>
              <a:rPr lang="ru-RU" sz="3600" b="1" i="1" dirty="0" smtClean="0"/>
              <a:t> Кинолюбитель снял фильм о спасении рыбаков.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САМООЦЕНКА</a:t>
            </a:r>
            <a:endParaRPr lang="ru-RU" sz="60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83" name="Picture 4" descr="52r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00338" y="1700213"/>
            <a:ext cx="1647825" cy="4524375"/>
          </a:xfrm>
          <a:noFill/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4643438" y="4868863"/>
            <a:ext cx="22734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9900"/>
                </a:solidFill>
              </a:rPr>
              <a:t>- отлично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72000" y="3573463"/>
            <a:ext cx="2178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CC00"/>
                </a:solidFill>
              </a:rPr>
              <a:t>- хорошо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4572000" y="2349500"/>
            <a:ext cx="42651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</a:rPr>
              <a:t>- </a:t>
            </a:r>
            <a:r>
              <a:rPr lang="ru-RU" sz="4000" b="1" dirty="0" smtClean="0">
                <a:solidFill>
                  <a:srgbClr val="FF3300"/>
                </a:solidFill>
              </a:rPr>
              <a:t>не очень хорошо</a:t>
            </a:r>
            <a:endParaRPr lang="ru-RU" sz="4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Закончи фразу:</a:t>
            </a:r>
            <a:br>
              <a:rPr lang="ru-RU" sz="6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6000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250825" y="1125538"/>
            <a:ext cx="8283575" cy="2771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2817813" algn="l"/>
              </a:tabLst>
            </a:pPr>
            <a:r>
              <a:rPr lang="ru-RU" sz="4400" b="1" i="1" dirty="0"/>
              <a:t>Сегодня на уроке я узнал…</a:t>
            </a:r>
          </a:p>
          <a:p>
            <a:pPr>
              <a:tabLst>
                <a:tab pos="228600" algn="l"/>
                <a:tab pos="2817813" algn="l"/>
              </a:tabLst>
            </a:pPr>
            <a:r>
              <a:rPr lang="ru-RU" sz="4400" b="1" i="1" dirty="0"/>
              <a:t>Мне понравилось…</a:t>
            </a:r>
          </a:p>
          <a:p>
            <a:pPr>
              <a:tabLst>
                <a:tab pos="228600" algn="l"/>
                <a:tab pos="2817813" algn="l"/>
              </a:tabLst>
            </a:pPr>
            <a:r>
              <a:rPr lang="ru-RU" sz="4400" b="1" i="1" dirty="0"/>
              <a:t>Было сложно…</a:t>
            </a:r>
          </a:p>
          <a:p>
            <a:pPr>
              <a:tabLst>
                <a:tab pos="228600" algn="l"/>
                <a:tab pos="2817813" algn="l"/>
              </a:tabLst>
            </a:pPr>
            <a:r>
              <a:rPr lang="ru-RU" sz="4400" b="1" i="1" dirty="0"/>
              <a:t>Было интересно…</a:t>
            </a:r>
          </a:p>
        </p:txBody>
      </p:sp>
      <p:pic>
        <p:nvPicPr>
          <p:cNvPr id="21508" name="Picture 9" descr="Рисунок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03575" y="4149725"/>
            <a:ext cx="24685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Работа над каллиграфией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111\Downloads\i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1556792"/>
            <a:ext cx="4898943" cy="4740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111\Downloads\98005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7" y="0"/>
            <a:ext cx="514286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111\Downloads\0_85500_32531758_XL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484784"/>
            <a:ext cx="489654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Исследование 1.</a:t>
            </a:r>
            <a:endParaRPr lang="ru-RU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111\Downloads\i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88840"/>
            <a:ext cx="3312368" cy="3268784"/>
          </a:xfrm>
          <a:prstGeom prst="rect">
            <a:avLst/>
          </a:prstGeom>
          <a:noFill/>
        </p:spPr>
      </p:pic>
      <p:pic>
        <p:nvPicPr>
          <p:cNvPr id="3075" name="Picture 3" descr="C:\Users\111\Downloads\i (9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284984"/>
            <a:ext cx="3635896" cy="328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148263" y="2222500"/>
            <a:ext cx="1157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-вод-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411760" y="2924944"/>
            <a:ext cx="1155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-ход-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877050" y="4597400"/>
            <a:ext cx="1204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-мор-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258888" y="709613"/>
            <a:ext cx="1132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-сад-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051050" y="5102225"/>
            <a:ext cx="115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-пар-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859338" y="277813"/>
            <a:ext cx="1157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-вод-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427538" y="3949700"/>
            <a:ext cx="1112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-воз-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63575" y="3173413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524750" y="2708275"/>
            <a:ext cx="30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3300"/>
                </a:solidFill>
                <a:latin typeface="Tahoma" pitchFamily="34" charset="0"/>
              </a:rPr>
              <a:t>е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276600" y="1214438"/>
            <a:ext cx="403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7235825" y="709613"/>
            <a:ext cx="1165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пад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859338" y="4886325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3300"/>
                </a:solidFill>
                <a:latin typeface="Tahoma" pitchFamily="34" charset="0"/>
              </a:rPr>
              <a:t>о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76238" y="5837238"/>
            <a:ext cx="15183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ahoma" pitchFamily="34" charset="0"/>
              </a:rPr>
              <a:t>садовод</a:t>
            </a:r>
          </a:p>
        </p:txBody>
      </p:sp>
      <p:sp>
        <p:nvSpPr>
          <p:cNvPr id="9231" name="Arc 15"/>
          <p:cNvSpPr>
            <a:spLocks/>
          </p:cNvSpPr>
          <p:nvPr/>
        </p:nvSpPr>
        <p:spPr bwMode="auto">
          <a:xfrm>
            <a:off x="468313" y="5734050"/>
            <a:ext cx="503237" cy="501650"/>
          </a:xfrm>
          <a:custGeom>
            <a:avLst/>
            <a:gdLst>
              <a:gd name="T0" fmla="*/ 0 w 40286"/>
              <a:gd name="T1" fmla="*/ 7506542 h 21600"/>
              <a:gd name="T2" fmla="*/ 6286239 w 40286"/>
              <a:gd name="T3" fmla="*/ 7382477 h 21600"/>
              <a:gd name="T4" fmla="*/ 3149984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2" name="Arc 16"/>
          <p:cNvSpPr>
            <a:spLocks/>
          </p:cNvSpPr>
          <p:nvPr/>
        </p:nvSpPr>
        <p:spPr bwMode="auto">
          <a:xfrm>
            <a:off x="1258888" y="5734050"/>
            <a:ext cx="503237" cy="501650"/>
          </a:xfrm>
          <a:custGeom>
            <a:avLst/>
            <a:gdLst>
              <a:gd name="T0" fmla="*/ 0 w 40286"/>
              <a:gd name="T1" fmla="*/ 7506542 h 21600"/>
              <a:gd name="T2" fmla="*/ 6286239 w 40286"/>
              <a:gd name="T3" fmla="*/ 7382477 h 21600"/>
              <a:gd name="T4" fmla="*/ 3149984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042988" y="6308725"/>
            <a:ext cx="14446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2679700" y="5837238"/>
            <a:ext cx="1541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ahoma" pitchFamily="34" charset="0"/>
              </a:rPr>
              <a:t>водопад</a:t>
            </a:r>
          </a:p>
        </p:txBody>
      </p:sp>
      <p:sp>
        <p:nvSpPr>
          <p:cNvPr id="9235" name="Arc 19"/>
          <p:cNvSpPr>
            <a:spLocks/>
          </p:cNvSpPr>
          <p:nvPr/>
        </p:nvSpPr>
        <p:spPr bwMode="auto">
          <a:xfrm>
            <a:off x="2771775" y="5734050"/>
            <a:ext cx="503238" cy="501650"/>
          </a:xfrm>
          <a:custGeom>
            <a:avLst/>
            <a:gdLst>
              <a:gd name="T0" fmla="*/ 0 w 40286"/>
              <a:gd name="T1" fmla="*/ 7506542 h 21600"/>
              <a:gd name="T2" fmla="*/ 6286264 w 40286"/>
              <a:gd name="T3" fmla="*/ 7382477 h 21600"/>
              <a:gd name="T4" fmla="*/ 3150003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236" name="Arc 20"/>
          <p:cNvSpPr>
            <a:spLocks/>
          </p:cNvSpPr>
          <p:nvPr/>
        </p:nvSpPr>
        <p:spPr bwMode="auto">
          <a:xfrm>
            <a:off x="3563938" y="5734050"/>
            <a:ext cx="503237" cy="501650"/>
          </a:xfrm>
          <a:custGeom>
            <a:avLst/>
            <a:gdLst>
              <a:gd name="T0" fmla="*/ 0 w 40286"/>
              <a:gd name="T1" fmla="*/ 7506542 h 21600"/>
              <a:gd name="T2" fmla="*/ 6286239 w 40286"/>
              <a:gd name="T3" fmla="*/ 7382477 h 21600"/>
              <a:gd name="T4" fmla="*/ 3149984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3419475" y="6308725"/>
            <a:ext cx="144463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932363" y="5911850"/>
            <a:ext cx="1503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ahoma" pitchFamily="34" charset="0"/>
              </a:rPr>
              <a:t>паровоз</a:t>
            </a:r>
          </a:p>
          <a:p>
            <a:endParaRPr lang="ru-RU" sz="28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9239" name="Arc 23"/>
          <p:cNvSpPr>
            <a:spLocks/>
          </p:cNvSpPr>
          <p:nvPr/>
        </p:nvSpPr>
        <p:spPr bwMode="auto">
          <a:xfrm>
            <a:off x="5004048" y="5805264"/>
            <a:ext cx="576065" cy="360040"/>
          </a:xfrm>
          <a:custGeom>
            <a:avLst/>
            <a:gdLst>
              <a:gd name="T0" fmla="*/ 0 w 40286"/>
              <a:gd name="T1" fmla="*/ 7506542 h 21600"/>
              <a:gd name="T2" fmla="*/ 15576681 w 40286"/>
              <a:gd name="T3" fmla="*/ 7382477 h 21600"/>
              <a:gd name="T4" fmla="*/ 7805359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240" name="Arc 24"/>
          <p:cNvSpPr>
            <a:spLocks/>
          </p:cNvSpPr>
          <p:nvPr/>
        </p:nvSpPr>
        <p:spPr bwMode="auto">
          <a:xfrm>
            <a:off x="5796136" y="5805264"/>
            <a:ext cx="574502" cy="432047"/>
          </a:xfrm>
          <a:custGeom>
            <a:avLst/>
            <a:gdLst>
              <a:gd name="T0" fmla="*/ 0 w 40286"/>
              <a:gd name="T1" fmla="*/ 7506542 h 21600"/>
              <a:gd name="T2" fmla="*/ 6286264 w 40286"/>
              <a:gd name="T3" fmla="*/ 7382477 h 21600"/>
              <a:gd name="T4" fmla="*/ 3150003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5580063" y="6381750"/>
            <a:ext cx="2159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6948488" y="5805488"/>
            <a:ext cx="15573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ahoma" pitchFamily="34" charset="0"/>
              </a:rPr>
              <a:t>мореход</a:t>
            </a:r>
          </a:p>
        </p:txBody>
      </p:sp>
      <p:sp>
        <p:nvSpPr>
          <p:cNvPr id="9243" name="Arc 27"/>
          <p:cNvSpPr>
            <a:spLocks/>
          </p:cNvSpPr>
          <p:nvPr/>
        </p:nvSpPr>
        <p:spPr bwMode="auto">
          <a:xfrm>
            <a:off x="7020272" y="5733256"/>
            <a:ext cx="575916" cy="432047"/>
          </a:xfrm>
          <a:custGeom>
            <a:avLst/>
            <a:gdLst>
              <a:gd name="T0" fmla="*/ 0 w 40286"/>
              <a:gd name="T1" fmla="*/ 7506542 h 21600"/>
              <a:gd name="T2" fmla="*/ 6286264 w 40286"/>
              <a:gd name="T3" fmla="*/ 7382477 h 21600"/>
              <a:gd name="T4" fmla="*/ 3150003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244" name="Arc 28"/>
          <p:cNvSpPr>
            <a:spLocks/>
          </p:cNvSpPr>
          <p:nvPr/>
        </p:nvSpPr>
        <p:spPr bwMode="auto">
          <a:xfrm>
            <a:off x="7885113" y="5734050"/>
            <a:ext cx="503237" cy="501650"/>
          </a:xfrm>
          <a:custGeom>
            <a:avLst/>
            <a:gdLst>
              <a:gd name="T0" fmla="*/ 0 w 40286"/>
              <a:gd name="T1" fmla="*/ 7506542 h 21600"/>
              <a:gd name="T2" fmla="*/ 6286239 w 40286"/>
              <a:gd name="T3" fmla="*/ 7382477 h 21600"/>
              <a:gd name="T4" fmla="*/ 3149984 w 40286"/>
              <a:gd name="T5" fmla="*/ 11650588 h 21600"/>
              <a:gd name="T6" fmla="*/ 0 60000 65536"/>
              <a:gd name="T7" fmla="*/ 0 60000 65536"/>
              <a:gd name="T8" fmla="*/ 0 60000 65536"/>
              <a:gd name="T9" fmla="*/ 0 w 40286"/>
              <a:gd name="T10" fmla="*/ 0 h 21600"/>
              <a:gd name="T11" fmla="*/ 40286 w 40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286" h="21600" fill="none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</a:path>
              <a:path w="40286" h="21600" stroke="0" extrusionOk="0">
                <a:moveTo>
                  <a:pt x="-1" y="13916"/>
                </a:moveTo>
                <a:cubicBezTo>
                  <a:pt x="3188" y="5538"/>
                  <a:pt x="11221" y="-1"/>
                  <a:pt x="20187" y="0"/>
                </a:cubicBezTo>
                <a:cubicBezTo>
                  <a:pt x="29062" y="0"/>
                  <a:pt x="37034" y="5428"/>
                  <a:pt x="40285" y="13687"/>
                </a:cubicBezTo>
                <a:lnTo>
                  <a:pt x="20187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9245" name="Line 29"/>
          <p:cNvSpPr>
            <a:spLocks noChangeShapeType="1"/>
          </p:cNvSpPr>
          <p:nvPr/>
        </p:nvSpPr>
        <p:spPr bwMode="auto">
          <a:xfrm>
            <a:off x="7667625" y="6308725"/>
            <a:ext cx="144463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37264" y="1556792"/>
            <a:ext cx="88424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latin typeface="Tahoma" pitchFamily="34" charset="0"/>
              </a:rPr>
              <a:t>«Сложные слова. </a:t>
            </a:r>
          </a:p>
          <a:p>
            <a:pPr algn="ctr"/>
            <a:r>
              <a:rPr lang="ru-RU" sz="4000" b="1" i="1" dirty="0">
                <a:latin typeface="Tahoma" pitchFamily="34" charset="0"/>
              </a:rPr>
              <a:t>Соединительные </a:t>
            </a:r>
            <a:r>
              <a:rPr lang="ru-RU" sz="4000" b="1" i="1" dirty="0" smtClean="0">
                <a:latin typeface="Tahoma" pitchFamily="34" charset="0"/>
              </a:rPr>
              <a:t>гласные </a:t>
            </a:r>
            <a:r>
              <a:rPr lang="ru-RU" sz="4000" b="1" i="1" dirty="0">
                <a:latin typeface="Tahoma" pitchFamily="34" charset="0"/>
              </a:rPr>
              <a:t>О, Е.»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/>
      <p:bldP spid="9219" grpId="1"/>
      <p:bldP spid="9220" grpId="0"/>
      <p:bldP spid="9220" grpId="1"/>
      <p:bldP spid="9221" grpId="0"/>
      <p:bldP spid="9221" grpId="1"/>
      <p:bldP spid="9222" grpId="0"/>
      <p:bldP spid="9222" grpId="1"/>
      <p:bldP spid="9223" grpId="0"/>
      <p:bldP spid="9223" grpId="1"/>
      <p:bldP spid="9224" grpId="0"/>
      <p:bldP spid="9224" grpId="1"/>
      <p:bldP spid="9225" grpId="0"/>
      <p:bldP spid="9225" grpId="1"/>
      <p:bldP spid="9226" grpId="0"/>
      <p:bldP spid="9226" grpId="1"/>
      <p:bldP spid="9227" grpId="0"/>
      <p:bldP spid="9227" grpId="1"/>
      <p:bldP spid="9228" grpId="0"/>
      <p:bldP spid="9228" grpId="1"/>
      <p:bldP spid="9229" grpId="0"/>
      <p:bldP spid="9229" grpId="1"/>
      <p:bldP spid="9230" grpId="0"/>
      <p:bldP spid="9231" grpId="0" animBg="1"/>
      <p:bldP spid="9232" grpId="0" animBg="1"/>
      <p:bldP spid="9233" grpId="0" animBg="1"/>
      <p:bldP spid="9234" grpId="0"/>
      <p:bldP spid="9235" grpId="0" animBg="1"/>
      <p:bldP spid="9236" grpId="0" animBg="1"/>
      <p:bldP spid="9237" grpId="0" animBg="1"/>
      <p:bldP spid="9238" grpId="0"/>
      <p:bldP spid="9239" grpId="0" animBg="1"/>
      <p:bldP spid="9240" grpId="0" animBg="1"/>
      <p:bldP spid="9241" grpId="0" animBg="1"/>
      <p:bldP spid="9242" grpId="0"/>
      <p:bldP spid="9243" grpId="0" animBg="1"/>
      <p:bldP spid="9244" grpId="0" animBg="1"/>
      <p:bldP spid="9245" grpId="0" animBg="1"/>
      <p:bldP spid="9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39750" y="2997200"/>
            <a:ext cx="814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3300"/>
                </a:solidFill>
                <a:latin typeface="Palatino Linotype" pitchFamily="18" charset="0"/>
              </a:rPr>
              <a:t>О, Е</a:t>
            </a:r>
            <a:r>
              <a:rPr lang="ru-RU" sz="4000" b="1" dirty="0">
                <a:latin typeface="Palatino Linotype" pitchFamily="18" charset="0"/>
              </a:rPr>
              <a:t> – соединительные гласные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900113" y="620713"/>
            <a:ext cx="726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latin typeface="Tahoma" pitchFamily="34" charset="0"/>
              </a:rPr>
              <a:t>Слова, у которых два  корня, </a:t>
            </a:r>
          </a:p>
          <a:p>
            <a:r>
              <a:rPr lang="ru-RU" sz="3600" b="1" dirty="0">
                <a:latin typeface="Tahoma" pitchFamily="34" charset="0"/>
              </a:rPr>
              <a:t>называются  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95738" y="119697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FF3300"/>
                </a:solidFill>
                <a:latin typeface="Tahoma" pitchFamily="34" charset="0"/>
              </a:rPr>
              <a:t>сложными</a:t>
            </a:r>
            <a:r>
              <a:rPr lang="ru-RU" sz="3600" dirty="0">
                <a:solidFill>
                  <a:srgbClr val="FF3300"/>
                </a:solidFill>
                <a:latin typeface="Tahoma" pitchFamily="34" charset="0"/>
              </a:rPr>
              <a:t>.</a:t>
            </a:r>
            <a:endParaRPr lang="ru-RU" sz="3600" b="1" dirty="0">
              <a:solidFill>
                <a:srgbClr val="FF3300"/>
              </a:solidFill>
              <a:latin typeface="Tahoma" pitchFamily="34" charset="0"/>
            </a:endParaRPr>
          </a:p>
        </p:txBody>
      </p:sp>
      <p:pic>
        <p:nvPicPr>
          <p:cNvPr id="7173" name="Picture 9" descr="Рисунок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2138" y="3789363"/>
            <a:ext cx="302418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989138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ru-RU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44675"/>
            <a:ext cx="9144000" cy="5257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                               </a:t>
            </a: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варит</a:t>
            </a:r>
          </a:p>
          <a:p>
            <a:pPr eaLnBrk="1" hangingPunct="1">
              <a:buFontTx/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6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6250" y="1857375"/>
            <a:ext cx="785813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>
            <a:off x="971600" y="285750"/>
            <a:ext cx="3384376" cy="1928813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857750" y="285750"/>
            <a:ext cx="3592513" cy="1928813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0" y="2000250"/>
            <a:ext cx="1214438" cy="1214438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>
            <a:off x="0" y="3143250"/>
            <a:ext cx="1214438" cy="1214438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1" name="Содержимое 7" descr="6f294f123f79e3d969f2d9ea6adae67d[1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4438" y="2565400"/>
            <a:ext cx="55721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92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</a:t>
            </a:r>
            <a:r>
              <a:rPr lang="ru-RU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9144000" cy="5214937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  <a:p>
            <a:pPr eaLnBrk="1" hangingPunct="1">
              <a:buFontTx/>
              <a:buNone/>
            </a:pPr>
            <a:r>
              <a:rPr lang="ru-RU" sz="9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копать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39952" y="1700808"/>
            <a:ext cx="785812" cy="1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уга 4"/>
          <p:cNvSpPr/>
          <p:nvPr/>
        </p:nvSpPr>
        <p:spPr>
          <a:xfrm>
            <a:off x="0" y="3643313"/>
            <a:ext cx="2071688" cy="1285875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>
            <a:off x="0" y="1857375"/>
            <a:ext cx="2571750" cy="1500188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4788024" y="188640"/>
            <a:ext cx="2664296" cy="2088232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>
            <a:off x="785813" y="285750"/>
            <a:ext cx="3498155" cy="2000250"/>
          </a:xfrm>
          <a:prstGeom prst="arc">
            <a:avLst>
              <a:gd name="adj1" fmla="val 11904161"/>
              <a:gd name="adj2" fmla="val 206083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5" name="Содержимое 3" descr="1178168f579e597af020_light[1]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924175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165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Работа над каллиграфией</vt:lpstr>
      <vt:lpstr>Слайд 3</vt:lpstr>
      <vt:lpstr>Словарная работа</vt:lpstr>
      <vt:lpstr>Исследование 1.</vt:lpstr>
      <vt:lpstr>Слайд 6</vt:lpstr>
      <vt:lpstr>Слайд 7</vt:lpstr>
      <vt:lpstr>самовар</vt:lpstr>
      <vt:lpstr>землекоп</vt:lpstr>
      <vt:lpstr>ледокол</vt:lpstr>
      <vt:lpstr>хоровод</vt:lpstr>
      <vt:lpstr>книголюб</vt:lpstr>
      <vt:lpstr>сталевар</vt:lpstr>
      <vt:lpstr>Исследование 2.</vt:lpstr>
      <vt:lpstr>Слайд 15</vt:lpstr>
      <vt:lpstr>Самостоятельная работа</vt:lpstr>
      <vt:lpstr>Развитие речи</vt:lpstr>
      <vt:lpstr>САМООЦЕНКА</vt:lpstr>
      <vt:lpstr>Закончи фразу: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24</cp:revision>
  <dcterms:created xsi:type="dcterms:W3CDTF">2014-03-31T12:41:18Z</dcterms:created>
  <dcterms:modified xsi:type="dcterms:W3CDTF">2015-05-14T02:32:10Z</dcterms:modified>
</cp:coreProperties>
</file>