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5;&#1083;&#1099;&#1081;%20&#1089;&#1090;&#1086;&#1083;\&#1050;&#1088;&#1091;&#1075;&#1083;&#1099;&#1081;%20&#1089;&#1090;&#1086;&#1083;%20-%20&#1057;&#1045;&#1052;&#1048;&#1053;&#1040;&#1056;\&#1044;&#1088;&#1091;&#1079;&#1100;&#1103;_&#1041;&#1072;&#1088;&#1073;&#1072;&#1088;&#1080;&#1082;&#1080;%20(mp3cut.ru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/>
          </p:cNvSpPr>
          <p:nvPr>
            <p:ph type="body" idx="4294967295"/>
          </p:nvPr>
        </p:nvSpPr>
        <p:spPr>
          <a:xfrm>
            <a:off x="719138" y="1052513"/>
            <a:ext cx="8424862" cy="4824412"/>
          </a:xfrm>
        </p:spPr>
        <p:txBody>
          <a:bodyPr/>
          <a:lstStyle/>
          <a:p>
            <a:pPr algn="ctr"/>
            <a:r>
              <a:rPr lang="ru-RU" altLang="ru-RU" sz="2400" b="1" i="1" smtClean="0">
                <a:solidFill>
                  <a:srgbClr val="660033"/>
                </a:solidFill>
                <a:latin typeface="Arial" charset="0"/>
              </a:rPr>
              <a:t>Повышает мотивацию учащихся на уроке и</a:t>
            </a:r>
            <a:r>
              <a:rPr lang="ru-RU" altLang="ru-RU" sz="2400" b="1" i="1" smtClean="0">
                <a:solidFill>
                  <a:srgbClr val="660033"/>
                </a:solidFill>
              </a:rPr>
              <a:t>   </a:t>
            </a:r>
            <a:r>
              <a:rPr lang="ru-RU" altLang="ru-RU" sz="2400" b="1" i="1" u="sng" smtClean="0">
                <a:solidFill>
                  <a:srgbClr val="660033"/>
                </a:solidFill>
              </a:rPr>
              <a:t>работа над загадками</a:t>
            </a:r>
            <a:r>
              <a:rPr lang="ru-RU" altLang="ru-RU" sz="2400" b="1" i="1" smtClean="0">
                <a:solidFill>
                  <a:srgbClr val="660033"/>
                </a:solidFill>
              </a:rPr>
              <a:t>.                                            </a:t>
            </a:r>
          </a:p>
          <a:p>
            <a:pPr>
              <a:buFont typeface="Georgia" pitchFamily="18" charset="0"/>
              <a:buNone/>
            </a:pPr>
            <a:r>
              <a:rPr lang="ru-RU" altLang="ru-RU" sz="2400" b="1" i="1" smtClean="0">
                <a:solidFill>
                  <a:srgbClr val="660033"/>
                </a:solidFill>
              </a:rPr>
              <a:t>     Загадка –  удивительная игра, соревнование на смекалку. Она обладает большими возможностями для наблюдения  за окружающим миром, учит воспринимать жизнь многогранно, помогает совершенствовать речь, тренирует внимание и  память, развивает любознательность. Дети хорошо знают загадки и очень их любят, пробуют составлять их сами. Загадки используем и  для определения темы урока. </a:t>
            </a:r>
          </a:p>
          <a:p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18338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/>
          </p:cNvSpPr>
          <p:nvPr>
            <p:ph type="body" idx="4294967295"/>
          </p:nvPr>
        </p:nvSpPr>
        <p:spPr>
          <a:xfrm>
            <a:off x="574675" y="333375"/>
            <a:ext cx="8569325" cy="4857750"/>
          </a:xfrm>
        </p:spPr>
        <p:txBody>
          <a:bodyPr/>
          <a:lstStyle/>
          <a:p>
            <a:r>
              <a:rPr lang="ru-RU" altLang="ru-RU" sz="2400" b="1" i="1" u="sng" smtClean="0">
                <a:solidFill>
                  <a:srgbClr val="660033"/>
                </a:solidFill>
              </a:rPr>
              <a:t>Проектный метод обучения</a:t>
            </a:r>
            <a:r>
              <a:rPr lang="ru-RU" altLang="ru-RU" sz="2400" b="1" i="1" smtClean="0">
                <a:solidFill>
                  <a:srgbClr val="660033"/>
                </a:solidFill>
              </a:rPr>
              <a:t> - позволяет создать максимально благоприятные условия для раскрытия и проявления творческого потенциала учеников, развивать их воображение, фантазию, мышление, коммуникативные  способности.</a:t>
            </a:r>
          </a:p>
          <a:p>
            <a:pPr>
              <a:buFont typeface="Georgia" pitchFamily="18" charset="0"/>
              <a:buNone/>
            </a:pPr>
            <a:r>
              <a:rPr lang="ru-RU" altLang="ru-RU" sz="2400" b="1" i="1" smtClean="0">
                <a:solidFill>
                  <a:srgbClr val="660033"/>
                </a:solidFill>
              </a:rPr>
              <a:t>  “Проект” - исследовательская работа школьников под управлением учителя, может выполняться индивидуально, группами учащихся или совместно с родителями. </a:t>
            </a:r>
          </a:p>
          <a:p>
            <a:endParaRPr lang="ru-RU" altLang="ru-RU" sz="2400" b="1" i="1" smtClean="0">
              <a:solidFill>
                <a:srgbClr val="660033"/>
              </a:solidFill>
            </a:endParaRPr>
          </a:p>
        </p:txBody>
      </p:sp>
      <p:pic>
        <p:nvPicPr>
          <p:cNvPr id="808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500438"/>
            <a:ext cx="41036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338" y="188913"/>
            <a:ext cx="10440988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Номер слайда 6"/>
          <p:cNvSpPr txBox="1">
            <a:spLocks noGrp="1"/>
          </p:cNvSpPr>
          <p:nvPr/>
        </p:nvSpPr>
        <p:spPr bwMode="auto"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/>
            <a:endParaRPr lang="ru-RU" altLang="ru-RU" sz="1200" i="0">
              <a:solidFill>
                <a:srgbClr val="D38E27"/>
              </a:solidFill>
              <a:latin typeface="Arial" charset="0"/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64087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ru-RU" altLang="ru-RU" sz="4000" b="1" i="0" dirty="0">
                <a:solidFill>
                  <a:srgbClr val="0070C0"/>
                </a:solidFill>
                <a:latin typeface="Arial" charset="0"/>
              </a:rPr>
              <a:t> Тема проекта:   </a:t>
            </a:r>
            <a:r>
              <a:rPr lang="ru-RU" altLang="ru-RU" sz="4000" b="1" i="0" dirty="0" err="1">
                <a:solidFill>
                  <a:schemeClr val="hlink"/>
                </a:solidFill>
                <a:latin typeface="Arial" charset="0"/>
              </a:rPr>
              <a:t>Серафимо-Дивеевская</a:t>
            </a:r>
            <a:r>
              <a:rPr lang="ru-RU" altLang="ru-RU" sz="4000" b="1" i="0" dirty="0">
                <a:solidFill>
                  <a:schemeClr val="hlink"/>
                </a:solidFill>
                <a:latin typeface="Arial" charset="0"/>
              </a:rPr>
              <a:t> обитель - корабль православия</a:t>
            </a:r>
          </a:p>
          <a:p>
            <a:endParaRPr lang="ru-RU" altLang="ru-RU" sz="4000" b="1" i="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81925" name="Picture 8" descr="Памятник 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950" y="1989138"/>
            <a:ext cx="26035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/>
          </p:cNvSpPr>
          <p:nvPr>
            <p:ph type="body" idx="4294967295"/>
          </p:nvPr>
        </p:nvSpPr>
        <p:spPr>
          <a:xfrm>
            <a:off x="719138" y="731838"/>
            <a:ext cx="8424862" cy="3475037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0033"/>
                </a:solidFill>
              </a:rPr>
              <a:t>На заключительном этапе урока используем </a:t>
            </a:r>
            <a:r>
              <a:rPr lang="ru-RU" altLang="ru-RU" sz="2400" b="1" i="1" u="sng" smtClean="0">
                <a:solidFill>
                  <a:srgbClr val="660033"/>
                </a:solidFill>
              </a:rPr>
              <a:t>метод рефлексии</a:t>
            </a:r>
            <a:r>
              <a:rPr lang="ru-RU" altLang="ru-RU" sz="2400" b="1" i="1" smtClean="0">
                <a:solidFill>
                  <a:srgbClr val="660033"/>
                </a:solidFill>
              </a:rPr>
              <a:t>, через которую устанавливается отношение участника к собственному действию и обеспечивается адекватная коррекция этого действия.</a:t>
            </a:r>
          </a:p>
          <a:p>
            <a:endParaRPr lang="ru-RU" altLang="ru-RU" sz="2400" b="1" i="1" smtClean="0">
              <a:solidFill>
                <a:srgbClr val="660033"/>
              </a:solidFill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50419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330700" cy="838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altLang="ru-RU" sz="4400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Оцени себя!</a:t>
            </a:r>
          </a:p>
        </p:txBody>
      </p:sp>
      <p:sp>
        <p:nvSpPr>
          <p:cNvPr id="83971" name="Rectangle 8"/>
          <p:cNvSpPr>
            <a:spLocks noChangeArrowheads="1"/>
          </p:cNvSpPr>
          <p:nvPr/>
        </p:nvSpPr>
        <p:spPr bwMode="auto">
          <a:xfrm>
            <a:off x="611188" y="1268413"/>
            <a:ext cx="381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/>
              <a:t>Выполнял правила поведения на уроке.</a:t>
            </a:r>
          </a:p>
        </p:txBody>
      </p:sp>
      <p:sp>
        <p:nvSpPr>
          <p:cNvPr id="83972" name="Rectangle 9"/>
          <p:cNvSpPr>
            <a:spLocks noChangeArrowheads="1"/>
          </p:cNvSpPr>
          <p:nvPr/>
        </p:nvSpPr>
        <p:spPr bwMode="auto">
          <a:xfrm>
            <a:off x="4500563" y="1268413"/>
            <a:ext cx="4108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/>
              <a:t>Выполнял правила работы в паре и группе.</a:t>
            </a:r>
          </a:p>
        </p:txBody>
      </p:sp>
      <p:sp>
        <p:nvSpPr>
          <p:cNvPr id="83973" name="Rectangle 13"/>
          <p:cNvSpPr>
            <a:spLocks noChangeArrowheads="1"/>
          </p:cNvSpPr>
          <p:nvPr/>
        </p:nvSpPr>
        <p:spPr bwMode="auto">
          <a:xfrm>
            <a:off x="900113" y="4221163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/>
              <a:t>Всё получилось!</a:t>
            </a:r>
          </a:p>
        </p:txBody>
      </p:sp>
      <p:sp>
        <p:nvSpPr>
          <p:cNvPr id="83974" name="Rectangle 15"/>
          <p:cNvSpPr>
            <a:spLocks noChangeArrowheads="1"/>
          </p:cNvSpPr>
          <p:nvPr/>
        </p:nvSpPr>
        <p:spPr bwMode="auto">
          <a:xfrm>
            <a:off x="4643438" y="4005263"/>
            <a:ext cx="3824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/>
              <a:t>Участвовал </a:t>
            </a:r>
          </a:p>
          <a:p>
            <a:pPr algn="ctr"/>
            <a:r>
              <a:rPr lang="ru-RU" altLang="ru-RU" sz="2400" b="1"/>
              <a:t>в открытии нового.</a:t>
            </a:r>
          </a:p>
        </p:txBody>
      </p:sp>
      <p:pic>
        <p:nvPicPr>
          <p:cNvPr id="83975" name="Picture 18" descr="278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941888"/>
            <a:ext cx="12684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20" descr="&amp;Vcy;&amp;lcy;&amp;yucy;&amp;bcy;&amp;lcy;&amp;iecy;&amp;ncy;&amp;ncy;&amp;ycy;&amp;iecy; &amp;scy;&amp;mcy;&amp;acy;&amp;jcy;&amp;lcy;&amp;icy;&amp;kcy;&amp;icy;, &amp;scy;&amp;mcy;&amp;acy;&amp;jcy;&amp;lcy;&amp;ycy; &amp;scy; &amp;scy;&amp;iecy;&amp;rcy;&amp;dcy;&amp;iecy;&amp;chcy;&amp;kcy;&amp;acy;&amp;mcy;&amp;icy;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013325"/>
            <a:ext cx="1368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22" descr="smailiki-1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205038"/>
            <a:ext cx="18716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26" descr="816103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1752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39750" y="1052513"/>
            <a:ext cx="7634288" cy="500221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smtClean="0">
                <a:solidFill>
                  <a:srgbClr val="660033"/>
                </a:solidFill>
              </a:rPr>
              <a:t>     </a:t>
            </a:r>
            <a:r>
              <a:rPr lang="ru-RU" altLang="ru-RU" sz="2400" b="1" i="1" smtClean="0">
                <a:solidFill>
                  <a:srgbClr val="6600CC"/>
                </a:solidFill>
              </a:rPr>
              <a:t>Активные методы обучения ставят ученика в новую позицию, когда он перестаёт быть «пассивным сосудом», который мы наполняем знаниями, и  становится активным участником образовательного процесса. Раньше ученик полностью подчинялся учителю, теперь от него ждут активных действий, мыслей, идей и сомнений, при решении которых он учится находить выход из сложившейся проблемной ситуации.</a:t>
            </a:r>
          </a:p>
          <a:p>
            <a:pPr eaLnBrk="1" hangingPunct="1"/>
            <a:endParaRPr lang="ru-RU" altLang="ru-RU" sz="2400" smtClean="0">
              <a:solidFill>
                <a:srgbClr val="66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0352" y="6093296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660033"/>
                </a:solidFill>
              </a:rPr>
              <a:t>Часть </a:t>
            </a:r>
            <a:r>
              <a:rPr lang="ru-RU" altLang="ru-RU" dirty="0" smtClean="0">
                <a:solidFill>
                  <a:srgbClr val="660033"/>
                </a:solidFill>
              </a:rPr>
              <a:t>2</a:t>
            </a:r>
            <a:endParaRPr lang="ru-RU" alt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016125" y="692150"/>
            <a:ext cx="712787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4400" smtClean="0">
                <a:solidFill>
                  <a:srgbClr val="990033"/>
                </a:solidFill>
                <a:effectLst/>
                <a:latin typeface="Monotype Corsiva" pitchFamily="66" charset="0"/>
              </a:rPr>
              <a:t>Творческих успехов вам, </a:t>
            </a:r>
            <a:br>
              <a:rPr lang="ru-RU" altLang="ru-RU" sz="4400" smtClean="0">
                <a:solidFill>
                  <a:srgbClr val="990033"/>
                </a:solidFill>
                <a:effectLst/>
                <a:latin typeface="Monotype Corsiva" pitchFamily="66" charset="0"/>
              </a:rPr>
            </a:br>
            <a:r>
              <a:rPr lang="ru-RU" altLang="ru-RU" sz="4400" smtClean="0">
                <a:solidFill>
                  <a:srgbClr val="990033"/>
                </a:solidFill>
                <a:effectLst/>
                <a:latin typeface="Monotype Corsiva" pitchFamily="66" charset="0"/>
              </a:rPr>
              <a:t>дорогие коллеги !</a:t>
            </a:r>
            <a:r>
              <a:rPr lang="ru-RU" altLang="ru-RU" sz="6000" b="0" smtClean="0">
                <a:solidFill>
                  <a:srgbClr val="990033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6000" b="0" smtClean="0">
                <a:solidFill>
                  <a:srgbClr val="990033"/>
                </a:solidFill>
                <a:effectLst/>
                <a:latin typeface="Monotype Corsiva" pitchFamily="66" charset="0"/>
              </a:rPr>
            </a:br>
            <a:r>
              <a:rPr lang="ru-RU" altLang="ru-RU" sz="4000" b="0" smtClean="0">
                <a:solidFill>
                  <a:srgbClr val="333399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4000" b="0" smtClean="0">
                <a:solidFill>
                  <a:srgbClr val="333399"/>
                </a:solidFill>
                <a:effectLst/>
                <a:latin typeface="Monotype Corsiva" pitchFamily="66" charset="0"/>
              </a:rPr>
            </a:br>
            <a:r>
              <a:rPr lang="ru-RU" altLang="ru-RU" sz="5400" smtClean="0">
                <a:solidFill>
                  <a:srgbClr val="6600CC"/>
                </a:solidFill>
                <a:effectLst/>
                <a:latin typeface="Monotype Corsiva" pitchFamily="66" charset="0"/>
              </a:rPr>
              <a:t>Спасибо за внимание !</a:t>
            </a:r>
          </a:p>
        </p:txBody>
      </p:sp>
      <p:pic>
        <p:nvPicPr>
          <p:cNvPr id="86020" name="Рисунок 5" descr="Её Величество- книга. &quot; Мотская сельская библиотека, село М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57610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/>
          </p:cNvSpPr>
          <p:nvPr>
            <p:ph type="body" idx="4294967295"/>
          </p:nvPr>
        </p:nvSpPr>
        <p:spPr>
          <a:xfrm>
            <a:off x="0" y="731838"/>
            <a:ext cx="8064500" cy="3475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100" b="1" i="1" smtClean="0">
                <a:solidFill>
                  <a:srgbClr val="660033"/>
                </a:solidFill>
              </a:rPr>
              <a:t>     </a:t>
            </a:r>
            <a:r>
              <a:rPr lang="ru-RU" altLang="ru-RU" sz="2300" b="1" i="1" smtClean="0">
                <a:solidFill>
                  <a:srgbClr val="660033"/>
                </a:solidFill>
              </a:rPr>
              <a:t>Так, как в младшем школьном возрасте </a:t>
            </a:r>
            <a:r>
              <a:rPr lang="ru-RU" altLang="ru-RU" sz="2300" b="1" i="1" u="sng" smtClean="0">
                <a:solidFill>
                  <a:srgbClr val="660033"/>
                </a:solidFill>
              </a:rPr>
              <a:t>игра </a:t>
            </a:r>
            <a:r>
              <a:rPr lang="ru-RU" altLang="ru-RU" sz="2300" b="1" i="1" smtClean="0">
                <a:solidFill>
                  <a:srgbClr val="660033"/>
                </a:solidFill>
              </a:rPr>
              <a:t>остаётся ведущим видом деятельности, поэтому использование игровых  технологий при организации работы на уроке является необходимым.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300" b="1" i="1" smtClean="0">
                <a:solidFill>
                  <a:srgbClr val="660033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300" b="1" i="1" smtClean="0">
                <a:solidFill>
                  <a:srgbClr val="660033"/>
                </a:solidFill>
              </a:rPr>
              <a:t>     На уроке в виде игры – сказки, у детей младшего школьного возраста возрастает активность,  и они с удовольствием помогают  попавшему в беду сказочному герою. </a:t>
            </a:r>
            <a:endParaRPr lang="ru-RU" altLang="ru-RU" sz="2300" b="1" smtClean="0">
              <a:solidFill>
                <a:srgbClr val="660033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300" smtClean="0"/>
          </a:p>
        </p:txBody>
      </p:sp>
      <p:pic>
        <p:nvPicPr>
          <p:cNvPr id="72707" name="Picture 6" descr="C:\Users\Анжелика\Desktop\Грибная поляна\Элементы\Трава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2"/>
          <a:stretch>
            <a:fillRect/>
          </a:stretch>
        </p:blipFill>
        <p:spPr bwMode="auto">
          <a:xfrm>
            <a:off x="1619250" y="5516563"/>
            <a:ext cx="60499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8" descr="Детские праздники - Кукольные спектакли для детей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2363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76250"/>
            <a:ext cx="8820150" cy="244792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660033"/>
                </a:solidFill>
              </a:rPr>
              <a:t>Работа в парах и группах - организация совместных действий, ведёт к активизации учебно-познавательных процессов, коммуникации, общению, без которых невозможны распределение, обмен и взаимопонимание, которое диктуется характером включения учащихся в совместную деятельность.</a:t>
            </a:r>
          </a:p>
          <a:p>
            <a:endParaRPr lang="ru-RU" altLang="ru-RU" b="1" i="1" smtClean="0">
              <a:solidFill>
                <a:srgbClr val="660033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782888"/>
            <a:ext cx="38163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5" descr="S1390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17875"/>
            <a:ext cx="4140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731838"/>
            <a:ext cx="8497887" cy="34750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660033"/>
                </a:solidFill>
              </a:rPr>
              <a:t>Использование ИКТ – один из эффективных методов повышения мотивации и индивидуализации учения, развития творческих способностей и создания благополучного эмоционального фона.</a:t>
            </a:r>
          </a:p>
        </p:txBody>
      </p:sp>
      <p:pic>
        <p:nvPicPr>
          <p:cNvPr id="74755" name="Рисунок 4" descr="G:\Декада Нач. УРОКИ\IMG_1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511175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>
          <a:xfrm>
            <a:off x="0" y="731838"/>
            <a:ext cx="8353425" cy="3475037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0033"/>
                </a:solidFill>
                <a:latin typeface="Arial" charset="0"/>
              </a:rPr>
              <a:t>«Ф</a:t>
            </a:r>
            <a:r>
              <a:rPr lang="ru-RU" altLang="ru-RU" sz="2400" b="1" i="1" smtClean="0">
                <a:solidFill>
                  <a:srgbClr val="660033"/>
                </a:solidFill>
              </a:rPr>
              <a:t>изминутка» </a:t>
            </a:r>
            <a:r>
              <a:rPr lang="ru-RU" altLang="ru-RU" sz="2400" b="1" i="1" smtClean="0">
                <a:solidFill>
                  <a:srgbClr val="660033"/>
                </a:solidFill>
                <a:latin typeface="Arial" charset="0"/>
              </a:rPr>
              <a:t>- </a:t>
            </a:r>
            <a:r>
              <a:rPr lang="ru-RU" altLang="ru-RU" sz="2400" b="1" i="1" smtClean="0">
                <a:solidFill>
                  <a:srgbClr val="660033"/>
                </a:solidFill>
              </a:rPr>
              <a:t>позволяет весело и активно расслабиться, восстановить энергию.</a:t>
            </a:r>
          </a:p>
          <a:p>
            <a:endParaRPr lang="ru-RU" altLang="ru-RU" sz="2400" b="1" i="1" smtClean="0">
              <a:solidFill>
                <a:srgbClr val="660033"/>
              </a:solidFill>
            </a:endParaRPr>
          </a:p>
          <a:p>
            <a:endParaRPr lang="ru-RU" altLang="ru-RU" smtClean="0"/>
          </a:p>
        </p:txBody>
      </p:sp>
      <p:pic>
        <p:nvPicPr>
          <p:cNvPr id="75779" name="Рисунок 3" descr="G:\Декада Нач. УРОКИ\IMG_15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51435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8938"/>
            <a:ext cx="4905375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altLang="ru-RU" dirty="0" err="1" smtClean="0">
                <a:solidFill>
                  <a:srgbClr val="FF0000"/>
                </a:solidFill>
              </a:rPr>
              <a:t>Физминутка</a:t>
            </a:r>
            <a:r>
              <a:rPr lang="ru-RU" altLang="ru-RU" dirty="0" smtClean="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00350" y="1412875"/>
            <a:ext cx="6343650" cy="1905000"/>
          </a:xfrm>
        </p:spPr>
        <p:txBody>
          <a:bodyPr>
            <a:normAutofit lnSpcReduction="10000"/>
          </a:bodyPr>
          <a:lstStyle/>
          <a:p>
            <a:pPr marL="44450" indent="0"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3200" i="1" smtClean="0">
                <a:solidFill>
                  <a:srgbClr val="000066"/>
                </a:solidFill>
              </a:rPr>
              <a:t>Мы устали, засиделись</a:t>
            </a:r>
            <a:br>
              <a:rPr lang="ru-RU" altLang="ru-RU" sz="3200" i="1" smtClean="0">
                <a:solidFill>
                  <a:srgbClr val="000066"/>
                </a:solidFill>
              </a:rPr>
            </a:br>
            <a:r>
              <a:rPr lang="ru-RU" altLang="ru-RU" sz="3200" i="1" smtClean="0">
                <a:solidFill>
                  <a:srgbClr val="000066"/>
                </a:solidFill>
              </a:rPr>
              <a:t>Нам размяться захотелось</a:t>
            </a:r>
            <a:br>
              <a:rPr lang="ru-RU" altLang="ru-RU" sz="3200" i="1" smtClean="0">
                <a:solidFill>
                  <a:srgbClr val="000066"/>
                </a:solidFill>
              </a:rPr>
            </a:br>
            <a:r>
              <a:rPr lang="ru-RU" altLang="ru-RU" sz="3200" i="1" smtClean="0">
                <a:solidFill>
                  <a:srgbClr val="000066"/>
                </a:solidFill>
              </a:rPr>
              <a:t>Отложили мы тетрадки,</a:t>
            </a:r>
            <a:br>
              <a:rPr lang="ru-RU" altLang="ru-RU" sz="3200" i="1" smtClean="0">
                <a:solidFill>
                  <a:srgbClr val="000066"/>
                </a:solidFill>
              </a:rPr>
            </a:br>
            <a:r>
              <a:rPr lang="ru-RU" altLang="ru-RU" sz="3200" i="1" smtClean="0">
                <a:solidFill>
                  <a:srgbClr val="000066"/>
                </a:solidFill>
              </a:rPr>
              <a:t>Приступили мы к зарядке.</a:t>
            </a:r>
            <a:r>
              <a:rPr lang="ru-RU" altLang="ru-RU" sz="4000" i="1" smtClean="0">
                <a:solidFill>
                  <a:srgbClr val="31489F"/>
                </a:solidFill>
              </a:rPr>
              <a:t> </a:t>
            </a:r>
          </a:p>
        </p:txBody>
      </p:sp>
      <p:pic>
        <p:nvPicPr>
          <p:cNvPr id="76804" name="Picture 1" descr="http://www.gifpark.ru/Gifs/PEOPLE/CHILDREN/baby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76613"/>
            <a:ext cx="1928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Друзья_Барбарики (mp3cut.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08" fill="hold"/>
                                        <p:tgtEl>
                                          <p:spTgt spid="68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862013" y="1125538"/>
            <a:ext cx="8281987" cy="5002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i="1" u="sng" smtClean="0">
                <a:solidFill>
                  <a:srgbClr val="660033"/>
                </a:solidFill>
              </a:rPr>
              <a:t>Метод проблемно</a:t>
            </a:r>
            <a:r>
              <a:rPr lang="ru-RU" altLang="ru-RU" sz="2400" b="1" i="1" smtClean="0">
                <a:solidFill>
                  <a:srgbClr val="660033"/>
                </a:solidFill>
              </a:rPr>
              <a:t> – диалогического обучения, который используется на уроках для открытия нового.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altLang="ru-RU" sz="2400" b="1" i="1" smtClean="0">
                <a:solidFill>
                  <a:srgbClr val="660033"/>
                </a:solidFill>
              </a:rPr>
              <a:t>     Создать проблемную ситуацию – значит ввести противоречия, столкновение с которым вызывает у школьников эмоциональную реакцию удивления или затруднения. При побуждающем диалоге, возникают вопросы: Кто ещё хочет сказать? Кто думает иначе? Кто может выразить мысль точнее?». Диалог побуждает выдвижение гипотез и повышает интерес к знаниям.</a:t>
            </a:r>
          </a:p>
          <a:p>
            <a:pPr>
              <a:lnSpc>
                <a:spcPct val="90000"/>
              </a:lnSpc>
            </a:pPr>
            <a:endParaRPr lang="ru-RU" altLang="ru-RU" sz="2400" b="1" i="1" smtClean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5111750" cy="33401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660033"/>
                </a:solidFill>
              </a:rPr>
              <a:t>Творческий подход на уроке и домашние творческие работы способствуют развитию речи детей. </a:t>
            </a:r>
          </a:p>
          <a:p>
            <a:pPr>
              <a:buFont typeface="Georgia" pitchFamily="18" charset="0"/>
              <a:buNone/>
            </a:pPr>
            <a:r>
              <a:rPr lang="ru-RU" altLang="ru-RU" b="1" i="1" smtClean="0">
                <a:solidFill>
                  <a:srgbClr val="660033"/>
                </a:solidFill>
              </a:rPr>
              <a:t>  Прежде чем написать сочинение, идёт подготовительная работа. Это – поиск материала, загадки, стихи, рисунки, выход на природу, экскурсии.</a:t>
            </a:r>
          </a:p>
        </p:txBody>
      </p:sp>
      <p:pic>
        <p:nvPicPr>
          <p:cNvPr id="78851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91001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935038" y="731838"/>
            <a:ext cx="8208962" cy="3475037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0033"/>
                </a:solidFill>
              </a:rPr>
              <a:t>Учимся проводить </a:t>
            </a:r>
            <a:r>
              <a:rPr lang="ru-RU" altLang="ru-RU" sz="2400" b="1" i="1" u="sng" smtClean="0">
                <a:solidFill>
                  <a:srgbClr val="660033"/>
                </a:solidFill>
              </a:rPr>
              <a:t>эксперимент</a:t>
            </a:r>
            <a:r>
              <a:rPr lang="ru-RU" altLang="ru-RU" sz="2400" b="1" i="1" smtClean="0">
                <a:solidFill>
                  <a:srgbClr val="660033"/>
                </a:solidFill>
              </a:rPr>
              <a:t> – важнейший из методов исследования. Самые интересные эксперименты – это, конечно, реальные опыты с реальными предметами и их свойствами. </a:t>
            </a:r>
          </a:p>
        </p:txBody>
      </p:sp>
      <p:pic>
        <p:nvPicPr>
          <p:cNvPr id="79875" name="Рисунок 2" descr="G:\Фото и картинки к презентации\img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10368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Рисунок 3" descr="G:\Фото и картинки к презентации\img1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41767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445</Words>
  <Application>Microsoft Office PowerPoint</Application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себя!</vt:lpstr>
      <vt:lpstr>Презентация PowerPoint</vt:lpstr>
      <vt:lpstr>Творческих успехов вам,  дорогие коллеги !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2015-05-14T15:26:09Z</dcterms:created>
  <dcterms:modified xsi:type="dcterms:W3CDTF">2015-05-14T14:34:26Z</dcterms:modified>
</cp:coreProperties>
</file>