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9" r:id="rId3"/>
    <p:sldId id="278" r:id="rId4"/>
    <p:sldId id="283" r:id="rId5"/>
    <p:sldId id="267" r:id="rId6"/>
    <p:sldId id="288" r:id="rId7"/>
    <p:sldId id="284" r:id="rId8"/>
    <p:sldId id="285" r:id="rId9"/>
    <p:sldId id="289" r:id="rId10"/>
    <p:sldId id="259" r:id="rId11"/>
    <p:sldId id="268" r:id="rId12"/>
    <p:sldId id="277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5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6B48D-C82E-4F41-985C-7EF0A712A51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D4756-31FA-4A8B-A476-F95E2B8F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1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D4756-31FA-4A8B-A476-F95E2B8FFB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3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56F703-23B6-4841-A25A-500782E6531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5C5EE1-86DE-43BB-B6D6-CC7761D2A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Активные методы обучения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ДОУ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1" y="350043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Фощан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Юлия Николаевна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Старший воспитатель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МБДОУ «ДСОВ №40»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1627" y="5286389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ПТГ  «АМО»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г. Братск 2014г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Групповая форма организации работы участников образовательного процесса</a:t>
            </a:r>
          </a:p>
          <a:p>
            <a:pPr lvl="0"/>
            <a:r>
              <a:rPr lang="ru-RU" dirty="0" smtClean="0"/>
              <a:t>Использование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к обучению</a:t>
            </a:r>
          </a:p>
          <a:p>
            <a:pPr lvl="0"/>
            <a:r>
              <a:rPr lang="ru-RU" dirty="0" smtClean="0"/>
              <a:t>Практическая направленность деятельности участников образовательного процесса </a:t>
            </a:r>
          </a:p>
          <a:p>
            <a:pPr lvl="0"/>
            <a:r>
              <a:rPr lang="ru-RU" dirty="0" smtClean="0"/>
              <a:t>Игровой и творческий характер обучения </a:t>
            </a:r>
          </a:p>
          <a:p>
            <a:pPr lvl="0"/>
            <a:r>
              <a:rPr lang="ru-RU" dirty="0" smtClean="0"/>
              <a:t>Интерактивность образовательного процесса </a:t>
            </a:r>
          </a:p>
          <a:p>
            <a:pPr lvl="0"/>
            <a:r>
              <a:rPr lang="ru-RU" dirty="0" smtClean="0"/>
              <a:t>Включение в работу разнообразных коммуникаций</a:t>
            </a:r>
            <a:r>
              <a:rPr lang="ru-RU" dirty="0"/>
              <a:t>.</a:t>
            </a:r>
            <a:endParaRPr lang="ru-RU" dirty="0" smtClean="0"/>
          </a:p>
          <a:p>
            <a:pPr lvl="0"/>
            <a:r>
              <a:rPr lang="ru-RU" dirty="0" smtClean="0"/>
              <a:t>Использование знаний и опыта детей </a:t>
            </a:r>
          </a:p>
          <a:p>
            <a:pPr lvl="0"/>
            <a:r>
              <a:rPr lang="ru-RU" dirty="0" smtClean="0"/>
              <a:t>Задействование в процессе обучения всех органов чувств</a:t>
            </a:r>
          </a:p>
          <a:p>
            <a:pPr lvl="0"/>
            <a:r>
              <a:rPr lang="ru-RU" dirty="0" smtClean="0"/>
              <a:t>Рефлексия процесса обучения его участниками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Особенности активных методов обучения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Активизируют мышление, и эта активность остается надолго, вынуждает в силу учебной ситуации самостоятельно принимать творческие по содержанию, эмоционально окрашенные и мотивационно оправданные решения</a:t>
            </a:r>
          </a:p>
          <a:p>
            <a:pPr algn="just"/>
            <a:r>
              <a:rPr lang="ru-RU" dirty="0" smtClean="0"/>
              <a:t> Развивают партнерские отношения</a:t>
            </a:r>
          </a:p>
          <a:p>
            <a:pPr algn="just"/>
            <a:r>
              <a:rPr lang="ru-RU" dirty="0" smtClean="0"/>
              <a:t> Повышают результативность обучения не за счет увеличения объема передаваемой информации, а за счет глубины и скорости ее переработки</a:t>
            </a:r>
          </a:p>
          <a:p>
            <a:pPr algn="just"/>
            <a:r>
              <a:rPr lang="ru-RU" dirty="0" smtClean="0"/>
              <a:t>Обеспечивают стабильно высокие результаты обучения и воспитания при минимальных усилиях обучающихся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АМО отличаются нетрадиционной технологией образовательного процесса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645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Помните!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Только </a:t>
            </a:r>
            <a:r>
              <a:rPr lang="ru-RU" sz="2400" b="1" dirty="0">
                <a:solidFill>
                  <a:srgbClr val="FF0000"/>
                </a:solidFill>
              </a:rPr>
              <a:t>деятельность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приносящая успех и </a:t>
            </a:r>
            <a:r>
              <a:rPr lang="ru-RU" sz="2400" b="1" dirty="0">
                <a:solidFill>
                  <a:srgbClr val="FF0000"/>
                </a:solidFill>
              </a:rPr>
              <a:t>высокое удовлетворение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становится для личности </a:t>
            </a:r>
            <a:r>
              <a:rPr lang="ru-RU" sz="2400" b="1" dirty="0">
                <a:solidFill>
                  <a:srgbClr val="FF0000"/>
                </a:solidFill>
              </a:rPr>
              <a:t>фактором </a:t>
            </a:r>
            <a:r>
              <a:rPr lang="ru-RU" sz="2400" b="1" dirty="0" smtClean="0">
                <a:solidFill>
                  <a:srgbClr val="FF0000"/>
                </a:solidFill>
              </a:rPr>
              <a:t>развития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4" y="2780928"/>
            <a:ext cx="8160907" cy="26776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644E">
                  <a:lumMod val="75000"/>
                </a:srgb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Не сдерживайте инициативы детей.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644E">
                  <a:lumMod val="75000"/>
                </a:srgb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Подходите к проведению работы творчески.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644E">
                  <a:lumMod val="75000"/>
                </a:srgb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Поощряйте самостоятельность, избегайте прямых инструкций.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644E">
                  <a:lumMod val="75000"/>
                </a:srgb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Не делайте за ребенка то, что он может сделать самостоятельно.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644E">
                  <a:lumMod val="75000"/>
                </a:srgb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Не спешите с вынесением оценочных 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19653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3810" y="964251"/>
            <a:ext cx="5077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Спасибо за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524622" cy="3378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04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45447" y="3377932"/>
            <a:ext cx="3072341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Педагогическая мобильность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341" y="4510549"/>
            <a:ext cx="3072341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По</a:t>
            </a:r>
            <a:r>
              <a:rPr lang="ru-RU" sz="2000" dirty="0">
                <a:latin typeface="Times New Roman"/>
                <a:ea typeface="Times New Roman"/>
              </a:rPr>
              <a:t>вышение профессиональной компетенции </a:t>
            </a:r>
            <a:endParaRPr lang="ru-RU" sz="2000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5532107" y="1664241"/>
            <a:ext cx="1621536" cy="54864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5106" y="2212881"/>
            <a:ext cx="172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06" y="4818326"/>
            <a:ext cx="2673283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                 Закон об образовании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089" y="3891996"/>
            <a:ext cx="265033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ФГОС  ДО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068" y="2421163"/>
            <a:ext cx="278836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Профессиональный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2341" y="2358048"/>
            <a:ext cx="3072343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Адаптация к новым условиям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16200000">
            <a:off x="1786963" y="3436521"/>
            <a:ext cx="216164" cy="35805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39" y="1664241"/>
            <a:ext cx="1625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32" y="4337568"/>
            <a:ext cx="38100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21710" y="4149702"/>
            <a:ext cx="431933" cy="28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41943" y="3080855"/>
            <a:ext cx="391465" cy="25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Объект 3" descr="Чем отличаются твиты мужчин и женщин - последние новости от Newsper.net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t="12706" r="52353" b="14353"/>
          <a:stretch/>
        </p:blipFill>
        <p:spPr bwMode="auto">
          <a:xfrm>
            <a:off x="3563888" y="2686804"/>
            <a:ext cx="1821255" cy="2974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61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Активные методы </a:t>
            </a:r>
            <a:r>
              <a:rPr lang="ru-RU" dirty="0" smtClean="0">
                <a:solidFill>
                  <a:srgbClr val="FFFF00"/>
                </a:solidFill>
              </a:rPr>
              <a:t>обучения  (АМО)  ???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6" y="4131405"/>
            <a:ext cx="1722967" cy="37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1728" y="3624713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Эффективно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97405" y="3652236"/>
            <a:ext cx="159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Увлекательно</a:t>
            </a:r>
            <a:endParaRPr lang="ru-RU" b="1" dirty="0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735992" y="4021568"/>
            <a:ext cx="1251831" cy="9361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3" descr="Чем отличаются твиты мужчин и женщин - последние новости от Newsper.net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t="12706" r="52353" b="14353"/>
          <a:stretch/>
        </p:blipFill>
        <p:spPr bwMode="auto">
          <a:xfrm>
            <a:off x="3556572" y="2294874"/>
            <a:ext cx="2024096" cy="2638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 rot="19573277">
            <a:off x="2128613" y="2684120"/>
            <a:ext cx="1011835" cy="78181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16149" y="4045632"/>
            <a:ext cx="1100230" cy="9121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559" y="2186862"/>
            <a:ext cx="172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рапеция 15"/>
          <p:cNvSpPr/>
          <p:nvPr/>
        </p:nvSpPr>
        <p:spPr>
          <a:xfrm>
            <a:off x="3360433" y="4840473"/>
            <a:ext cx="2592288" cy="912114"/>
          </a:xfrm>
          <a:prstGeom prst="trapezoi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АМО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347">
            <a:off x="5841268" y="2683741"/>
            <a:ext cx="1007533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4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Процесс обучения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4939" r="12022"/>
          <a:stretch/>
        </p:blipFill>
        <p:spPr bwMode="auto">
          <a:xfrm>
            <a:off x="3209967" y="2994098"/>
            <a:ext cx="2514161" cy="218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251520" y="3915054"/>
            <a:ext cx="2784309" cy="9181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Постановка задач и пути решения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915">
            <a:off x="347531" y="2601910"/>
            <a:ext cx="2653804" cy="9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9446">
            <a:off x="5926449" y="2694194"/>
            <a:ext cx="2347912" cy="88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70" y="3764217"/>
            <a:ext cx="2362567" cy="9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1" y="2138075"/>
            <a:ext cx="2400267" cy="85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011773">
            <a:off x="846505" y="2905881"/>
            <a:ext cx="165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Знания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19452">
            <a:off x="6235813" y="2986558"/>
            <a:ext cx="222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Реализация потенциала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058126"/>
            <a:ext cx="229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Обмен опытом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2333" y="238142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умения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80" y="5211198"/>
            <a:ext cx="4601181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87958" y="5535234"/>
            <a:ext cx="393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Практический результат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531" y="2675467"/>
            <a:ext cx="8544948" cy="1995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Активные методы обучения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35563" y="1808820"/>
            <a:ext cx="8064896" cy="4158462"/>
          </a:xfrm>
          <a:prstGeom prst="flowChartPunchedTap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3595" y="2667254"/>
            <a:ext cx="72968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это </a:t>
            </a:r>
            <a:r>
              <a:rPr lang="ru-RU" sz="2800" b="1" dirty="0">
                <a:solidFill>
                  <a:srgbClr val="002060"/>
                </a:solidFill>
              </a:rPr>
              <a:t>система методов, обеспечивающих        активность и разнообразие </a:t>
            </a:r>
            <a:r>
              <a:rPr lang="ru-RU" sz="2800" b="1" dirty="0" smtClean="0">
                <a:solidFill>
                  <a:srgbClr val="002060"/>
                </a:solidFill>
              </a:rPr>
              <a:t> мыслительной   и    практической </a:t>
            </a:r>
            <a:r>
              <a:rPr lang="ru-RU" sz="2800" b="1" dirty="0">
                <a:solidFill>
                  <a:srgbClr val="002060"/>
                </a:solidFill>
              </a:rPr>
              <a:t>деятельности обучаемых </a:t>
            </a:r>
            <a:r>
              <a:rPr lang="ru-RU" sz="2800" b="1" dirty="0" smtClean="0">
                <a:solidFill>
                  <a:srgbClr val="002060"/>
                </a:solidFill>
              </a:rPr>
              <a:t>( </a:t>
            </a:r>
            <a:r>
              <a:rPr lang="ru-RU" sz="2800" b="1" dirty="0">
                <a:solidFill>
                  <a:srgbClr val="002060"/>
                </a:solidFill>
              </a:rPr>
              <a:t>детей)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 процессе </a:t>
            </a:r>
            <a:r>
              <a:rPr lang="ru-RU" sz="2800" b="1" dirty="0" smtClean="0">
                <a:solidFill>
                  <a:srgbClr val="002060"/>
                </a:solidFill>
              </a:rPr>
              <a:t>освоения   новых      знаний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60910"/>
            <a:ext cx="8503920" cy="5679321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Проблемные ситуации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Обучение через деятельность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Групповая и парная работа</a:t>
            </a:r>
          </a:p>
          <a:p>
            <a:r>
              <a:rPr lang="ru-RU" sz="3600" dirty="0" err="1" smtClean="0">
                <a:solidFill>
                  <a:srgbClr val="002060"/>
                </a:solidFill>
              </a:rPr>
              <a:t>Модерация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Драматизация, театрализация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Творческая игра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«Мозговой штурм»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«Круглый стол»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Дискуссия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Метод  проектов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Игровое проектирование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Разновидности АМО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8" y="1376773"/>
            <a:ext cx="7408333" cy="16201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700" i="1" dirty="0">
                <a:solidFill>
                  <a:srgbClr val="FFFF00"/>
                </a:solidFill>
                <a:ea typeface="+mn-ea"/>
                <a:cs typeface="+mn-cs"/>
              </a:rPr>
              <a:t>Активные методы обучения</a:t>
            </a:r>
            <a:r>
              <a:rPr lang="ru-RU" sz="3700" dirty="0">
                <a:solidFill>
                  <a:srgbClr val="FFFF00"/>
                </a:solidFill>
                <a:ea typeface="+mn-ea"/>
                <a:cs typeface="+mn-cs"/>
              </a:rPr>
              <a:t> – это обучение деятельностью</a:t>
            </a:r>
            <a:br>
              <a:rPr lang="ru-RU" sz="3700" dirty="0">
                <a:solidFill>
                  <a:srgbClr val="FFFF00"/>
                </a:solidFill>
                <a:ea typeface="+mn-ea"/>
                <a:cs typeface="+mn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D:\рабочий стол\Хлам\дети в деятельности\S80046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0" y="1556792"/>
            <a:ext cx="3861283" cy="2224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рабочий стол\Хлам\дети в деятельности\PICT0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091">
            <a:off x="5139870" y="1559007"/>
            <a:ext cx="3166583" cy="2219674"/>
          </a:xfrm>
          <a:prstGeom prst="snip2DiagRect">
            <a:avLst>
              <a:gd name="adj1" fmla="val 632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Юля\все для сада\фото детский сад\Фото\PICT0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042">
            <a:off x="1212069" y="3810946"/>
            <a:ext cx="3670109" cy="2283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рабочий стол\Хлам\дети в деятельности\SS1001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023066"/>
            <a:ext cx="3300657" cy="2142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2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376772"/>
            <a:ext cx="7296811" cy="3672408"/>
          </a:xfrm>
        </p:spPr>
        <p:txBody>
          <a:bodyPr>
            <a:normAutofit fontScale="85000" lnSpcReduction="20000"/>
          </a:bodyPr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endParaRPr lang="ru-RU" sz="2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Двигательная</a:t>
            </a:r>
            <a:endParaRPr lang="ru-RU" sz="28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 </a:t>
            </a:r>
            <a:r>
              <a:rPr lang="ru-RU" sz="28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-исследовательская</a:t>
            </a:r>
            <a:endParaRPr lang="ru-RU" sz="28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Трудовая</a:t>
            </a:r>
            <a:endParaRPr lang="ru-RU" sz="28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Конструирование из различных материалов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Изобразительная</a:t>
            </a:r>
            <a:endParaRPr lang="ru-RU" sz="28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</a:t>
            </a:r>
            <a:endParaRPr lang="ru-RU" sz="28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600" b="1" kern="0" dirty="0">
                <a:solidFill>
                  <a:srgbClr val="FFFF00"/>
                </a:solidFill>
                <a:latin typeface="Tahoma"/>
                <a:ea typeface="+mn-ea"/>
                <a:cs typeface="+mn-cs"/>
              </a:rPr>
              <a:t>Виды деятельности (ФГОС)</a:t>
            </a:r>
            <a:r>
              <a:rPr lang="ru-RU" sz="1600" b="1" kern="0" dirty="0">
                <a:solidFill>
                  <a:srgbClr val="FFFF00"/>
                </a:solidFill>
                <a:latin typeface="Tahoma"/>
                <a:ea typeface="+mn-ea"/>
                <a:cs typeface="+mn-cs"/>
              </a:rPr>
              <a:t/>
            </a:r>
            <a:br>
              <a:rPr lang="ru-RU" sz="1600" b="1" kern="0" dirty="0">
                <a:solidFill>
                  <a:srgbClr val="FFFF00"/>
                </a:solidFill>
                <a:latin typeface="Tahoma"/>
                <a:ea typeface="+mn-ea"/>
                <a:cs typeface="+mn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funforkids.ru/pictures/childrensday/childrensday2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185084"/>
            <a:ext cx="3648405" cy="226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3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Активные методы обучения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9658" y="2080363"/>
            <a:ext cx="643271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C6E7FC">
                    <a:lumMod val="25000"/>
                  </a:srgbClr>
                </a:solidFill>
                <a:latin typeface="Times New Roman"/>
                <a:ea typeface="Times New Roman"/>
                <a:cs typeface="Times New Roman"/>
              </a:rPr>
              <a:t>«Дошкольный </a:t>
            </a:r>
            <a:r>
              <a:rPr lang="ru-RU" sz="2400" b="1" i="1" dirty="0">
                <a:solidFill>
                  <a:srgbClr val="C6E7FC">
                    <a:lumMod val="25000"/>
                  </a:srgbClr>
                </a:solidFill>
                <a:latin typeface="Times New Roman"/>
                <a:ea typeface="Times New Roman"/>
                <a:cs typeface="Times New Roman"/>
              </a:rPr>
              <a:t>ребёнок – человек играющий, поэтому в стандарте закреплено, что обучение входит в жизнь ребёнка через ворота детской </a:t>
            </a:r>
            <a:r>
              <a:rPr lang="ru-RU" sz="2400" b="1" i="1" dirty="0" smtClean="0">
                <a:solidFill>
                  <a:srgbClr val="C6E7FC">
                    <a:lumMod val="25000"/>
                  </a:srgbClr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lang="ru-RU" sz="2400" b="1" dirty="0" smtClean="0">
                <a:solidFill>
                  <a:srgbClr val="C6E7FC">
                    <a:lumMod val="25000"/>
                  </a:srgbClr>
                </a:solidFill>
                <a:latin typeface="Times New Roman"/>
                <a:ea typeface="Times New Roman"/>
                <a:cs typeface="Times New Roman"/>
              </a:rPr>
              <a:t>» ( стандарт)</a:t>
            </a:r>
            <a:endParaRPr lang="ru-RU" sz="2400" b="1" dirty="0">
              <a:solidFill>
                <a:srgbClr val="C6E7FC">
                  <a:lumMod val="25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41" y="4077072"/>
            <a:ext cx="2950633" cy="176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9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752</TotalTime>
  <Words>354</Words>
  <Application>Microsoft Office PowerPoint</Application>
  <PresentationFormat>Экран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Активные методы обучения  в ДОУ</vt:lpstr>
      <vt:lpstr>Презентация PowerPoint</vt:lpstr>
      <vt:lpstr>Активные методы обучения  (АМО)  ???</vt:lpstr>
      <vt:lpstr>Процесс обучения</vt:lpstr>
      <vt:lpstr>Активные методы обучения</vt:lpstr>
      <vt:lpstr>Разновидности АМО</vt:lpstr>
      <vt:lpstr>Активные методы обучения – это обучение деятельностью </vt:lpstr>
      <vt:lpstr>Виды деятельности (ФГОС) </vt:lpstr>
      <vt:lpstr>Активные методы обучения </vt:lpstr>
      <vt:lpstr>Особенности активных методов обучения</vt:lpstr>
      <vt:lpstr>АМО отличаются нетрадиционной технологией образовательного процесса</vt:lpstr>
      <vt:lpstr>Помните! Только деятельность, приносящая успех и высокое удовлетворение, становится для личности фактором развития. </vt:lpstr>
      <vt:lpstr>Спасибо за внимание!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методы обучения в ДОУ</dc:title>
  <dc:creator>Loner-XP</dc:creator>
  <cp:lastModifiedBy>Admin</cp:lastModifiedBy>
  <cp:revision>61</cp:revision>
  <dcterms:created xsi:type="dcterms:W3CDTF">2012-04-24T05:39:09Z</dcterms:created>
  <dcterms:modified xsi:type="dcterms:W3CDTF">2015-03-26T15:38:26Z</dcterms:modified>
</cp:coreProperties>
</file>